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286" r:id="rId3"/>
    <p:sldId id="287" r:id="rId4"/>
    <p:sldId id="288" r:id="rId5"/>
    <p:sldId id="317" r:id="rId6"/>
    <p:sldId id="289" r:id="rId7"/>
    <p:sldId id="295" r:id="rId8"/>
    <p:sldId id="291" r:id="rId9"/>
    <p:sldId id="292" r:id="rId10"/>
    <p:sldId id="293" r:id="rId11"/>
    <p:sldId id="294" r:id="rId12"/>
    <p:sldId id="315" r:id="rId13"/>
    <p:sldId id="290" r:id="rId14"/>
    <p:sldId id="297" r:id="rId15"/>
    <p:sldId id="298" r:id="rId16"/>
    <p:sldId id="299" r:id="rId17"/>
    <p:sldId id="300"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660"/>
  </p:normalViewPr>
  <p:slideViewPr>
    <p:cSldViewPr snapToGrid="0">
      <p:cViewPr varScale="1">
        <p:scale>
          <a:sx n="58" d="100"/>
          <a:sy n="58" d="100"/>
        </p:scale>
        <p:origin x="1254" y="66"/>
      </p:cViewPr>
      <p:guideLst/>
    </p:cSldViewPr>
  </p:slideViewPr>
  <p:notesTextViewPr>
    <p:cViewPr>
      <p:scale>
        <a:sx n="1" d="1"/>
        <a:sy n="1" d="1"/>
      </p:scale>
      <p:origin x="0" y="0"/>
    </p:cViewPr>
  </p:notesTextViewPr>
  <p:sorterViewPr>
    <p:cViewPr>
      <p:scale>
        <a:sx n="100" d="100"/>
        <a:sy n="100" d="100"/>
      </p:scale>
      <p:origin x="0" y="-9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2686B-CA64-4D3E-A1F7-2BBCE8EBC103}" type="datetimeFigureOut">
              <a:rPr lang="sk-SK" smtClean="0"/>
              <a:t>4. 11. 2019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DE61-C57E-4937-8AF9-E470A16EBE60}" type="slidenum">
              <a:rPr lang="sk-SK" smtClean="0"/>
              <a:t>‹#›</a:t>
            </a:fld>
            <a:endParaRPr lang="sk-SK"/>
          </a:p>
        </p:txBody>
      </p:sp>
    </p:spTree>
    <p:extLst>
      <p:ext uri="{BB962C8B-B14F-4D97-AF65-F5344CB8AC3E}">
        <p14:creationId xmlns:p14="http://schemas.microsoft.com/office/powerpoint/2010/main" val="5404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2AB34-D3B3-46B6-9F1F-CB5CBA2E128B}" type="datetime1">
              <a:rPr lang="sk-SK" smtClean="0"/>
              <a:t>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E64CB-2576-4B72-AC25-ADAE35370AB9}" type="datetime1">
              <a:rPr lang="sk-SK" smtClean="0"/>
              <a:t>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C825D-0026-4982-A313-78E6F4C62CBA}" type="datetime1">
              <a:rPr lang="sk-SK" smtClean="0"/>
              <a:t>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0D93-F6CC-417B-8DAE-44B8C1E97F92}" type="datetime1">
              <a:rPr lang="sk-SK" smtClean="0"/>
              <a:t>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1DA3-A466-45EF-BC5E-3903880345D4}" type="datetime1">
              <a:rPr lang="sk-SK" smtClean="0"/>
              <a:t>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615B5-BBAC-482D-A662-DD7BE5D53912}" type="datetime1">
              <a:rPr lang="sk-SK" smtClean="0"/>
              <a:t>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ACCEA-D049-4E88-8D99-9DFBA49E062A}" type="datetime1">
              <a:rPr lang="sk-SK" smtClean="0"/>
              <a:t>4. 11. 2019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0AC2A-0A74-47C1-8F4F-B0DF708283A5}" type="datetime1">
              <a:rPr lang="sk-SK" smtClean="0"/>
              <a:t>4. 11. 2019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4B4-A848-4C29-9FAE-AF79F755C2DF}" type="datetime1">
              <a:rPr lang="sk-SK" smtClean="0"/>
              <a:t>4. 11. 2019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A93BD-7F5A-426C-BFED-818D0474768A}" type="datetime1">
              <a:rPr lang="sk-SK" smtClean="0"/>
              <a:t>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BC637-C7A8-4AD6-9FDE-7DF149750334}" type="datetime1">
              <a:rPr lang="sk-SK" smtClean="0"/>
              <a:t>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9BD9-FC79-45AA-949B-34FC4549E188}" type="datetime1">
              <a:rPr lang="sk-SK" smtClean="0"/>
              <a:t>4. 11. 2019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6.xml"/><Relationship Id="rId7" Type="http://schemas.openxmlformats.org/officeDocument/2006/relationships/image" Target="../media/image2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tags" Target="../tags/tag28.xml"/><Relationship Id="rId10" Type="http://schemas.openxmlformats.org/officeDocument/2006/relationships/image" Target="../media/image26.png"/><Relationship Id="rId4" Type="http://schemas.openxmlformats.org/officeDocument/2006/relationships/tags" Target="../tags/tag27.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1.xml"/><Relationship Id="rId7" Type="http://schemas.openxmlformats.org/officeDocument/2006/relationships/image" Target="../media/image74.png"/><Relationship Id="rId12" Type="http://schemas.openxmlformats.org/officeDocument/2006/relationships/image" Target="../media/image31.png"/><Relationship Id="rId2" Type="http://schemas.openxmlformats.org/officeDocument/2006/relationships/tags" Target="../tags/tag30.xml"/><Relationship Id="rId1" Type="http://schemas.openxmlformats.org/officeDocument/2006/relationships/tags" Target="../tags/tag29.xml"/><Relationship Id="rId11" Type="http://schemas.openxmlformats.org/officeDocument/2006/relationships/image" Target="../media/image740.png"/><Relationship Id="rId10"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tags" Target="../tags/tag34.xml"/><Relationship Id="rId12" Type="http://schemas.openxmlformats.org/officeDocument/2006/relationships/image" Target="../media/image3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11" Type="http://schemas.openxmlformats.org/officeDocument/2006/relationships/image" Target="../media/image33.png"/><Relationship Id="rId5" Type="http://schemas.openxmlformats.org/officeDocument/2006/relationships/tags" Target="../tags/tag36.xml"/><Relationship Id="rId15" Type="http://schemas.openxmlformats.org/officeDocument/2006/relationships/image" Target="../media/image38.png"/><Relationship Id="rId10" Type="http://schemas.openxmlformats.org/officeDocument/2006/relationships/image" Target="../media/image32.png"/><Relationship Id="rId4" Type="http://schemas.openxmlformats.org/officeDocument/2006/relationships/tags" Target="../tags/tag35.xml"/><Relationship Id="rId9" Type="http://schemas.openxmlformats.org/officeDocument/2006/relationships/image" Target="../media/image79.png"/><Relationship Id="rId14" Type="http://schemas.openxmlformats.org/officeDocument/2006/relationships/image" Target="../media/image8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slideLayout" Target="../slideLayouts/slideLayout7.xml"/><Relationship Id="rId10" Type="http://schemas.openxmlformats.org/officeDocument/2006/relationships/image" Target="../media/image870.png"/><Relationship Id="rId4" Type="http://schemas.openxmlformats.org/officeDocument/2006/relationships/tags" Target="../tags/tag40.xml"/></Relationships>
</file>

<file path=ppt/slides/_rels/slide1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2.png"/><Relationship Id="rId18" Type="http://schemas.openxmlformats.org/officeDocument/2006/relationships/image" Target="../media/image95.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50.png"/><Relationship Id="rId2" Type="http://schemas.openxmlformats.org/officeDocument/2006/relationships/tags" Target="../tags/tag42.xml"/><Relationship Id="rId20" Type="http://schemas.openxmlformats.org/officeDocument/2006/relationships/image" Target="../media/image58.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48.png"/><Relationship Id="rId5" Type="http://schemas.openxmlformats.org/officeDocument/2006/relationships/tags" Target="../tags/tag45.xml"/><Relationship Id="rId15" Type="http://schemas.openxmlformats.org/officeDocument/2006/relationships/image" Target="../media/image56.png"/><Relationship Id="rId10" Type="http://schemas.openxmlformats.org/officeDocument/2006/relationships/image" Target="../media/image46.png"/><Relationship Id="rId19" Type="http://schemas.openxmlformats.org/officeDocument/2006/relationships/image" Target="../media/image57.png"/><Relationship Id="rId4" Type="http://schemas.openxmlformats.org/officeDocument/2006/relationships/tags" Target="../tags/tag44.xml"/><Relationship Id="rId9" Type="http://schemas.openxmlformats.org/officeDocument/2006/relationships/slideLayout" Target="../slideLayouts/slideLayout7.xml"/><Relationship Id="rId1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7.xml"/><Relationship Id="rId7" Type="http://schemas.openxmlformats.org/officeDocument/2006/relationships/image" Target="../media/image59.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98.png"/></Relationships>
</file>

<file path=ppt/slides/_rels/slide17.xml.rels><?xml version="1.0" encoding="UTF-8" standalone="yes"?>
<Relationships xmlns="http://schemas.openxmlformats.org/package/2006/relationships"><Relationship Id="rId13" Type="http://schemas.openxmlformats.org/officeDocument/2006/relationships/image" Target="../media/image63.png"/><Relationship Id="rId3" Type="http://schemas.openxmlformats.org/officeDocument/2006/relationships/tags" Target="../tags/tag53.xml"/><Relationship Id="rId12" Type="http://schemas.openxmlformats.org/officeDocument/2006/relationships/image" Target="../media/image6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0.png"/><Relationship Id="rId11" Type="http://schemas.openxmlformats.org/officeDocument/2006/relationships/image" Target="../media/image950.png"/><Relationship Id="rId5" Type="http://schemas.openxmlformats.org/officeDocument/2006/relationships/slideLayout" Target="../slideLayouts/slideLayout7.xml"/><Relationship Id="rId10" Type="http://schemas.openxmlformats.org/officeDocument/2006/relationships/image" Target="../media/image61.png"/><Relationship Id="rId4" Type="http://schemas.openxmlformats.org/officeDocument/2006/relationships/tags" Target="../tags/tag54.xml"/><Relationship Id="rId9" Type="http://schemas.openxmlformats.org/officeDocument/2006/relationships/image" Target="../media/image93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380.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5.png"/><Relationship Id="rId18"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1.png"/><Relationship Id="rId12" Type="http://schemas.openxmlformats.org/officeDocument/2006/relationships/image" Target="../media/image4.png"/><Relationship Id="rId17" Type="http://schemas.openxmlformats.org/officeDocument/2006/relationships/image" Target="../media/image49.png"/><Relationship Id="rId2" Type="http://schemas.openxmlformats.org/officeDocument/2006/relationships/tags" Target="../tags/tag4.xml"/><Relationship Id="rId16" Type="http://schemas.openxmlformats.org/officeDocument/2006/relationships/image" Target="../media/image6.png"/><Relationship Id="rId1" Type="http://schemas.openxmlformats.org/officeDocument/2006/relationships/tags" Target="../tags/tag3.xml"/><Relationship Id="rId6" Type="http://schemas.openxmlformats.org/officeDocument/2006/relationships/slideLayout" Target="../slideLayouts/slideLayout7.xml"/><Relationship Id="rId11" Type="http://schemas.openxmlformats.org/officeDocument/2006/relationships/image" Target="../media/image43.png"/><Relationship Id="rId5" Type="http://schemas.openxmlformats.org/officeDocument/2006/relationships/tags" Target="../tags/tag7.xml"/><Relationship Id="rId15" Type="http://schemas.openxmlformats.org/officeDocument/2006/relationships/image" Target="../media/image47.png"/><Relationship Id="rId4" Type="http://schemas.openxmlformats.org/officeDocument/2006/relationships/tags" Target="../tags/tag6.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6" Type="http://schemas.openxmlformats.org/officeDocument/2006/relationships/image" Target="../media/image15.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3.png"/><Relationship Id="rId5" Type="http://schemas.openxmlformats.org/officeDocument/2006/relationships/tags" Target="../tags/tag15.xml"/><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tags" Target="../tags/tag14.xml"/><Relationship Id="rId9" Type="http://schemas.openxmlformats.org/officeDocument/2006/relationships/image" Target="../media/image11.png"/><Relationship Id="rId14" Type="http://schemas.openxmlformats.org/officeDocument/2006/relationships/image" Target="../media/image58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610.png"/><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image" Target="../media/image1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11" Type="http://schemas.openxmlformats.org/officeDocument/2006/relationships/image" Target="../media/image22.png"/><Relationship Id="rId5" Type="http://schemas.openxmlformats.org/officeDocument/2006/relationships/tags" Target="../tags/tag23.xml"/><Relationship Id="rId10" Type="http://schemas.openxmlformats.org/officeDocument/2006/relationships/image" Target="../media/image21.png"/><Relationship Id="rId4" Type="http://schemas.openxmlformats.org/officeDocument/2006/relationships/tags" Target="../tags/tag22.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B67B9-CD90-403B-8584-A8869135A233}"/>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Canonical ensemble</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4CCB13-9D0C-450C-8193-61A910955D2E}"/>
                  </a:ext>
                </a:extLst>
              </p:cNvPr>
              <p:cNvSpPr txBox="1"/>
              <p:nvPr/>
            </p:nvSpPr>
            <p:spPr>
              <a:xfrm>
                <a:off x="237067" y="1275644"/>
                <a:ext cx="8726311" cy="2883738"/>
              </a:xfrm>
              <a:prstGeom prst="rect">
                <a:avLst/>
              </a:prstGeom>
              <a:noFill/>
            </p:spPr>
            <p:txBody>
              <a:bodyPr wrap="square" rtlCol="0">
                <a:spAutoFit/>
              </a:bodyPr>
              <a:lstStyle/>
              <a:p>
                <a:r>
                  <a:rPr lang="en-US" dirty="0">
                    <a:cs typeface="Arial" panose="020B0604020202020204" pitchFamily="34" charset="0"/>
                  </a:rPr>
                  <a:t>We shall now consider a system whose temperature is kept constant by a thermostat (“dwarf boiler attendant”). To make the theoretical analysis easier, we shall not consider  real technologic thermostat but an abstract model: </a:t>
                </a:r>
                <a:r>
                  <a:rPr lang="en-US" b="1" dirty="0">
                    <a:cs typeface="Arial" panose="020B0604020202020204" pitchFamily="34" charset="0"/>
                  </a:rPr>
                  <a:t>our system in thermal contact with a very  large system called reservoir</a:t>
                </a:r>
                <a:r>
                  <a:rPr lang="en-US" dirty="0">
                    <a:cs typeface="Arial" panose="020B0604020202020204" pitchFamily="34" charset="0"/>
                  </a:rPr>
                  <a:t>. Energy exchange through the thermal contact are negligible for the extremely large reservoir. So we can consider the temperature of the reservoir as constant and given. So we have a theoretically analyzable model of thermostat. System of our interest will be called just “system”, it is in thermal contact with a large “reservoir”. The system and the reservoir together form “supersystem”. The supersystem can be considered as isolated, the total energy of the supersystem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is considered to be fixed, so </a:t>
                </a:r>
                <a:r>
                  <a:rPr lang="en-US" b="1" dirty="0">
                    <a:cs typeface="Arial" panose="020B0604020202020204" pitchFamily="34" charset="0"/>
                  </a:rPr>
                  <a:t>we can represent the supersystem by a microcanonical ensemble</a:t>
                </a:r>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44CCB13-9D0C-450C-8193-61A910955D2E}"/>
                  </a:ext>
                </a:extLst>
              </p:cNvPr>
              <p:cNvSpPr txBox="1">
                <a:spLocks noRot="1" noChangeAspect="1" noMove="1" noResize="1" noEditPoints="1" noAdjustHandles="1" noChangeArrowheads="1" noChangeShapeType="1" noTextEdit="1"/>
              </p:cNvSpPr>
              <p:nvPr/>
            </p:nvSpPr>
            <p:spPr>
              <a:xfrm>
                <a:off x="237067" y="1275644"/>
                <a:ext cx="8726311" cy="2883738"/>
              </a:xfrm>
              <a:prstGeom prst="rect">
                <a:avLst/>
              </a:prstGeom>
              <a:blipFill>
                <a:blip r:embed="rId4"/>
                <a:stretch>
                  <a:fillRect l="-629" t="-1057" r="-489" b="-2537"/>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9117F56F-BD58-4B53-A8BB-B6102B231EC7}"/>
              </a:ext>
            </a:extLst>
          </p:cNvPr>
          <p:cNvPicPr>
            <a:picLocks noChangeAspect="1"/>
          </p:cNvPicPr>
          <p:nvPr/>
        </p:nvPicPr>
        <p:blipFill>
          <a:blip r:embed="rId5"/>
          <a:stretch>
            <a:fillRect/>
          </a:stretch>
        </p:blipFill>
        <p:spPr>
          <a:xfrm>
            <a:off x="226754" y="4667261"/>
            <a:ext cx="3771398" cy="183513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9FEDDC-2C0B-4DD4-8D41-00F5DA6B7150}"/>
                  </a:ext>
                </a:extLst>
              </p:cNvPr>
              <p:cNvSpPr txBox="1"/>
              <p:nvPr/>
            </p:nvSpPr>
            <p:spPr>
              <a:xfrm>
                <a:off x="4075288" y="4109156"/>
                <a:ext cx="4910667" cy="2308324"/>
              </a:xfrm>
              <a:prstGeom prst="rect">
                <a:avLst/>
              </a:prstGeom>
              <a:noFill/>
            </p:spPr>
            <p:txBody>
              <a:bodyPr wrap="square" rtlCol="0">
                <a:spAutoFit/>
              </a:bodyPr>
              <a:lstStyle/>
              <a:p>
                <a:r>
                  <a:rPr lang="en-US" dirty="0">
                    <a:cs typeface="Arial" panose="020B0604020202020204" pitchFamily="34" charset="0"/>
                  </a:rPr>
                  <a:t>The energy of the system will be denoted as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of the reservoir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of the supersystem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The microstate of the supersystem is composed by the state of the system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by the state of the reservoir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a:t>
                </a:r>
                <a:r>
                  <a:rPr lang="en-US" b="1" dirty="0">
                    <a:cs typeface="Arial" panose="020B0604020202020204" pitchFamily="34" charset="0"/>
                  </a:rPr>
                  <a:t>So the supersystem state is a pair </a:t>
                </a:r>
                <a14:m>
                  <m:oMath xmlns:m="http://schemas.openxmlformats.org/officeDocument/2006/math">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𝒊</m:t>
                    </m:r>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𝑰</m:t>
                    </m:r>
                    <m:r>
                      <a:rPr lang="en-US" b="1"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8D9FEDDC-2C0B-4DD4-8D41-00F5DA6B7150}"/>
                  </a:ext>
                </a:extLst>
              </p:cNvPr>
              <p:cNvSpPr txBox="1">
                <a:spLocks noRot="1" noChangeAspect="1" noMove="1" noResize="1" noEditPoints="1" noAdjustHandles="1" noChangeArrowheads="1" noChangeShapeType="1" noTextEdit="1"/>
              </p:cNvSpPr>
              <p:nvPr/>
            </p:nvSpPr>
            <p:spPr>
              <a:xfrm>
                <a:off x="4075288" y="4109156"/>
                <a:ext cx="4910667" cy="2308324"/>
              </a:xfrm>
              <a:prstGeom prst="rect">
                <a:avLst/>
              </a:prstGeom>
              <a:blipFill>
                <a:blip r:embed="rId6"/>
                <a:stretch>
                  <a:fillRect l="-1118" t="-1319" r="-1366" b="-4222"/>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2AAC6527-F0CC-48DC-A976-80AE40C6CE52}"/>
              </a:ext>
            </a:extLst>
          </p:cNvPr>
          <p:cNvSpPr>
            <a:spLocks noGrp="1"/>
          </p:cNvSpPr>
          <p:nvPr>
            <p:ph type="sldNum" sz="quarter" idx="12"/>
          </p:nvPr>
        </p:nvSpPr>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18351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57E0E-EE50-4D23-8545-FA4EAD317929}"/>
              </a:ext>
            </a:extLst>
          </p:cNvPr>
          <p:cNvSpPr txBox="1"/>
          <p:nvPr/>
        </p:nvSpPr>
        <p:spPr>
          <a:xfrm>
            <a:off x="298883" y="283272"/>
            <a:ext cx="8294273" cy="584775"/>
          </a:xfrm>
          <a:prstGeom prst="rect">
            <a:avLst/>
          </a:prstGeom>
          <a:noFill/>
        </p:spPr>
        <p:txBody>
          <a:bodyPr wrap="square" rtlCol="0">
            <a:spAutoFit/>
          </a:bodyPr>
          <a:lstStyle/>
          <a:p>
            <a:pPr algn="ctr"/>
            <a:r>
              <a:rPr lang="en-US" sz="3200" b="1" dirty="0">
                <a:cs typeface="Arial" panose="020B0604020202020204" pitchFamily="34" charset="0"/>
              </a:rPr>
              <a:t>Canonical ensemble – Boltzmann distribution</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EB0697A1-4B6D-4C7F-9519-C053279CDCFF}"/>
              </a:ext>
            </a:extLst>
          </p:cNvPr>
          <p:cNvSpPr txBox="1"/>
          <p:nvPr/>
        </p:nvSpPr>
        <p:spPr>
          <a:xfrm>
            <a:off x="209320" y="1333041"/>
            <a:ext cx="8582140" cy="923330"/>
          </a:xfrm>
          <a:prstGeom prst="rect">
            <a:avLst/>
          </a:prstGeom>
          <a:noFill/>
        </p:spPr>
        <p:txBody>
          <a:bodyPr wrap="square" rtlCol="0">
            <a:spAutoFit/>
          </a:bodyPr>
          <a:lstStyle/>
          <a:p>
            <a:r>
              <a:rPr lang="en-US" dirty="0">
                <a:cs typeface="Arial" panose="020B0604020202020204" pitchFamily="34" charset="0"/>
              </a:rPr>
              <a:t>In external field the gas particle distribution is no more uniform in space, the microstate of the particle is given by its position and velocity. So for one classical particle we get the probability density in the            space </a:t>
            </a:r>
          </a:p>
        </p:txBody>
      </p:sp>
      <p:pic>
        <p:nvPicPr>
          <p:cNvPr id="7" name="Picture 6">
            <a:extLst>
              <a:ext uri="{FF2B5EF4-FFF2-40B4-BE49-F238E27FC236}">
                <a16:creationId xmlns:a16="http://schemas.microsoft.com/office/drawing/2014/main" id="{9B645CAF-3E55-465B-8E13-87DCA5BCAFF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94238" y="1945090"/>
            <a:ext cx="462857" cy="229714"/>
          </a:xfrm>
          <a:prstGeom prst="rect">
            <a:avLst/>
          </a:prstGeom>
        </p:spPr>
      </p:pic>
      <p:pic>
        <p:nvPicPr>
          <p:cNvPr id="6" name="Picture 5">
            <a:extLst>
              <a:ext uri="{FF2B5EF4-FFF2-40B4-BE49-F238E27FC236}">
                <a16:creationId xmlns:a16="http://schemas.microsoft.com/office/drawing/2014/main" id="{24723FC6-1C69-4D66-AFDC-76E098C6DC8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63655" y="2422132"/>
            <a:ext cx="3202686" cy="548640"/>
          </a:xfrm>
          <a:prstGeom prst="rect">
            <a:avLst/>
          </a:prstGeom>
        </p:spPr>
      </p:pic>
      <p:pic>
        <p:nvPicPr>
          <p:cNvPr id="17" name="Picture 16">
            <a:extLst>
              <a:ext uri="{FF2B5EF4-FFF2-40B4-BE49-F238E27FC236}">
                <a16:creationId xmlns:a16="http://schemas.microsoft.com/office/drawing/2014/main" id="{A80D8F37-0D06-4975-8744-BAFF4BB1BAD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63655" y="3304441"/>
            <a:ext cx="3346286" cy="582857"/>
          </a:xfrm>
          <a:prstGeom prst="rect">
            <a:avLst/>
          </a:prstGeom>
        </p:spPr>
      </p:pic>
      <p:sp>
        <p:nvSpPr>
          <p:cNvPr id="18" name="Rectangle 17">
            <a:extLst>
              <a:ext uri="{FF2B5EF4-FFF2-40B4-BE49-F238E27FC236}">
                <a16:creationId xmlns:a16="http://schemas.microsoft.com/office/drawing/2014/main" id="{F8FDA89B-40AD-46D3-8B41-29DD5065D276}"/>
              </a:ext>
            </a:extLst>
          </p:cNvPr>
          <p:cNvSpPr/>
          <p:nvPr/>
        </p:nvSpPr>
        <p:spPr>
          <a:xfrm>
            <a:off x="2302525" y="3204460"/>
            <a:ext cx="4241494" cy="782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F769A1-7C9E-416A-B751-6F7D96A60919}"/>
              </a:ext>
            </a:extLst>
          </p:cNvPr>
          <p:cNvSpPr txBox="1"/>
          <p:nvPr/>
        </p:nvSpPr>
        <p:spPr>
          <a:xfrm>
            <a:off x="298883" y="4373696"/>
            <a:ext cx="8294273" cy="1477328"/>
          </a:xfrm>
          <a:prstGeom prst="rect">
            <a:avLst/>
          </a:prstGeom>
          <a:noFill/>
        </p:spPr>
        <p:txBody>
          <a:bodyPr wrap="square" rtlCol="0">
            <a:spAutoFit/>
          </a:bodyPr>
          <a:lstStyle/>
          <a:p>
            <a:r>
              <a:rPr lang="en-US" dirty="0">
                <a:cs typeface="Arial" panose="020B0604020202020204" pitchFamily="34" charset="0"/>
              </a:rPr>
              <a:t>This is called the </a:t>
            </a:r>
            <a:r>
              <a:rPr lang="en-US" b="1" dirty="0">
                <a:solidFill>
                  <a:srgbClr val="FF0000"/>
                </a:solidFill>
                <a:cs typeface="Arial" panose="020B0604020202020204" pitchFamily="34" charset="0"/>
              </a:rPr>
              <a:t>Boltzmann distribution</a:t>
            </a:r>
            <a:r>
              <a:rPr lang="en-US" dirty="0">
                <a:cs typeface="Arial" panose="020B0604020202020204" pitchFamily="34" charset="0"/>
              </a:rPr>
              <a:t>. The normalization constant is to be obtained from the condition</a:t>
            </a:r>
          </a:p>
          <a:p>
            <a:endParaRPr lang="en-US" dirty="0">
              <a:cs typeface="Arial" panose="020B0604020202020204" pitchFamily="34" charset="0"/>
            </a:endParaRPr>
          </a:p>
          <a:p>
            <a:r>
              <a:rPr lang="en-US" dirty="0">
                <a:cs typeface="Arial" panose="020B0604020202020204" pitchFamily="34" charset="0"/>
              </a:rPr>
              <a:t>If we are not interested by the velocity distribution, we can integrate over velocities and get the marginal spatial probability density</a:t>
            </a:r>
          </a:p>
        </p:txBody>
      </p:sp>
      <p:pic>
        <p:nvPicPr>
          <p:cNvPr id="22" name="Picture 21">
            <a:extLst>
              <a:ext uri="{FF2B5EF4-FFF2-40B4-BE49-F238E27FC236}">
                <a16:creationId xmlns:a16="http://schemas.microsoft.com/office/drawing/2014/main" id="{05ED1D43-959C-45AD-9D7F-FD1BCB3F3FE0}"/>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263941" y="4681651"/>
            <a:ext cx="1945714" cy="507429"/>
          </a:xfrm>
          <a:prstGeom prst="rect">
            <a:avLst/>
          </a:prstGeom>
        </p:spPr>
      </p:pic>
      <p:pic>
        <p:nvPicPr>
          <p:cNvPr id="29" name="Picture 28">
            <a:extLst>
              <a:ext uri="{FF2B5EF4-FFF2-40B4-BE49-F238E27FC236}">
                <a16:creationId xmlns:a16="http://schemas.microsoft.com/office/drawing/2014/main" id="{9B4B2E4B-73CA-4F44-8A4D-0778C470D754}"/>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305162" y="5963157"/>
            <a:ext cx="2281714" cy="548571"/>
          </a:xfrm>
          <a:prstGeom prst="rect">
            <a:avLst/>
          </a:prstGeom>
        </p:spPr>
      </p:pic>
      <p:sp>
        <p:nvSpPr>
          <p:cNvPr id="30" name="Rectangle 29">
            <a:extLst>
              <a:ext uri="{FF2B5EF4-FFF2-40B4-BE49-F238E27FC236}">
                <a16:creationId xmlns:a16="http://schemas.microsoft.com/office/drawing/2014/main" id="{06B97BDC-C562-49DE-A9BA-5ED853E98880}"/>
              </a:ext>
            </a:extLst>
          </p:cNvPr>
          <p:cNvSpPr/>
          <p:nvPr/>
        </p:nvSpPr>
        <p:spPr>
          <a:xfrm>
            <a:off x="3157095" y="5851024"/>
            <a:ext cx="2637777" cy="847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5B9800-315F-4CF5-B36A-E74C32381FC0}"/>
              </a:ext>
            </a:extLst>
          </p:cNvPr>
          <p:cNvSpPr>
            <a:spLocks noGrp="1"/>
          </p:cNvSpPr>
          <p:nvPr>
            <p:ph type="sldNum" sz="quarter" idx="12"/>
          </p:nvPr>
        </p:nvSpPr>
        <p:spPr/>
        <p:txBody>
          <a:bodyPr/>
          <a:lstStyle/>
          <a:p>
            <a:fld id="{1BCE0CA2-1A48-4B23-8A77-1A9F640E54E6}" type="slidenum">
              <a:rPr lang="sk-SK" smtClean="0"/>
              <a:t>10</a:t>
            </a:fld>
            <a:endParaRPr lang="sk-SK"/>
          </a:p>
        </p:txBody>
      </p:sp>
    </p:spTree>
    <p:extLst>
      <p:ext uri="{BB962C8B-B14F-4D97-AF65-F5344CB8AC3E}">
        <p14:creationId xmlns:p14="http://schemas.microsoft.com/office/powerpoint/2010/main" val="42851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74D41-D0F4-4482-9B8B-29F6D3455DB3}"/>
              </a:ext>
            </a:extLst>
          </p:cNvPr>
          <p:cNvSpPr txBox="1"/>
          <p:nvPr/>
        </p:nvSpPr>
        <p:spPr>
          <a:xfrm>
            <a:off x="298883" y="283272"/>
            <a:ext cx="8294273" cy="584775"/>
          </a:xfrm>
          <a:prstGeom prst="rect">
            <a:avLst/>
          </a:prstGeom>
          <a:noFill/>
        </p:spPr>
        <p:txBody>
          <a:bodyPr wrap="square" rtlCol="0">
            <a:spAutoFit/>
          </a:bodyPr>
          <a:lstStyle/>
          <a:p>
            <a:pPr algn="ctr"/>
            <a:r>
              <a:rPr lang="en-US" sz="3200" b="1" dirty="0">
                <a:cs typeface="Arial" panose="020B0604020202020204" pitchFamily="34" charset="0"/>
              </a:rPr>
              <a:t>Canonical ensemble – barometric formula</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9C4D8F-C74A-4137-A8E6-18BA92F10061}"/>
                  </a:ext>
                </a:extLst>
              </p:cNvPr>
              <p:cNvSpPr txBox="1"/>
              <p:nvPr/>
            </p:nvSpPr>
            <p:spPr>
              <a:xfrm>
                <a:off x="253388" y="1189822"/>
                <a:ext cx="8560106" cy="3416320"/>
              </a:xfrm>
              <a:prstGeom prst="rect">
                <a:avLst/>
              </a:prstGeom>
              <a:noFill/>
            </p:spPr>
            <p:txBody>
              <a:bodyPr wrap="square" rtlCol="0">
                <a:spAutoFit/>
              </a:bodyPr>
              <a:lstStyle/>
              <a:p>
                <a:r>
                  <a:rPr lang="en-US" dirty="0">
                    <a:cs typeface="Arial" panose="020B0604020202020204" pitchFamily="34" charset="0"/>
                  </a:rPr>
                  <a:t>Applied to homogenous gravitational field </a:t>
                </a:r>
                <a14:m>
                  <m:oMath xmlns:m="http://schemas.openxmlformats.org/officeDocument/2006/math">
                    <m:r>
                      <a:rPr lang="en-US" b="0" i="1" smtClean="0">
                        <a:latin typeface="Cambria Math" panose="02040503050406030204" pitchFamily="18" charset="0"/>
                        <a:cs typeface="Arial" panose="020B0604020202020204" pitchFamily="34" charset="0"/>
                      </a:rPr>
                      <m:t>𝑈</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𝑧</m:t>
                        </m:r>
                      </m:e>
                    </m:d>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𝑚𝑔𝑧</m:t>
                    </m:r>
                  </m:oMath>
                </a14:m>
                <a:r>
                  <a:rPr lang="en-US" dirty="0">
                    <a:cs typeface="Arial" panose="020B0604020202020204" pitchFamily="34" charset="0"/>
                  </a:rPr>
                  <a:t> we get for the marginal probability density of the </a:t>
                </a:r>
                <a14:m>
                  <m:oMath xmlns:m="http://schemas.openxmlformats.org/officeDocument/2006/math">
                    <m:r>
                      <a:rPr lang="en-US" b="0" i="1" smtClean="0">
                        <a:latin typeface="Cambria Math" panose="02040503050406030204" pitchFamily="18" charset="0"/>
                        <a:cs typeface="Arial" panose="020B0604020202020204" pitchFamily="34" charset="0"/>
                      </a:rPr>
                      <m:t>𝑧</m:t>
                    </m:r>
                  </m:oMath>
                </a14:m>
                <a:r>
                  <a:rPr lang="en-US" dirty="0">
                    <a:cs typeface="Arial" panose="020B0604020202020204" pitchFamily="34" charset="0"/>
                  </a:rPr>
                  <a:t>-coordinate of a particle</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is the mass of the particle. Then for the gas spatial particle density at the height </a:t>
                </a:r>
                <a14:m>
                  <m:oMath xmlns:m="http://schemas.openxmlformats.org/officeDocument/2006/math">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(number of particles per unit volume)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is obviously the particle density at </a:t>
                </a:r>
                <a14:m>
                  <m:oMath xmlns:m="http://schemas.openxmlformats.org/officeDocument/2006/math">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Since ideal gas pressure is proportional to the particle density, we get for the pressure distribution in isothermal atmosphere (temperature not dependent on </a:t>
                </a:r>
                <a14:m>
                  <m:oMath xmlns:m="http://schemas.openxmlformats.org/officeDocument/2006/math">
                    <m:r>
                      <a:rPr lang="en-US" b="0" i="1" smtClean="0">
                        <a:latin typeface="Cambria Math" panose="02040503050406030204" pitchFamily="18" charset="0"/>
                        <a:cs typeface="Arial" panose="020B0604020202020204" pitchFamily="34" charset="0"/>
                      </a:rPr>
                      <m:t>𝑧</m:t>
                    </m:r>
                  </m:oMath>
                </a14:m>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EB9C4D8F-C74A-4137-A8E6-18BA92F10061}"/>
                  </a:ext>
                </a:extLst>
              </p:cNvPr>
              <p:cNvSpPr txBox="1">
                <a:spLocks noRot="1" noChangeAspect="1" noMove="1" noResize="1" noEditPoints="1" noAdjustHandles="1" noChangeArrowheads="1" noChangeShapeType="1" noTextEdit="1"/>
              </p:cNvSpPr>
              <p:nvPr/>
            </p:nvSpPr>
            <p:spPr>
              <a:xfrm>
                <a:off x="253388" y="1189822"/>
                <a:ext cx="8560106" cy="3416320"/>
              </a:xfrm>
              <a:prstGeom prst="rect">
                <a:avLst/>
              </a:prstGeom>
              <a:blipFill>
                <a:blip r:embed="rId7"/>
                <a:stretch>
                  <a:fillRect l="-641" t="-891" b="-178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ECA7CC6-018D-4696-8670-63783149A4A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45080" y="1847919"/>
            <a:ext cx="2199429" cy="421714"/>
          </a:xfrm>
          <a:prstGeom prst="rect">
            <a:avLst/>
          </a:prstGeom>
        </p:spPr>
      </p:pic>
      <p:pic>
        <p:nvPicPr>
          <p:cNvPr id="7" name="Picture 6">
            <a:extLst>
              <a:ext uri="{FF2B5EF4-FFF2-40B4-BE49-F238E27FC236}">
                <a16:creationId xmlns:a16="http://schemas.microsoft.com/office/drawing/2014/main" id="{4195B1C1-8C08-4E2A-A2F9-80CD332A11D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45081" y="3007286"/>
            <a:ext cx="2286857" cy="420000"/>
          </a:xfrm>
          <a:prstGeom prst="rect">
            <a:avLst/>
          </a:prstGeom>
        </p:spPr>
      </p:pic>
      <p:pic>
        <p:nvPicPr>
          <p:cNvPr id="9" name="Picture 8">
            <a:extLst>
              <a:ext uri="{FF2B5EF4-FFF2-40B4-BE49-F238E27FC236}">
                <a16:creationId xmlns:a16="http://schemas.microsoft.com/office/drawing/2014/main" id="{613A2C76-4579-4287-B8A3-FEF0B45A7DF2}"/>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95919" y="4756838"/>
            <a:ext cx="2257714" cy="420000"/>
          </a:xfrm>
          <a:prstGeom prst="rect">
            <a:avLst/>
          </a:prstGeom>
        </p:spPr>
      </p:pic>
      <p:sp>
        <p:nvSpPr>
          <p:cNvPr id="14" name="Rectangle 13">
            <a:extLst>
              <a:ext uri="{FF2B5EF4-FFF2-40B4-BE49-F238E27FC236}">
                <a16:creationId xmlns:a16="http://schemas.microsoft.com/office/drawing/2014/main" id="{8AFE9080-49B2-4BD8-9220-80F6DF98BE51}"/>
              </a:ext>
            </a:extLst>
          </p:cNvPr>
          <p:cNvSpPr/>
          <p:nvPr/>
        </p:nvSpPr>
        <p:spPr>
          <a:xfrm>
            <a:off x="1647634" y="4645920"/>
            <a:ext cx="2710610" cy="658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310747-7A25-4619-B72E-5663EC6F332C}"/>
                  </a:ext>
                </a:extLst>
              </p:cNvPr>
              <p:cNvSpPr txBox="1"/>
              <p:nvPr/>
            </p:nvSpPr>
            <p:spPr>
              <a:xfrm>
                <a:off x="298883" y="5420299"/>
                <a:ext cx="5451922" cy="1200329"/>
              </a:xfrm>
              <a:prstGeom prst="rect">
                <a:avLst/>
              </a:prstGeom>
              <a:noFill/>
            </p:spPr>
            <p:txBody>
              <a:bodyPr wrap="square" rtlCol="0">
                <a:spAutoFit/>
              </a:bodyPr>
              <a:lstStyle/>
              <a:p>
                <a:r>
                  <a:rPr lang="en-US" dirty="0">
                    <a:cs typeface="Arial" panose="020B0604020202020204" pitchFamily="34" charset="0"/>
                  </a:rPr>
                  <a:t>This barometric formula can be used as the bases for the construction of pressure altimeter. The altitude of a plane can be determined by comparing the pressure at unknown altitude </a:t>
                </a:r>
                <a14:m>
                  <m:oMath xmlns:m="http://schemas.openxmlformats.org/officeDocument/2006/math">
                    <m:r>
                      <a:rPr lang="en-US" b="0" i="1" smtClean="0">
                        <a:latin typeface="Cambria Math" panose="02040503050406030204" pitchFamily="18" charset="0"/>
                        <a:cs typeface="Arial" panose="020B0604020202020204" pitchFamily="34" charset="0"/>
                      </a:rPr>
                      <m:t>𝑧</m:t>
                    </m:r>
                  </m:oMath>
                </a14:m>
                <a:r>
                  <a:rPr lang="en-US" dirty="0">
                    <a:cs typeface="Arial" panose="020B0604020202020204" pitchFamily="34" charset="0"/>
                  </a:rPr>
                  <a:t> with the pressure at the ground.</a:t>
                </a:r>
              </a:p>
            </p:txBody>
          </p:sp>
        </mc:Choice>
        <mc:Fallback xmlns="">
          <p:sp>
            <p:nvSpPr>
              <p:cNvPr id="15" name="TextBox 14">
                <a:extLst>
                  <a:ext uri="{FF2B5EF4-FFF2-40B4-BE49-F238E27FC236}">
                    <a16:creationId xmlns:a16="http://schemas.microsoft.com/office/drawing/2014/main" id="{44310747-7A25-4619-B72E-5663EC6F332C}"/>
                  </a:ext>
                </a:extLst>
              </p:cNvPr>
              <p:cNvSpPr txBox="1">
                <a:spLocks noRot="1" noChangeAspect="1" noMove="1" noResize="1" noEditPoints="1" noAdjustHandles="1" noChangeArrowheads="1" noChangeShapeType="1" noTextEdit="1"/>
              </p:cNvSpPr>
              <p:nvPr/>
            </p:nvSpPr>
            <p:spPr>
              <a:xfrm>
                <a:off x="298883" y="5420299"/>
                <a:ext cx="5451922" cy="1200329"/>
              </a:xfrm>
              <a:prstGeom prst="rect">
                <a:avLst/>
              </a:prstGeom>
              <a:blipFill>
                <a:blip r:embed="rId11"/>
                <a:stretch>
                  <a:fillRect l="-895" t="-2538" r="-1902" b="-710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A690B8FA-0763-47E4-9A77-9E8CC03288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366" y="4299900"/>
            <a:ext cx="2199429" cy="2240798"/>
          </a:xfrm>
          <a:prstGeom prst="rect">
            <a:avLst/>
          </a:prstGeom>
        </p:spPr>
      </p:pic>
      <p:sp>
        <p:nvSpPr>
          <p:cNvPr id="4" name="Slide Number Placeholder 3">
            <a:extLst>
              <a:ext uri="{FF2B5EF4-FFF2-40B4-BE49-F238E27FC236}">
                <a16:creationId xmlns:a16="http://schemas.microsoft.com/office/drawing/2014/main" id="{73E889AA-58D1-4B5D-89F2-AED4011AC1EB}"/>
              </a:ext>
            </a:extLst>
          </p:cNvPr>
          <p:cNvSpPr>
            <a:spLocks noGrp="1"/>
          </p:cNvSpPr>
          <p:nvPr>
            <p:ph type="sldNum" sz="quarter" idx="12"/>
          </p:nvPr>
        </p:nvSpPr>
        <p:spPr/>
        <p:txBody>
          <a:bodyPr/>
          <a:lstStyle/>
          <a:p>
            <a:fld id="{1BCE0CA2-1A48-4B23-8A77-1A9F640E54E6}" type="slidenum">
              <a:rPr lang="sk-SK" smtClean="0"/>
              <a:t>11</a:t>
            </a:fld>
            <a:endParaRPr lang="sk-SK"/>
          </a:p>
        </p:txBody>
      </p:sp>
    </p:spTree>
    <p:extLst>
      <p:ext uri="{BB962C8B-B14F-4D97-AF65-F5344CB8AC3E}">
        <p14:creationId xmlns:p14="http://schemas.microsoft.com/office/powerpoint/2010/main" val="25101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2CD7F-0C05-4E12-9089-300B771B3BDA}"/>
              </a:ext>
            </a:extLst>
          </p:cNvPr>
          <p:cNvSpPr txBox="1"/>
          <p:nvPr/>
        </p:nvSpPr>
        <p:spPr>
          <a:xfrm>
            <a:off x="118261" y="238116"/>
            <a:ext cx="8924139" cy="584775"/>
          </a:xfrm>
          <a:prstGeom prst="rect">
            <a:avLst/>
          </a:prstGeom>
          <a:noFill/>
        </p:spPr>
        <p:txBody>
          <a:bodyPr wrap="square" rtlCol="0">
            <a:spAutoFit/>
          </a:bodyPr>
          <a:lstStyle/>
          <a:p>
            <a:pPr algn="ctr"/>
            <a:r>
              <a:rPr lang="en-US" sz="3200" b="1" dirty="0">
                <a:cs typeface="Arial" panose="020B0604020202020204" pitchFamily="34" charset="0"/>
              </a:rPr>
              <a:t>Canonical ensemble – classical harmonic oscillator</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346B2A-40B3-4FB2-825C-1BB4813A0CFA}"/>
                  </a:ext>
                </a:extLst>
              </p:cNvPr>
              <p:cNvSpPr txBox="1"/>
              <p:nvPr/>
            </p:nvSpPr>
            <p:spPr>
              <a:xfrm>
                <a:off x="248356" y="1241778"/>
                <a:ext cx="8669866" cy="1200329"/>
              </a:xfrm>
              <a:prstGeom prst="rect">
                <a:avLst/>
              </a:prstGeom>
              <a:noFill/>
            </p:spPr>
            <p:txBody>
              <a:bodyPr wrap="square" rtlCol="0">
                <a:spAutoFit/>
              </a:bodyPr>
              <a:lstStyle/>
              <a:p>
                <a:r>
                  <a:rPr lang="en-US" dirty="0">
                    <a:cs typeface="Arial" panose="020B0604020202020204" pitchFamily="34" charset="0"/>
                  </a:rPr>
                  <a:t>Let us consider a single harmonic oscillator in contact with a thermostat. It is “a small system at constant temperature” so we can apply the Boltzmann distribution. Without doing “too much science” around it we shall apply it just intuitively, assuming that the probability distribution in the two-dimensional space of states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𝑣</m:t>
                        </m:r>
                      </m:e>
                    </m:d>
                  </m:oMath>
                </a14:m>
                <a:r>
                  <a:rPr lang="en-US" dirty="0">
                    <a:cs typeface="Arial" panose="020B0604020202020204" pitchFamily="34" charset="0"/>
                  </a:rPr>
                  <a:t> is</a:t>
                </a:r>
                <a:endParaRPr lang="sk-SK"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C9346B2A-40B3-4FB2-825C-1BB4813A0CFA}"/>
                  </a:ext>
                </a:extLst>
              </p:cNvPr>
              <p:cNvSpPr txBox="1">
                <a:spLocks noRot="1" noChangeAspect="1" noMove="1" noResize="1" noEditPoints="1" noAdjustHandles="1" noChangeArrowheads="1" noChangeShapeType="1" noTextEdit="1"/>
              </p:cNvSpPr>
              <p:nvPr/>
            </p:nvSpPr>
            <p:spPr>
              <a:xfrm>
                <a:off x="248356" y="1241778"/>
                <a:ext cx="8669866" cy="1200329"/>
              </a:xfrm>
              <a:prstGeom prst="rect">
                <a:avLst/>
              </a:prstGeom>
              <a:blipFill>
                <a:blip r:embed="rId9"/>
                <a:stretch>
                  <a:fillRect l="-633" t="-3046" b="-710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5924D8C-7207-4B9A-81B8-A9A9506F57A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687832" y="2525507"/>
            <a:ext cx="3489008" cy="582930"/>
          </a:xfrm>
          <a:prstGeom prst="rect">
            <a:avLst/>
          </a:prstGeom>
        </p:spPr>
      </p:pic>
      <p:sp>
        <p:nvSpPr>
          <p:cNvPr id="7" name="TextBox 6">
            <a:extLst>
              <a:ext uri="{FF2B5EF4-FFF2-40B4-BE49-F238E27FC236}">
                <a16:creationId xmlns:a16="http://schemas.microsoft.com/office/drawing/2014/main" id="{18D23ECF-C7F6-43DB-9EB8-6C9C7A35EC53}"/>
              </a:ext>
            </a:extLst>
          </p:cNvPr>
          <p:cNvSpPr txBox="1"/>
          <p:nvPr/>
        </p:nvSpPr>
        <p:spPr>
          <a:xfrm>
            <a:off x="270933" y="3104445"/>
            <a:ext cx="8556978" cy="369332"/>
          </a:xfrm>
          <a:prstGeom prst="rect">
            <a:avLst/>
          </a:prstGeom>
          <a:noFill/>
        </p:spPr>
        <p:txBody>
          <a:bodyPr wrap="square" rtlCol="0">
            <a:spAutoFit/>
          </a:bodyPr>
          <a:lstStyle/>
          <a:p>
            <a:r>
              <a:rPr lang="en-US" dirty="0">
                <a:cs typeface="Arial" panose="020B0604020202020204" pitchFamily="34" charset="0"/>
              </a:rPr>
              <a:t>The normalization constant is to be get from the condition</a:t>
            </a:r>
            <a:endParaRPr lang="sk-SK" dirty="0">
              <a:cs typeface="Arial" panose="020B0604020202020204" pitchFamily="34" charset="0"/>
            </a:endParaRPr>
          </a:p>
        </p:txBody>
      </p:sp>
      <p:pic>
        <p:nvPicPr>
          <p:cNvPr id="9" name="Picture 8">
            <a:extLst>
              <a:ext uri="{FF2B5EF4-FFF2-40B4-BE49-F238E27FC236}">
                <a16:creationId xmlns:a16="http://schemas.microsoft.com/office/drawing/2014/main" id="{8564D620-ABC6-42D9-9CDB-AA13EB3DC6CE}"/>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344356" y="3059289"/>
            <a:ext cx="1822514" cy="507492"/>
          </a:xfrm>
          <a:prstGeom prst="rect">
            <a:avLst/>
          </a:prstGeom>
        </p:spPr>
      </p:pic>
      <p:sp>
        <p:nvSpPr>
          <p:cNvPr id="10" name="TextBox 9">
            <a:extLst>
              <a:ext uri="{FF2B5EF4-FFF2-40B4-BE49-F238E27FC236}">
                <a16:creationId xmlns:a16="http://schemas.microsoft.com/office/drawing/2014/main" id="{8F62E452-4C27-4ABA-9906-4AE4E0501312}"/>
              </a:ext>
            </a:extLst>
          </p:cNvPr>
          <p:cNvSpPr txBox="1"/>
          <p:nvPr/>
        </p:nvSpPr>
        <p:spPr>
          <a:xfrm>
            <a:off x="214490" y="3499554"/>
            <a:ext cx="8523111" cy="369332"/>
          </a:xfrm>
          <a:prstGeom prst="rect">
            <a:avLst/>
          </a:prstGeom>
          <a:noFill/>
        </p:spPr>
        <p:txBody>
          <a:bodyPr wrap="square" rtlCol="0">
            <a:spAutoFit/>
          </a:bodyPr>
          <a:lstStyle/>
          <a:p>
            <a:r>
              <a:rPr lang="en-US" dirty="0">
                <a:cs typeface="Arial" panose="020B0604020202020204" pitchFamily="34" charset="0"/>
              </a:rPr>
              <a:t>The probability density is just a double Gaussian, so the calculation is easy, and we get</a:t>
            </a:r>
            <a:endParaRPr lang="sk-SK" dirty="0">
              <a:cs typeface="Arial" panose="020B0604020202020204" pitchFamily="34" charset="0"/>
            </a:endParaRPr>
          </a:p>
        </p:txBody>
      </p:sp>
      <p:pic>
        <p:nvPicPr>
          <p:cNvPr id="27" name="Picture 26">
            <a:extLst>
              <a:ext uri="{FF2B5EF4-FFF2-40B4-BE49-F238E27FC236}">
                <a16:creationId xmlns:a16="http://schemas.microsoft.com/office/drawing/2014/main" id="{8B5B98FD-C702-4464-B3AF-508B5A526AC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589866" y="3849511"/>
            <a:ext cx="1403604" cy="608076"/>
          </a:xfrm>
          <a:prstGeom prst="rect">
            <a:avLst/>
          </a:prstGeom>
        </p:spPr>
      </p:pic>
      <p:sp>
        <p:nvSpPr>
          <p:cNvPr id="15" name="TextBox 14">
            <a:extLst>
              <a:ext uri="{FF2B5EF4-FFF2-40B4-BE49-F238E27FC236}">
                <a16:creationId xmlns:a16="http://schemas.microsoft.com/office/drawing/2014/main" id="{F732EA90-2959-4122-A268-172874017B86}"/>
              </a:ext>
            </a:extLst>
          </p:cNvPr>
          <p:cNvSpPr txBox="1"/>
          <p:nvPr/>
        </p:nvSpPr>
        <p:spPr>
          <a:xfrm>
            <a:off x="270934" y="4391377"/>
            <a:ext cx="8398933" cy="369332"/>
          </a:xfrm>
          <a:prstGeom prst="rect">
            <a:avLst/>
          </a:prstGeom>
          <a:noFill/>
        </p:spPr>
        <p:txBody>
          <a:bodyPr wrap="square" rtlCol="0">
            <a:spAutoFit/>
          </a:bodyPr>
          <a:lstStyle/>
          <a:p>
            <a:r>
              <a:rPr lang="en-US" dirty="0">
                <a:cs typeface="Arial" panose="020B0604020202020204" pitchFamily="34" charset="0"/>
              </a:rPr>
              <a:t>Having this we can easily calculate the mean energy and get</a:t>
            </a:r>
            <a:endParaRPr lang="sk-SK" dirty="0">
              <a:cs typeface="Arial" panose="020B0604020202020204" pitchFamily="34" charset="0"/>
            </a:endParaRPr>
          </a:p>
        </p:txBody>
      </p:sp>
      <p:pic>
        <p:nvPicPr>
          <p:cNvPr id="24" name="Picture 23">
            <a:extLst>
              <a:ext uri="{FF2B5EF4-FFF2-40B4-BE49-F238E27FC236}">
                <a16:creationId xmlns:a16="http://schemas.microsoft.com/office/drawing/2014/main" id="{E815DC0A-CC2E-4419-99BC-D02DFF0C86D6}"/>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353737" y="4825999"/>
            <a:ext cx="4361688" cy="548640"/>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7268FF5-2A77-4A8E-9B06-3C67D33361DC}"/>
                  </a:ext>
                </a:extLst>
              </p:cNvPr>
              <p:cNvSpPr txBox="1"/>
              <p:nvPr/>
            </p:nvSpPr>
            <p:spPr>
              <a:xfrm>
                <a:off x="191911" y="5384800"/>
                <a:ext cx="8444089" cy="369332"/>
              </a:xfrm>
              <a:prstGeom prst="rect">
                <a:avLst/>
              </a:prstGeom>
              <a:noFill/>
            </p:spPr>
            <p:txBody>
              <a:bodyPr wrap="square" rtlCol="0">
                <a:spAutoFit/>
              </a:bodyPr>
              <a:lstStyle/>
              <a:p>
                <a:r>
                  <a:rPr lang="en-US" dirty="0">
                    <a:cs typeface="Arial" panose="020B0604020202020204" pitchFamily="34" charset="0"/>
                  </a:rPr>
                  <a:t>Here is the summary of results for single harmonic oscillator at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endParaRPr lang="sk-SK" dirty="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97268FF5-2A77-4A8E-9B06-3C67D33361DC}"/>
                  </a:ext>
                </a:extLst>
              </p:cNvPr>
              <p:cNvSpPr txBox="1">
                <a:spLocks noRot="1" noChangeAspect="1" noMove="1" noResize="1" noEditPoints="1" noAdjustHandles="1" noChangeArrowheads="1" noChangeShapeType="1" noTextEdit="1"/>
              </p:cNvSpPr>
              <p:nvPr/>
            </p:nvSpPr>
            <p:spPr>
              <a:xfrm>
                <a:off x="191911" y="5384800"/>
                <a:ext cx="8444089" cy="369332"/>
              </a:xfrm>
              <a:prstGeom prst="rect">
                <a:avLst/>
              </a:prstGeom>
              <a:blipFill>
                <a:blip r:embed="rId14"/>
                <a:stretch>
                  <a:fillRect l="-577" t="-8197" b="-24590"/>
                </a:stretch>
              </a:blipFill>
            </p:spPr>
            <p:txBody>
              <a:bodyPr/>
              <a:lstStyle/>
              <a:p>
                <a:r>
                  <a:rPr lang="sk-SK">
                    <a:noFill/>
                  </a:rPr>
                  <a:t> </a:t>
                </a:r>
              </a:p>
            </p:txBody>
          </p:sp>
        </mc:Fallback>
      </mc:AlternateContent>
      <p:pic>
        <p:nvPicPr>
          <p:cNvPr id="31" name="Picture 30">
            <a:extLst>
              <a:ext uri="{FF2B5EF4-FFF2-40B4-BE49-F238E27FC236}">
                <a16:creationId xmlns:a16="http://schemas.microsoft.com/office/drawing/2014/main" id="{4F3F92C0-F764-4800-A7A8-E035BE757403}"/>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020713" y="5926668"/>
            <a:ext cx="4383977" cy="495491"/>
          </a:xfrm>
          <a:prstGeom prst="rect">
            <a:avLst/>
          </a:prstGeom>
        </p:spPr>
      </p:pic>
      <p:sp>
        <p:nvSpPr>
          <p:cNvPr id="32" name="Rectangle 31">
            <a:extLst>
              <a:ext uri="{FF2B5EF4-FFF2-40B4-BE49-F238E27FC236}">
                <a16:creationId xmlns:a16="http://schemas.microsoft.com/office/drawing/2014/main" id="{C8E97F56-5532-4792-98C9-4A9F9ED121A2}"/>
              </a:ext>
            </a:extLst>
          </p:cNvPr>
          <p:cNvSpPr/>
          <p:nvPr/>
        </p:nvSpPr>
        <p:spPr>
          <a:xfrm>
            <a:off x="1794933" y="5791200"/>
            <a:ext cx="5023556" cy="880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Slide Number Placeholder 32">
            <a:extLst>
              <a:ext uri="{FF2B5EF4-FFF2-40B4-BE49-F238E27FC236}">
                <a16:creationId xmlns:a16="http://schemas.microsoft.com/office/drawing/2014/main" id="{998E320E-C436-4934-8E55-2F1F4B84E5C0}"/>
              </a:ext>
            </a:extLst>
          </p:cNvPr>
          <p:cNvSpPr>
            <a:spLocks noGrp="1"/>
          </p:cNvSpPr>
          <p:nvPr>
            <p:ph type="sldNum" sz="quarter" idx="12"/>
          </p:nvPr>
        </p:nvSpPr>
        <p:spPr/>
        <p:txBody>
          <a:bodyPr/>
          <a:lstStyle/>
          <a:p>
            <a:fld id="{1BCE0CA2-1A48-4B23-8A77-1A9F640E54E6}" type="slidenum">
              <a:rPr lang="sk-SK" smtClean="0"/>
              <a:t>12</a:t>
            </a:fld>
            <a:endParaRPr lang="sk-SK"/>
          </a:p>
        </p:txBody>
      </p:sp>
    </p:spTree>
    <p:extLst>
      <p:ext uri="{BB962C8B-B14F-4D97-AF65-F5344CB8AC3E}">
        <p14:creationId xmlns:p14="http://schemas.microsoft.com/office/powerpoint/2010/main" val="232766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C6CBF-9866-4A5F-AC55-84F4D447AD43}"/>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entropy</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871702-799A-4957-9E35-FC888D528EFB}"/>
                  </a:ext>
                </a:extLst>
              </p:cNvPr>
              <p:cNvSpPr txBox="1"/>
              <p:nvPr/>
            </p:nvSpPr>
            <p:spPr>
              <a:xfrm>
                <a:off x="190143" y="704465"/>
                <a:ext cx="8763714" cy="5909310"/>
              </a:xfrm>
              <a:prstGeom prst="rect">
                <a:avLst/>
              </a:prstGeom>
              <a:noFill/>
            </p:spPr>
            <p:txBody>
              <a:bodyPr wrap="square" rtlCol="0">
                <a:spAutoFit/>
              </a:bodyPr>
              <a:lstStyle/>
              <a:p>
                <a:r>
                  <a:rPr lang="en-US" dirty="0">
                    <a:cs typeface="Arial" panose="020B0604020202020204" pitchFamily="34" charset="0"/>
                  </a:rPr>
                  <a:t>We have defined </a:t>
                </a:r>
                <a:r>
                  <a:rPr lang="en-US" b="1" dirty="0">
                    <a:cs typeface="Arial" panose="020B0604020202020204" pitchFamily="34" charset="0"/>
                  </a:rPr>
                  <a:t>entropy for isolated system </a:t>
                </a:r>
                <a:r>
                  <a:rPr lang="en-US" b="1" dirty="0"/>
                  <a:t>as k-times the logarithm of the number of microstates corresponding to the macrostate considered (equivalently the number of states in the corresponding microcanonical ensemble).</a:t>
                </a:r>
              </a:p>
              <a:p>
                <a:r>
                  <a:rPr lang="en-US" dirty="0">
                    <a:cs typeface="Arial" panose="020B0604020202020204" pitchFamily="34" charset="0"/>
                  </a:rPr>
                  <a:t>This definition cannot be extrapolated to the system in contact with the thermal reservoir: the corresponding ensemble is the canonical ensemble which is formed by all - that is an infinite number - of microstates. We have to look for some alternative definition  of entropy.</a:t>
                </a:r>
              </a:p>
              <a:p>
                <a:r>
                  <a:rPr lang="en-US" dirty="0">
                    <a:cs typeface="Arial" panose="020B0604020202020204" pitchFamily="34" charset="0"/>
                  </a:rPr>
                  <a:t>The notion of entropy is conceptually relevant only for macrostates of systems with very large degrees of freedom. </a:t>
                </a:r>
                <a:r>
                  <a:rPr lang="en-US" b="1" dirty="0">
                    <a:cs typeface="Arial" panose="020B0604020202020204" pitchFamily="34" charset="0"/>
                  </a:rPr>
                  <a:t>The canonical distribution can be used also for small systems in contact with reservoir, but we  need to define entropy only for very large systems</a:t>
                </a:r>
                <a:r>
                  <a:rPr lang="en-US" dirty="0">
                    <a:cs typeface="Arial" panose="020B0604020202020204" pitchFamily="34" charset="0"/>
                  </a:rPr>
                  <a:t>.</a:t>
                </a:r>
              </a:p>
              <a:p>
                <a:r>
                  <a:rPr lang="en-US" dirty="0">
                    <a:cs typeface="Arial" panose="020B0604020202020204" pitchFamily="34" charset="0"/>
                  </a:rPr>
                  <a:t>For very large systems the macroscopic values are very sharp: the values fluctuate but typically on the level of 13-th decimal place.</a:t>
                </a:r>
              </a:p>
              <a:p>
                <a:r>
                  <a:rPr lang="en-US" dirty="0">
                    <a:cs typeface="Arial" panose="020B0604020202020204" pitchFamily="34" charset="0"/>
                  </a:rPr>
                  <a:t>In particular: </a:t>
                </a:r>
                <a:r>
                  <a:rPr lang="en-US" b="1" dirty="0">
                    <a:cs typeface="Arial" panose="020B0604020202020204" pitchFamily="34" charset="0"/>
                  </a:rPr>
                  <a:t>the energy of a large canonical system is practically constant</a:t>
                </a:r>
                <a:r>
                  <a:rPr lang="en-US" dirty="0">
                    <a:cs typeface="Arial" panose="020B0604020202020204" pitchFamily="34" charset="0"/>
                  </a:rPr>
                  <a:t>. We are unable to observe fluctuations on the 13-th decimal place. Experimentally we cannot just by measurements distinguish a canonical system with fixed given temperature from a microcanonical system with a given fixed energy. Therefore the idea: </a:t>
                </a:r>
              </a:p>
              <a:p>
                <a:endParaRPr lang="en-US" dirty="0">
                  <a:cs typeface="Arial" panose="020B0604020202020204" pitchFamily="34" charset="0"/>
                </a:endParaRPr>
              </a:p>
              <a:p>
                <a:r>
                  <a:rPr lang="en-US" dirty="0">
                    <a:cs typeface="Arial" panose="020B0604020202020204" pitchFamily="34" charset="0"/>
                  </a:rPr>
                  <a:t>The entropy for a canonical system can be defined in two consecutive steps</a:t>
                </a:r>
              </a:p>
              <a:p>
                <a:pPr marL="342900" indent="-342900">
                  <a:buFont typeface="+mj-lt"/>
                  <a:buAutoNum type="arabicPeriod"/>
                </a:pPr>
                <a:r>
                  <a:rPr lang="en-US" dirty="0">
                    <a:cs typeface="Arial" panose="020B0604020202020204" pitchFamily="34" charset="0"/>
                  </a:rPr>
                  <a:t>Determine the mean energy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of the canonical system considered.</a:t>
                </a:r>
              </a:p>
              <a:p>
                <a:pPr marL="342900" indent="-342900">
                  <a:buFont typeface="+mj-lt"/>
                  <a:buAutoNum type="arabicPeriod"/>
                </a:pPr>
                <a:r>
                  <a:rPr lang="en-US" dirty="0">
                    <a:cs typeface="Arial" panose="020B0604020202020204" pitchFamily="34" charset="0"/>
                  </a:rPr>
                  <a:t>Imagine the same system </a:t>
                </a:r>
                <a:r>
                  <a:rPr lang="en-US" b="1" dirty="0">
                    <a:cs typeface="Arial" panose="020B0604020202020204" pitchFamily="34" charset="0"/>
                  </a:rPr>
                  <a:t>as if </a:t>
                </a:r>
                <a:r>
                  <a:rPr lang="en-US" dirty="0">
                    <a:cs typeface="Arial" panose="020B0604020202020204" pitchFamily="34" charset="0"/>
                  </a:rPr>
                  <a:t>an isolated system with a fixed energy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 </m:t>
                        </m:r>
                      </m:e>
                    </m:acc>
                    <m:r>
                      <a:rPr lang="en-US" b="0" i="0" dirty="0" smtClean="0">
                        <a:latin typeface="Cambria Math" panose="02040503050406030204" pitchFamily="18" charset="0"/>
                        <a:cs typeface="Arial" panose="020B0604020202020204" pitchFamily="34" charset="0"/>
                      </a:rPr>
                      <m:t> </m:t>
                    </m:r>
                  </m:oMath>
                </a14:m>
                <a:r>
                  <a:rPr lang="sk-SK" dirty="0">
                    <a:cs typeface="Arial" panose="020B0604020202020204" pitchFamily="34" charset="0"/>
                  </a:rPr>
                  <a:t> and </a:t>
                </a:r>
                <a:r>
                  <a:rPr lang="en-US" dirty="0">
                    <a:cs typeface="Arial" panose="020B0604020202020204" pitchFamily="34" charset="0"/>
                  </a:rPr>
                  <a:t>determine</a:t>
                </a:r>
                <a:r>
                  <a:rPr lang="sk-SK" dirty="0">
                    <a:cs typeface="Arial" panose="020B0604020202020204" pitchFamily="34" charset="0"/>
                  </a:rPr>
                  <a:t> </a:t>
                </a:r>
                <a:r>
                  <a:rPr lang="en-US" dirty="0">
                    <a:cs typeface="Arial" panose="020B0604020202020204" pitchFamily="34" charset="0"/>
                  </a:rPr>
                  <a:t>what would be its entropy </a:t>
                </a:r>
                <a14:m>
                  <m:oMath xmlns:m="http://schemas.openxmlformats.org/officeDocument/2006/math">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This is to be called the entropy of the original canonical system.</a:t>
                </a:r>
              </a:p>
            </p:txBody>
          </p:sp>
        </mc:Choice>
        <mc:Fallback xmlns="">
          <p:sp>
            <p:nvSpPr>
              <p:cNvPr id="3" name="TextBox 2">
                <a:extLst>
                  <a:ext uri="{FF2B5EF4-FFF2-40B4-BE49-F238E27FC236}">
                    <a16:creationId xmlns:a16="http://schemas.microsoft.com/office/drawing/2014/main" id="{DA871702-799A-4957-9E35-FC888D528EFB}"/>
                  </a:ext>
                </a:extLst>
              </p:cNvPr>
              <p:cNvSpPr txBox="1">
                <a:spLocks noRot="1" noChangeAspect="1" noMove="1" noResize="1" noEditPoints="1" noAdjustHandles="1" noChangeArrowheads="1" noChangeShapeType="1" noTextEdit="1"/>
              </p:cNvSpPr>
              <p:nvPr/>
            </p:nvSpPr>
            <p:spPr>
              <a:xfrm>
                <a:off x="190143" y="704465"/>
                <a:ext cx="8763714" cy="5909310"/>
              </a:xfrm>
              <a:prstGeom prst="rect">
                <a:avLst/>
              </a:prstGeom>
              <a:blipFill>
                <a:blip r:embed="rId4"/>
                <a:stretch>
                  <a:fillRect l="-556" t="-619" r="-348" b="-72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099995-7F11-4865-BCC5-F6983EC8DD37}"/>
              </a:ext>
            </a:extLst>
          </p:cNvPr>
          <p:cNvSpPr/>
          <p:nvPr/>
        </p:nvSpPr>
        <p:spPr>
          <a:xfrm>
            <a:off x="190143" y="5056742"/>
            <a:ext cx="8667418" cy="1557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625089B-68A8-481B-B023-6CCF9A4471A0}"/>
              </a:ext>
            </a:extLst>
          </p:cNvPr>
          <p:cNvSpPr>
            <a:spLocks noGrp="1"/>
          </p:cNvSpPr>
          <p:nvPr>
            <p:ph type="sldNum" sz="quarter" idx="12"/>
          </p:nvPr>
        </p:nvSpPr>
        <p:spPr/>
        <p:txBody>
          <a:bodyPr/>
          <a:lstStyle/>
          <a:p>
            <a:fld id="{1BCE0CA2-1A48-4B23-8A77-1A9F640E54E6}" type="slidenum">
              <a:rPr lang="sk-SK" smtClean="0"/>
              <a:t>13</a:t>
            </a:fld>
            <a:endParaRPr lang="sk-SK"/>
          </a:p>
        </p:txBody>
      </p:sp>
    </p:spTree>
    <p:extLst>
      <p:ext uri="{BB962C8B-B14F-4D97-AF65-F5344CB8AC3E}">
        <p14:creationId xmlns:p14="http://schemas.microsoft.com/office/powerpoint/2010/main" val="97635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15817-4978-4140-86EE-2AE682E79C53}"/>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entropy</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418495CD-A112-457D-BF34-B7AB05503C12}"/>
              </a:ext>
            </a:extLst>
          </p:cNvPr>
          <p:cNvSpPr txBox="1"/>
          <p:nvPr/>
        </p:nvSpPr>
        <p:spPr>
          <a:xfrm>
            <a:off x="55289" y="657029"/>
            <a:ext cx="8593156" cy="2031325"/>
          </a:xfrm>
          <a:prstGeom prst="rect">
            <a:avLst/>
          </a:prstGeom>
          <a:noFill/>
        </p:spPr>
        <p:txBody>
          <a:bodyPr wrap="square" rtlCol="0">
            <a:spAutoFit/>
          </a:bodyPr>
          <a:lstStyle/>
          <a:p>
            <a:r>
              <a:rPr lang="en-US" dirty="0">
                <a:cs typeface="Arial" panose="020B0604020202020204" pitchFamily="34" charset="0"/>
              </a:rPr>
              <a:t>The above mentioned two-step process for calculating the canonical entropy can be rewritten by a single compact formula. Its derivation is a bit tricky. Here it is.</a:t>
            </a:r>
          </a:p>
          <a:p>
            <a:r>
              <a:rPr lang="en-US" dirty="0">
                <a:cs typeface="Arial" panose="020B0604020202020204" pitchFamily="34" charset="0"/>
              </a:rPr>
              <a:t>We start with the definition of the statistical sum</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the summation is over the states. We can regroup the terms in this sum according to the energy of states and rewrite the sum as a sum over energies as</a:t>
            </a:r>
          </a:p>
        </p:txBody>
      </p:sp>
      <p:pic>
        <p:nvPicPr>
          <p:cNvPr id="5" name="Picture 4">
            <a:extLst>
              <a:ext uri="{FF2B5EF4-FFF2-40B4-BE49-F238E27FC236}">
                <a16:creationId xmlns:a16="http://schemas.microsoft.com/office/drawing/2014/main" id="{D675FF5D-25A3-484E-A8E2-E11784CE5A9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1295" y="2599798"/>
            <a:ext cx="2441143" cy="582857"/>
          </a:xfrm>
          <a:prstGeom prst="rect">
            <a:avLst/>
          </a:prstGeom>
        </p:spPr>
      </p:pic>
      <p:pic>
        <p:nvPicPr>
          <p:cNvPr id="6" name="Picture 5">
            <a:extLst>
              <a:ext uri="{FF2B5EF4-FFF2-40B4-BE49-F238E27FC236}">
                <a16:creationId xmlns:a16="http://schemas.microsoft.com/office/drawing/2014/main" id="{BBE06A58-77A0-4919-9A8F-A8E7D5E8A83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150857" y="1507238"/>
            <a:ext cx="2072831" cy="58121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17BFFC-D0EB-4516-A4C4-F57B8DBA6C04}"/>
                  </a:ext>
                </a:extLst>
              </p:cNvPr>
              <p:cNvSpPr txBox="1"/>
              <p:nvPr/>
            </p:nvSpPr>
            <p:spPr>
              <a:xfrm>
                <a:off x="154236" y="3165427"/>
                <a:ext cx="8593156" cy="2308324"/>
              </a:xfrm>
              <a:prstGeom prst="rect">
                <a:avLst/>
              </a:prstGeom>
              <a:noFill/>
            </p:spPr>
            <p:txBody>
              <a:bodyPr wrap="square" rtlCol="0">
                <a:spAutoFit/>
              </a:bodyPr>
              <a:lstStyle/>
              <a:p>
                <a:r>
                  <a:rPr lang="en-US" dirty="0">
                    <a:cs typeface="Arial" panose="020B0604020202020204" pitchFamily="34" charset="0"/>
                  </a:rPr>
                  <a:t>In this sum the function </a:t>
                </a:r>
                <a14:m>
                  <m:oMath xmlns:m="http://schemas.openxmlformats.org/officeDocument/2006/math">
                    <m:r>
                      <a:rPr lang="en-US" b="0" i="1" smtClean="0">
                        <a:latin typeface="Cambria Math" panose="02040503050406030204" pitchFamily="18" charset="0"/>
                        <a:cs typeface="Arial" panose="020B0604020202020204" pitchFamily="34" charset="0"/>
                      </a:rPr>
                      <m:t>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a sharply rising function of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while the exponent is a sharply decreasing function of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Therefore the main contribution to the whole sum comes from the terms with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The domination of the terms around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is such, that in the logarithmic precision the logarithm of the sum is given by a single term (we write just </a:t>
                </a:r>
                <a14:m>
                  <m:oMath xmlns:m="http://schemas.openxmlformats.org/officeDocument/2006/math">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instead of </a:t>
                </a:r>
                <a14:m>
                  <m:oMath xmlns:m="http://schemas.openxmlformats.org/officeDocument/2006/math">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as it is usual in statistical physics where most of the equations are only approximate anyhow). </a:t>
                </a:r>
              </a:p>
              <a:p>
                <a:endParaRPr lang="en-US" dirty="0">
                  <a:cs typeface="Arial" panose="020B0604020202020204" pitchFamily="34" charset="0"/>
                </a:endParaRPr>
              </a:p>
              <a:p>
                <a:r>
                  <a:rPr lang="en-US" dirty="0">
                    <a:cs typeface="Arial" panose="020B0604020202020204" pitchFamily="34" charset="0"/>
                  </a:rPr>
                  <a:t>From there we get</a:t>
                </a:r>
              </a:p>
            </p:txBody>
          </p:sp>
        </mc:Choice>
        <mc:Fallback xmlns="">
          <p:sp>
            <p:nvSpPr>
              <p:cNvPr id="7" name="TextBox 6">
                <a:extLst>
                  <a:ext uri="{FF2B5EF4-FFF2-40B4-BE49-F238E27FC236}">
                    <a16:creationId xmlns:a16="http://schemas.microsoft.com/office/drawing/2014/main" id="{0617BFFC-D0EB-4516-A4C4-F57B8DBA6C04}"/>
                  </a:ext>
                </a:extLst>
              </p:cNvPr>
              <p:cNvSpPr txBox="1">
                <a:spLocks noRot="1" noChangeAspect="1" noMove="1" noResize="1" noEditPoints="1" noAdjustHandles="1" noChangeArrowheads="1" noChangeShapeType="1" noTextEdit="1"/>
              </p:cNvSpPr>
              <p:nvPr/>
            </p:nvSpPr>
            <p:spPr>
              <a:xfrm>
                <a:off x="154236" y="3165427"/>
                <a:ext cx="8593156" cy="2308324"/>
              </a:xfrm>
              <a:prstGeom prst="rect">
                <a:avLst/>
              </a:prstGeom>
              <a:blipFill>
                <a:blip r:embed="rId10"/>
                <a:stretch>
                  <a:fillRect l="-567" t="-1319" b="-3166"/>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66E89C75-1441-4F60-8EFB-946FCA098EFD}"/>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82034" y="4648819"/>
            <a:ext cx="4565143" cy="565714"/>
          </a:xfrm>
          <a:prstGeom prst="rect">
            <a:avLst/>
          </a:prstGeom>
        </p:spPr>
      </p:pic>
      <p:pic>
        <p:nvPicPr>
          <p:cNvPr id="9" name="Picture 8">
            <a:extLst>
              <a:ext uri="{FF2B5EF4-FFF2-40B4-BE49-F238E27FC236}">
                <a16:creationId xmlns:a16="http://schemas.microsoft.com/office/drawing/2014/main" id="{20AD0E2F-DF19-48DE-8D5A-12BC7EB47AD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6702" y="5264064"/>
            <a:ext cx="2738057" cy="504063"/>
          </a:xfrm>
          <a:prstGeom prst="rect">
            <a:avLst/>
          </a:prstGeom>
        </p:spPr>
      </p:pic>
      <p:sp>
        <p:nvSpPr>
          <p:cNvPr id="10" name="TextBox 9">
            <a:extLst>
              <a:ext uri="{FF2B5EF4-FFF2-40B4-BE49-F238E27FC236}">
                <a16:creationId xmlns:a16="http://schemas.microsoft.com/office/drawing/2014/main" id="{7CC7F690-7438-4898-81F3-F5B1C586F8F3}"/>
              </a:ext>
            </a:extLst>
          </p:cNvPr>
          <p:cNvSpPr txBox="1"/>
          <p:nvPr/>
        </p:nvSpPr>
        <p:spPr>
          <a:xfrm>
            <a:off x="158045" y="5881511"/>
            <a:ext cx="8805333" cy="646331"/>
          </a:xfrm>
          <a:prstGeom prst="rect">
            <a:avLst/>
          </a:prstGeom>
          <a:noFill/>
        </p:spPr>
        <p:txBody>
          <a:bodyPr wrap="square" rtlCol="0">
            <a:spAutoFit/>
          </a:bodyPr>
          <a:lstStyle/>
          <a:p>
            <a:r>
              <a:rPr lang="en-US" dirty="0">
                <a:cs typeface="Arial" panose="020B0604020202020204" pitchFamily="34" charset="0"/>
              </a:rPr>
              <a:t>This formula could be used as the definition of entropy of a canonical system. But we will derive still a nicer formula.</a:t>
            </a:r>
            <a:endParaRPr lang="sk-SK" dirty="0">
              <a:cs typeface="Arial" panose="020B0604020202020204" pitchFamily="34" charset="0"/>
            </a:endParaRPr>
          </a:p>
        </p:txBody>
      </p:sp>
      <p:sp>
        <p:nvSpPr>
          <p:cNvPr id="4" name="Slide Number Placeholder 3">
            <a:extLst>
              <a:ext uri="{FF2B5EF4-FFF2-40B4-BE49-F238E27FC236}">
                <a16:creationId xmlns:a16="http://schemas.microsoft.com/office/drawing/2014/main" id="{3FE8E595-59AE-43D2-8DCD-D597B10631FE}"/>
              </a:ext>
            </a:extLst>
          </p:cNvPr>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246156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48AAF0-C6C1-468D-9A60-B55DC79B5B1D}"/>
              </a:ext>
            </a:extLst>
          </p:cNvPr>
          <p:cNvSpPr txBox="1"/>
          <p:nvPr/>
        </p:nvSpPr>
        <p:spPr>
          <a:xfrm>
            <a:off x="338666" y="959555"/>
            <a:ext cx="8579556" cy="923330"/>
          </a:xfrm>
          <a:prstGeom prst="rect">
            <a:avLst/>
          </a:prstGeom>
          <a:noFill/>
        </p:spPr>
        <p:txBody>
          <a:bodyPr wrap="square" rtlCol="0">
            <a:spAutoFit/>
          </a:bodyPr>
          <a:lstStyle/>
          <a:p>
            <a:r>
              <a:rPr lang="en-US" dirty="0">
                <a:cs typeface="Arial" panose="020B0604020202020204" pitchFamily="34" charset="0"/>
              </a:rPr>
              <a:t>We start with the formula we just got</a:t>
            </a:r>
          </a:p>
          <a:p>
            <a:endParaRPr lang="en-US" dirty="0">
              <a:cs typeface="Arial" panose="020B0604020202020204" pitchFamily="34" charset="0"/>
            </a:endParaRPr>
          </a:p>
          <a:p>
            <a:r>
              <a:rPr lang="en-US" dirty="0">
                <a:cs typeface="Arial" panose="020B0604020202020204" pitchFamily="34" charset="0"/>
              </a:rPr>
              <a:t>and we play more with it:</a:t>
            </a:r>
            <a:endParaRPr lang="sk-SK" dirty="0">
              <a:cs typeface="Arial" panose="020B0604020202020204" pitchFamily="34" charset="0"/>
            </a:endParaRPr>
          </a:p>
        </p:txBody>
      </p:sp>
      <p:sp>
        <p:nvSpPr>
          <p:cNvPr id="2" name="TextBox 1">
            <a:extLst>
              <a:ext uri="{FF2B5EF4-FFF2-40B4-BE49-F238E27FC236}">
                <a16:creationId xmlns:a16="http://schemas.microsoft.com/office/drawing/2014/main" id="{98DD7B07-8B54-4E4F-84E5-CBF8868B77D3}"/>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entropy</a:t>
            </a:r>
            <a:endParaRPr lang="sk-SK" sz="3200" b="1" dirty="0">
              <a:cs typeface="Arial" panose="020B0604020202020204" pitchFamily="34" charset="0"/>
            </a:endParaRPr>
          </a:p>
        </p:txBody>
      </p:sp>
      <p:pic>
        <p:nvPicPr>
          <p:cNvPr id="3" name="Picture 2">
            <a:extLst>
              <a:ext uri="{FF2B5EF4-FFF2-40B4-BE49-F238E27FC236}">
                <a16:creationId xmlns:a16="http://schemas.microsoft.com/office/drawing/2014/main" id="{3F13B4EF-FC25-481E-B95D-E0F1723C3F6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982791" y="1245219"/>
            <a:ext cx="2738057" cy="504063"/>
          </a:xfrm>
          <a:prstGeom prst="rect">
            <a:avLst/>
          </a:prstGeom>
        </p:spPr>
      </p:pic>
      <p:pic>
        <p:nvPicPr>
          <p:cNvPr id="6" name="Picture 5">
            <a:extLst>
              <a:ext uri="{FF2B5EF4-FFF2-40B4-BE49-F238E27FC236}">
                <a16:creationId xmlns:a16="http://schemas.microsoft.com/office/drawing/2014/main" id="{F89C1D50-1A16-48FC-9E7A-AEA9FDD86C0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22490" y="1862667"/>
            <a:ext cx="2506599" cy="577787"/>
          </a:xfrm>
          <a:prstGeom prst="rect">
            <a:avLst/>
          </a:prstGeom>
        </p:spPr>
      </p:pic>
      <p:pic>
        <p:nvPicPr>
          <p:cNvPr id="8" name="Picture 7">
            <a:extLst>
              <a:ext uri="{FF2B5EF4-FFF2-40B4-BE49-F238E27FC236}">
                <a16:creationId xmlns:a16="http://schemas.microsoft.com/office/drawing/2014/main" id="{4F8289CC-D721-4E19-B00F-29E024732BB4}"/>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99912" y="2370668"/>
            <a:ext cx="3418713" cy="581216"/>
          </a:xfrm>
          <a:prstGeom prst="rect">
            <a:avLst/>
          </a:prstGeom>
        </p:spPr>
      </p:pic>
      <p:pic>
        <p:nvPicPr>
          <p:cNvPr id="13" name="Picture 12">
            <a:extLst>
              <a:ext uri="{FF2B5EF4-FFF2-40B4-BE49-F238E27FC236}">
                <a16:creationId xmlns:a16="http://schemas.microsoft.com/office/drawing/2014/main" id="{7739A589-6A05-4155-9208-E957CC7488E2}"/>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11201" y="2912534"/>
            <a:ext cx="4173093" cy="581216"/>
          </a:xfrm>
          <a:prstGeom prst="rect">
            <a:avLst/>
          </a:prstGeom>
        </p:spPr>
      </p:pic>
      <p:pic>
        <p:nvPicPr>
          <p:cNvPr id="15" name="Picture 14">
            <a:extLst>
              <a:ext uri="{FF2B5EF4-FFF2-40B4-BE49-F238E27FC236}">
                <a16:creationId xmlns:a16="http://schemas.microsoft.com/office/drawing/2014/main" id="{7794116D-5DB1-4862-8158-86627DCD8588}"/>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11202" y="3443113"/>
            <a:ext cx="3137535" cy="598361"/>
          </a:xfrm>
          <a:prstGeom prst="rect">
            <a:avLst/>
          </a:prstGeom>
        </p:spPr>
      </p:pic>
      <p:pic>
        <p:nvPicPr>
          <p:cNvPr id="20" name="Picture 19">
            <a:extLst>
              <a:ext uri="{FF2B5EF4-FFF2-40B4-BE49-F238E27FC236}">
                <a16:creationId xmlns:a16="http://schemas.microsoft.com/office/drawing/2014/main" id="{C6E09239-A771-4E8F-86FE-3DB2F46E040D}"/>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90223" y="4210756"/>
            <a:ext cx="2242566" cy="486918"/>
          </a:xfrm>
          <a:prstGeom prst="rect">
            <a:avLst/>
          </a:prstGeom>
        </p:spPr>
      </p:pic>
      <p:sp>
        <p:nvSpPr>
          <p:cNvPr id="18" name="Rectangle 17">
            <a:extLst>
              <a:ext uri="{FF2B5EF4-FFF2-40B4-BE49-F238E27FC236}">
                <a16:creationId xmlns:a16="http://schemas.microsoft.com/office/drawing/2014/main" id="{4FF453D8-4D11-485B-A553-8B54DD5A3355}"/>
              </a:ext>
            </a:extLst>
          </p:cNvPr>
          <p:cNvSpPr/>
          <p:nvPr/>
        </p:nvSpPr>
        <p:spPr>
          <a:xfrm>
            <a:off x="643466" y="4018845"/>
            <a:ext cx="2551289"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3CDA140-774B-449C-93FB-E673EDEE3BB0}"/>
                  </a:ext>
                </a:extLst>
              </p:cNvPr>
              <p:cNvSpPr txBox="1"/>
              <p:nvPr/>
            </p:nvSpPr>
            <p:spPr>
              <a:xfrm>
                <a:off x="214489" y="4876801"/>
                <a:ext cx="8681156" cy="1628651"/>
              </a:xfrm>
              <a:prstGeom prst="rect">
                <a:avLst/>
              </a:prstGeom>
              <a:noFill/>
            </p:spPr>
            <p:txBody>
              <a:bodyPr wrap="square" rtlCol="0">
                <a:spAutoFit/>
              </a:bodyPr>
              <a:lstStyle/>
              <a:p>
                <a:r>
                  <a:rPr lang="en-US" dirty="0">
                    <a:cs typeface="Arial" panose="020B0604020202020204" pitchFamily="34" charset="0"/>
                  </a:rPr>
                  <a:t>The last formula is very nice and compact, and it can be shown that it is very general. For example it also holds for a microcanonical system where we have </a:t>
                </a:r>
                <a14:m>
                  <m:oMath xmlns:m="http://schemas.openxmlformats.org/officeDocument/2006/math">
                    <m:r>
                      <a:rPr lang="en-US" b="0" i="1" smtClean="0">
                        <a:latin typeface="Cambria Math" panose="02040503050406030204" pitchFamily="18" charset="0"/>
                        <a:cs typeface="Arial" panose="020B0604020202020204" pitchFamily="34" charset="0"/>
                      </a:rPr>
                      <m:t>𝑝</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𝑖</m:t>
                        </m:r>
                      </m:e>
                    </m:d>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m:rPr>
                            <m:sty m:val="p"/>
                          </m:rPr>
                          <a:rPr lang="en-US" b="0" i="0" smtClean="0">
                            <a:latin typeface="Cambria Math" panose="02040503050406030204" pitchFamily="18" charset="0"/>
                            <a:cs typeface="Arial" panose="020B0604020202020204" pitchFamily="34" charset="0"/>
                          </a:rPr>
                          <m:t>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den>
                    </m:f>
                  </m:oMath>
                </a14:m>
                <a:r>
                  <a:rPr lang="en-US" dirty="0">
                    <a:cs typeface="Arial" panose="020B0604020202020204" pitchFamily="34" charset="0"/>
                  </a:rPr>
                  <a:t>  so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what is just “k times the logarithm of the number of states” as it should be.</a:t>
                </a:r>
              </a:p>
            </p:txBody>
          </p:sp>
        </mc:Choice>
        <mc:Fallback xmlns="">
          <p:sp>
            <p:nvSpPr>
              <p:cNvPr id="21" name="TextBox 20">
                <a:extLst>
                  <a:ext uri="{FF2B5EF4-FFF2-40B4-BE49-F238E27FC236}">
                    <a16:creationId xmlns:a16="http://schemas.microsoft.com/office/drawing/2014/main" id="{C3CDA140-774B-449C-93FB-E673EDEE3BB0}"/>
                  </a:ext>
                </a:extLst>
              </p:cNvPr>
              <p:cNvSpPr txBox="1">
                <a:spLocks noRot="1" noChangeAspect="1" noMove="1" noResize="1" noEditPoints="1" noAdjustHandles="1" noChangeArrowheads="1" noChangeShapeType="1" noTextEdit="1"/>
              </p:cNvSpPr>
              <p:nvPr/>
            </p:nvSpPr>
            <p:spPr>
              <a:xfrm>
                <a:off x="214489" y="4876801"/>
                <a:ext cx="8681156" cy="1628651"/>
              </a:xfrm>
              <a:prstGeom prst="rect">
                <a:avLst/>
              </a:prstGeom>
              <a:blipFill>
                <a:blip r:embed="rId18"/>
                <a:stretch>
                  <a:fillRect l="-562" t="-1873" b="-5243"/>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542635ED-45BF-4EAC-8AAB-D2F5C5132550}"/>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202272" y="5580862"/>
            <a:ext cx="6441377" cy="577787"/>
          </a:xfrm>
          <a:prstGeom prst="rect">
            <a:avLst/>
          </a:prstGeom>
        </p:spPr>
      </p:pic>
      <p:sp>
        <p:nvSpPr>
          <p:cNvPr id="5" name="TextBox 4">
            <a:extLst>
              <a:ext uri="{FF2B5EF4-FFF2-40B4-BE49-F238E27FC236}">
                <a16:creationId xmlns:a16="http://schemas.microsoft.com/office/drawing/2014/main" id="{0FFB6DA4-BA2C-4F6F-91D9-2E35C7F3E5C4}"/>
              </a:ext>
            </a:extLst>
          </p:cNvPr>
          <p:cNvSpPr txBox="1"/>
          <p:nvPr/>
        </p:nvSpPr>
        <p:spPr>
          <a:xfrm>
            <a:off x="5192890" y="2393245"/>
            <a:ext cx="3601155" cy="369332"/>
          </a:xfrm>
          <a:prstGeom prst="rect">
            <a:avLst/>
          </a:prstGeom>
          <a:noFill/>
        </p:spPr>
        <p:txBody>
          <a:bodyPr wrap="square" rtlCol="0">
            <a:spAutoFit/>
          </a:bodyPr>
          <a:lstStyle/>
          <a:p>
            <a:r>
              <a:rPr lang="en-US" dirty="0">
                <a:cs typeface="Arial" panose="020B0604020202020204" pitchFamily="34" charset="0"/>
              </a:rPr>
              <a:t>see the nice trick, using </a:t>
            </a:r>
            <a:endParaRPr lang="sk-SK" dirty="0">
              <a:cs typeface="Arial" panose="020B0604020202020204" pitchFamily="34" charset="0"/>
            </a:endParaRPr>
          </a:p>
        </p:txBody>
      </p:sp>
      <p:pic>
        <p:nvPicPr>
          <p:cNvPr id="11" name="Picture 10">
            <a:extLst>
              <a:ext uri="{FF2B5EF4-FFF2-40B4-BE49-F238E27FC236}">
                <a16:creationId xmlns:a16="http://schemas.microsoft.com/office/drawing/2014/main" id="{38EDD5FF-BA95-4166-A6D5-E29AF04EFFC6}"/>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7624198" y="2438401"/>
            <a:ext cx="1116140" cy="486918"/>
          </a:xfrm>
          <a:prstGeom prst="rect">
            <a:avLst/>
          </a:prstGeom>
        </p:spPr>
      </p:pic>
      <p:sp>
        <p:nvSpPr>
          <p:cNvPr id="12" name="Rectangle 11">
            <a:extLst>
              <a:ext uri="{FF2B5EF4-FFF2-40B4-BE49-F238E27FC236}">
                <a16:creationId xmlns:a16="http://schemas.microsoft.com/office/drawing/2014/main" id="{8D42E9CF-911E-4322-AEA3-55B63709C690}"/>
              </a:ext>
            </a:extLst>
          </p:cNvPr>
          <p:cNvSpPr/>
          <p:nvPr/>
        </p:nvSpPr>
        <p:spPr>
          <a:xfrm>
            <a:off x="5204178" y="2291644"/>
            <a:ext cx="3747911"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Slide Number Placeholder 6">
            <a:extLst>
              <a:ext uri="{FF2B5EF4-FFF2-40B4-BE49-F238E27FC236}">
                <a16:creationId xmlns:a16="http://schemas.microsoft.com/office/drawing/2014/main" id="{43C5CEDE-EEB2-40DB-9288-E702C1759164}"/>
              </a:ext>
            </a:extLst>
          </p:cNvPr>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81471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0384E-A65C-4C6D-9F04-70416B22FB42}"/>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General ensemble – entropy</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F074E7-D44D-4418-BA05-7A3A0A9E5802}"/>
                  </a:ext>
                </a:extLst>
              </p:cNvPr>
              <p:cNvSpPr txBox="1"/>
              <p:nvPr/>
            </p:nvSpPr>
            <p:spPr>
              <a:xfrm>
                <a:off x="191910" y="609601"/>
                <a:ext cx="8771467" cy="4524315"/>
              </a:xfrm>
              <a:prstGeom prst="rect">
                <a:avLst/>
              </a:prstGeom>
              <a:noFill/>
            </p:spPr>
            <p:txBody>
              <a:bodyPr wrap="square" rtlCol="0">
                <a:spAutoFit/>
              </a:bodyPr>
              <a:lstStyle/>
              <a:p>
                <a:r>
                  <a:rPr lang="en-US" dirty="0">
                    <a:cs typeface="Arial" panose="020B0604020202020204" pitchFamily="34" charset="0"/>
                  </a:rPr>
                  <a:t>The formula for entropy we have derived for the canonical ensemble can be used as a general definition of entropy for any macroscopic state, represented by a suitable statistical ensemble. </a:t>
                </a:r>
              </a:p>
              <a:p>
                <a:endParaRPr lang="en-US" dirty="0">
                  <a:cs typeface="Arial" panose="020B0604020202020204" pitchFamily="34" charset="0"/>
                </a:endParaRPr>
              </a:p>
              <a:p>
                <a:r>
                  <a:rPr lang="en-US" dirty="0">
                    <a:cs typeface="Arial" panose="020B0604020202020204" pitchFamily="34" charset="0"/>
                  </a:rPr>
                  <a:t>Statistical ensemble in general is a set of microstates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with assigned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Then the man value of any physical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which has a well-defined value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𝐴</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for any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from the ensemble is defined as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and the entropy of that macrostate </a:t>
                </a:r>
                <a:r>
                  <a:rPr lang="en-US" b="1" dirty="0">
                    <a:cs typeface="Arial" panose="020B0604020202020204" pitchFamily="34" charset="0"/>
                  </a:rPr>
                  <a:t>is defined</a:t>
                </a:r>
                <a:r>
                  <a:rPr lang="en-US" dirty="0">
                    <a:cs typeface="Arial" panose="020B0604020202020204" pitchFamily="34" charset="0"/>
                  </a:rPr>
                  <a:t> as  </a:t>
                </a:r>
              </a:p>
              <a:p>
                <a:endParaRPr lang="en-US" dirty="0">
                  <a:cs typeface="Arial" panose="020B0604020202020204" pitchFamily="34" charset="0"/>
                </a:endParaRPr>
              </a:p>
              <a:p>
                <a:r>
                  <a:rPr lang="en-US" dirty="0">
                    <a:cs typeface="Arial" panose="020B0604020202020204" pitchFamily="34" charset="0"/>
                  </a:rPr>
                  <a:t>It looks as if it was a mean value of some physical quantity (entropy?) of individual microstates. This is not true. The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not a state variable of an individual microstate. It cannot be calculated just from microstate-defining variables. The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given by the weight of the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in the ensemble characterizing the macrostate. So one has to know the macrostate before assigning the probabilities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F0F074E7-D44D-4418-BA05-7A3A0A9E5802}"/>
                  </a:ext>
                </a:extLst>
              </p:cNvPr>
              <p:cNvSpPr txBox="1">
                <a:spLocks noRot="1" noChangeAspect="1" noMove="1" noResize="1" noEditPoints="1" noAdjustHandles="1" noChangeArrowheads="1" noChangeShapeType="1" noTextEdit="1"/>
              </p:cNvSpPr>
              <p:nvPr/>
            </p:nvSpPr>
            <p:spPr>
              <a:xfrm>
                <a:off x="191910" y="609601"/>
                <a:ext cx="8771467" cy="4524315"/>
              </a:xfrm>
              <a:prstGeom prst="rect">
                <a:avLst/>
              </a:prstGeom>
              <a:blipFill>
                <a:blip r:embed="rId6"/>
                <a:stretch>
                  <a:fillRect l="-556" t="-674" b="-121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D1DDFCC-5AA0-4E30-A5CF-6CBE4611034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81779" y="2630312"/>
            <a:ext cx="1429893" cy="486918"/>
          </a:xfrm>
          <a:prstGeom prst="rect">
            <a:avLst/>
          </a:prstGeom>
        </p:spPr>
      </p:pic>
      <p:pic>
        <p:nvPicPr>
          <p:cNvPr id="8" name="Picture 7">
            <a:extLst>
              <a:ext uri="{FF2B5EF4-FFF2-40B4-BE49-F238E27FC236}">
                <a16:creationId xmlns:a16="http://schemas.microsoft.com/office/drawing/2014/main" id="{95FAF0B0-167C-4725-BE0F-1F22F623CC8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68713" y="3104445"/>
            <a:ext cx="2242566" cy="486918"/>
          </a:xfrm>
          <a:prstGeom prst="rect">
            <a:avLst/>
          </a:prstGeom>
        </p:spPr>
      </p:pic>
      <p:sp>
        <p:nvSpPr>
          <p:cNvPr id="11" name="TextBox 10">
            <a:extLst>
              <a:ext uri="{FF2B5EF4-FFF2-40B4-BE49-F238E27FC236}">
                <a16:creationId xmlns:a16="http://schemas.microsoft.com/office/drawing/2014/main" id="{5130F70A-7B6A-4797-B220-DE5A16C8A216}"/>
              </a:ext>
            </a:extLst>
          </p:cNvPr>
          <p:cNvSpPr txBox="1"/>
          <p:nvPr/>
        </p:nvSpPr>
        <p:spPr>
          <a:xfrm>
            <a:off x="124178" y="5091289"/>
            <a:ext cx="8850490" cy="1477328"/>
          </a:xfrm>
          <a:prstGeom prst="rect">
            <a:avLst/>
          </a:prstGeom>
          <a:noFill/>
        </p:spPr>
        <p:txBody>
          <a:bodyPr wrap="square" rtlCol="0">
            <a:spAutoFit/>
          </a:bodyPr>
          <a:lstStyle/>
          <a:p>
            <a:r>
              <a:rPr lang="en-US" dirty="0">
                <a:cs typeface="Arial" panose="020B0604020202020204" pitchFamily="34" charset="0"/>
              </a:rPr>
              <a:t>Actually, many textbooks basically start the introduction to statistical physics with something like the above framed text as “the basic postulate”. The general formula for entropy which looks a priori like a miraculous guess is in fact very natural for anyone who is familiar with the theory of information, where it is called “the information entropy”. The interested reader may find more in my text on advanced statistical physics.</a:t>
            </a:r>
            <a:endParaRPr lang="sk-SK" dirty="0">
              <a:cs typeface="Arial" panose="020B0604020202020204" pitchFamily="34" charset="0"/>
            </a:endParaRPr>
          </a:p>
        </p:txBody>
      </p:sp>
      <p:sp>
        <p:nvSpPr>
          <p:cNvPr id="12" name="Rectangle 11">
            <a:extLst>
              <a:ext uri="{FF2B5EF4-FFF2-40B4-BE49-F238E27FC236}">
                <a16:creationId xmlns:a16="http://schemas.microsoft.com/office/drawing/2014/main" id="{978E4FD1-8649-4052-B3AF-39CF0D5D44A6}"/>
              </a:ext>
            </a:extLst>
          </p:cNvPr>
          <p:cNvSpPr/>
          <p:nvPr/>
        </p:nvSpPr>
        <p:spPr>
          <a:xfrm>
            <a:off x="112889" y="1715911"/>
            <a:ext cx="8861778" cy="193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Slide Number Placeholder 3">
            <a:extLst>
              <a:ext uri="{FF2B5EF4-FFF2-40B4-BE49-F238E27FC236}">
                <a16:creationId xmlns:a16="http://schemas.microsoft.com/office/drawing/2014/main" id="{9B42170F-1CD2-42D4-AC1B-92FE8C4856EF}"/>
              </a:ext>
            </a:extLst>
          </p:cNvPr>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429380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3C15F-7D33-4BB4-AAE2-6C7DCDDB12BF}"/>
              </a:ext>
            </a:extLst>
          </p:cNvPr>
          <p:cNvSpPr txBox="1"/>
          <p:nvPr/>
        </p:nvSpPr>
        <p:spPr>
          <a:xfrm>
            <a:off x="203199" y="23257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first law of thermodynamics</a:t>
            </a:r>
            <a:endParaRPr lang="sk-SK" sz="3200" b="1" dirty="0">
              <a:cs typeface="Arial" panose="020B0604020202020204" pitchFamily="34" charset="0"/>
            </a:endParaRPr>
          </a:p>
        </p:txBody>
      </p:sp>
      <p:sp>
        <p:nvSpPr>
          <p:cNvPr id="4" name="TextBox 3">
            <a:extLst>
              <a:ext uri="{FF2B5EF4-FFF2-40B4-BE49-F238E27FC236}">
                <a16:creationId xmlns:a16="http://schemas.microsoft.com/office/drawing/2014/main" id="{45E7E484-699A-4975-905D-DF6218E5CCB3}"/>
              </a:ext>
            </a:extLst>
          </p:cNvPr>
          <p:cNvSpPr txBox="1"/>
          <p:nvPr/>
        </p:nvSpPr>
        <p:spPr>
          <a:xfrm>
            <a:off x="428978" y="1038578"/>
            <a:ext cx="8455378" cy="369332"/>
          </a:xfrm>
          <a:prstGeom prst="rect">
            <a:avLst/>
          </a:prstGeom>
          <a:noFill/>
        </p:spPr>
        <p:txBody>
          <a:bodyPr wrap="square" rtlCol="0">
            <a:spAutoFit/>
          </a:bodyPr>
          <a:lstStyle/>
          <a:p>
            <a:r>
              <a:rPr lang="en-US" dirty="0">
                <a:cs typeface="Arial" panose="020B0604020202020204" pitchFamily="34" charset="0"/>
              </a:rPr>
              <a:t>We start with the formula for the mean energy:</a:t>
            </a:r>
            <a:endParaRPr lang="sk-SK" dirty="0">
              <a:cs typeface="Arial" panose="020B0604020202020204" pitchFamily="34" charset="0"/>
            </a:endParaRPr>
          </a:p>
        </p:txBody>
      </p:sp>
      <p:pic>
        <p:nvPicPr>
          <p:cNvPr id="6" name="Picture 5">
            <a:extLst>
              <a:ext uri="{FF2B5EF4-FFF2-40B4-BE49-F238E27FC236}">
                <a16:creationId xmlns:a16="http://schemas.microsoft.com/office/drawing/2014/main" id="{B2094C01-1604-4D68-A528-FBD80160029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76977" y="1569155"/>
            <a:ext cx="1438466" cy="48691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435C12-FBFA-40EC-AD06-A552BB86BE6B}"/>
                  </a:ext>
                </a:extLst>
              </p:cNvPr>
              <p:cNvSpPr txBox="1"/>
              <p:nvPr/>
            </p:nvSpPr>
            <p:spPr>
              <a:xfrm>
                <a:off x="462844" y="2077156"/>
                <a:ext cx="8466667" cy="1477328"/>
              </a:xfrm>
              <a:prstGeom prst="rect">
                <a:avLst/>
              </a:prstGeom>
              <a:noFill/>
            </p:spPr>
            <p:txBody>
              <a:bodyPr wrap="square" rtlCol="0">
                <a:spAutoFit/>
              </a:bodyPr>
              <a:lstStyle/>
              <a:p>
                <a:r>
                  <a:rPr lang="en-US" dirty="0">
                    <a:cs typeface="Arial" panose="020B0604020202020204" pitchFamily="34" charset="0"/>
                  </a:rPr>
                  <a:t>Now suppose our “external dwarfs” infinitesimally change the macrostate in a general way. The corresponding ensemble will be changed, that is the probabilities of the microstates will be changed by </a:t>
                </a:r>
                <a14:m>
                  <m:oMath xmlns:m="http://schemas.openxmlformats.org/officeDocument/2006/math">
                    <m:r>
                      <a:rPr lang="en-US" b="0" i="1" smtClean="0">
                        <a:latin typeface="Cambria Math" panose="02040503050406030204" pitchFamily="18" charset="0"/>
                        <a:cs typeface="Arial" panose="020B0604020202020204" pitchFamily="34" charset="0"/>
                      </a:rPr>
                      <m:t>𝑑𝑝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and the energies of the microstates will also be changed in general by </a:t>
                </a:r>
                <a14:m>
                  <m:oMath xmlns:m="http://schemas.openxmlformats.org/officeDocument/2006/math">
                    <m:r>
                      <a:rPr lang="en-US" b="0" i="1" smtClean="0">
                        <a:latin typeface="Cambria Math" panose="02040503050406030204" pitchFamily="18" charset="0"/>
                        <a:cs typeface="Arial" panose="020B0604020202020204" pitchFamily="34" charset="0"/>
                      </a:rPr>
                      <m:t>𝑑</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due to some changes of external parameters (like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The mean energy of the macrostate will be changed by</a:t>
                </a:r>
                <a:endParaRPr lang="sk-SK" dirty="0">
                  <a:cs typeface="Arial" panose="020B0604020202020204" pitchFamily="34" charset="0"/>
                </a:endParaRPr>
              </a:p>
            </p:txBody>
          </p:sp>
        </mc:Choice>
        <mc:Fallback xmlns="">
          <p:sp>
            <p:nvSpPr>
              <p:cNvPr id="7" name="TextBox 6">
                <a:extLst>
                  <a:ext uri="{FF2B5EF4-FFF2-40B4-BE49-F238E27FC236}">
                    <a16:creationId xmlns:a16="http://schemas.microsoft.com/office/drawing/2014/main" id="{FB435C12-FBFA-40EC-AD06-A552BB86BE6B}"/>
                  </a:ext>
                </a:extLst>
              </p:cNvPr>
              <p:cNvSpPr txBox="1">
                <a:spLocks noRot="1" noChangeAspect="1" noMove="1" noResize="1" noEditPoints="1" noAdjustHandles="1" noChangeArrowheads="1" noChangeShapeType="1" noTextEdit="1"/>
              </p:cNvSpPr>
              <p:nvPr/>
            </p:nvSpPr>
            <p:spPr>
              <a:xfrm>
                <a:off x="462844" y="2077156"/>
                <a:ext cx="8466667" cy="1477328"/>
              </a:xfrm>
              <a:prstGeom prst="rect">
                <a:avLst/>
              </a:prstGeom>
              <a:blipFill>
                <a:blip r:embed="rId9"/>
                <a:stretch>
                  <a:fillRect l="-648" t="-2479" b="-5785"/>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28DED3AD-A427-41E3-A312-0299A6FF6A4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529645" y="3708399"/>
            <a:ext cx="5645849" cy="48691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1B8AA0-254E-4187-AC6C-667738142579}"/>
                  </a:ext>
                </a:extLst>
              </p:cNvPr>
              <p:cNvSpPr txBox="1"/>
              <p:nvPr/>
            </p:nvSpPr>
            <p:spPr>
              <a:xfrm>
                <a:off x="395111" y="4143022"/>
                <a:ext cx="8218311" cy="646331"/>
              </a:xfrm>
              <a:prstGeom prst="rect">
                <a:avLst/>
              </a:prstGeom>
              <a:noFill/>
            </p:spPr>
            <p:txBody>
              <a:bodyPr wrap="square" rtlCol="0">
                <a:spAutoFit/>
              </a:bodyPr>
              <a:lstStyle/>
              <a:p>
                <a:r>
                  <a:rPr lang="en-US" dirty="0">
                    <a:cs typeface="Arial" panose="020B0604020202020204" pitchFamily="34" charset="0"/>
                  </a:rPr>
                  <a:t>The physical interpretation of the first sum is clear: energies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are changed due to the change of the external parameter </a:t>
                </a:r>
                <a14:m>
                  <m:oMath xmlns:m="http://schemas.openxmlformats.org/officeDocument/2006/math">
                    <m:r>
                      <a:rPr lang="en-US" b="0" i="1" smtClean="0">
                        <a:latin typeface="Cambria Math" panose="02040503050406030204" pitchFamily="18" charset="0"/>
                        <a:cs typeface="Arial" panose="020B0604020202020204" pitchFamily="34" charset="0"/>
                      </a:rPr>
                      <m:t>𝑑𝑉</m:t>
                    </m:r>
                  </m:oMath>
                </a14:m>
                <a:r>
                  <a:rPr lang="en-US" dirty="0">
                    <a:cs typeface="Arial" panose="020B0604020202020204" pitchFamily="34" charset="0"/>
                  </a:rPr>
                  <a:t>, so we can write</a:t>
                </a:r>
                <a:endParaRPr lang="sk-SK" dirty="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411B8AA0-254E-4187-AC6C-667738142579}"/>
                  </a:ext>
                </a:extLst>
              </p:cNvPr>
              <p:cNvSpPr txBox="1">
                <a:spLocks noRot="1" noChangeAspect="1" noMove="1" noResize="1" noEditPoints="1" noAdjustHandles="1" noChangeArrowheads="1" noChangeShapeType="1" noTextEdit="1"/>
              </p:cNvSpPr>
              <p:nvPr/>
            </p:nvSpPr>
            <p:spPr>
              <a:xfrm>
                <a:off x="395111" y="4143022"/>
                <a:ext cx="8218311" cy="646331"/>
              </a:xfrm>
              <a:prstGeom prst="rect">
                <a:avLst/>
              </a:prstGeom>
              <a:blipFill>
                <a:blip r:embed="rId11"/>
                <a:stretch>
                  <a:fillRect l="-668" t="-5660" r="-1113" b="-14151"/>
                </a:stretch>
              </a:blipFill>
            </p:spPr>
            <p:txBody>
              <a:bodyPr/>
              <a:lstStyle/>
              <a:p>
                <a:r>
                  <a:rPr lang="sk-SK">
                    <a:noFill/>
                  </a:rPr>
                  <a:t> </a:t>
                </a:r>
              </a:p>
            </p:txBody>
          </p:sp>
        </mc:Fallback>
      </mc:AlternateContent>
      <p:pic>
        <p:nvPicPr>
          <p:cNvPr id="20" name="Picture 19">
            <a:extLst>
              <a:ext uri="{FF2B5EF4-FFF2-40B4-BE49-F238E27FC236}">
                <a16:creationId xmlns:a16="http://schemas.microsoft.com/office/drawing/2014/main" id="{248432DE-51A5-4C6C-A3A2-73105AFDCF1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86973" y="4809065"/>
            <a:ext cx="7847076" cy="522732"/>
          </a:xfrm>
          <a:prstGeom prst="rect">
            <a:avLst/>
          </a:prstGeom>
        </p:spPr>
      </p:pic>
      <p:sp>
        <p:nvSpPr>
          <p:cNvPr id="21" name="TextBox 20">
            <a:extLst>
              <a:ext uri="{FF2B5EF4-FFF2-40B4-BE49-F238E27FC236}">
                <a16:creationId xmlns:a16="http://schemas.microsoft.com/office/drawing/2014/main" id="{58A8407C-FF3C-4AD0-AB67-27A45464F491}"/>
              </a:ext>
            </a:extLst>
          </p:cNvPr>
          <p:cNvSpPr txBox="1"/>
          <p:nvPr/>
        </p:nvSpPr>
        <p:spPr>
          <a:xfrm>
            <a:off x="440267" y="5305778"/>
            <a:ext cx="8523111" cy="646331"/>
          </a:xfrm>
          <a:prstGeom prst="rect">
            <a:avLst/>
          </a:prstGeom>
          <a:noFill/>
        </p:spPr>
        <p:txBody>
          <a:bodyPr wrap="square" rtlCol="0">
            <a:spAutoFit/>
          </a:bodyPr>
          <a:lstStyle/>
          <a:p>
            <a:r>
              <a:rPr lang="en-US" dirty="0">
                <a:cs typeface="Arial" panose="020B0604020202020204" pitchFamily="34" charset="0"/>
              </a:rPr>
              <a:t>We know the first term; it is the mechanical work (extracted e.g. by the dwarf piston-pusher). So the second term must be heat (performed by the boiler attendant)</a:t>
            </a:r>
            <a:endParaRPr lang="sk-SK" dirty="0">
              <a:cs typeface="Arial" panose="020B0604020202020204" pitchFamily="34" charset="0"/>
            </a:endParaRPr>
          </a:p>
        </p:txBody>
      </p:sp>
      <p:pic>
        <p:nvPicPr>
          <p:cNvPr id="23" name="Picture 22">
            <a:extLst>
              <a:ext uri="{FF2B5EF4-FFF2-40B4-BE49-F238E27FC236}">
                <a16:creationId xmlns:a16="http://schemas.microsoft.com/office/drawing/2014/main" id="{E3AA01C0-AA2F-44F9-AA4E-53C3CCE1CE7F}"/>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36622" y="6096000"/>
            <a:ext cx="1664780" cy="486918"/>
          </a:xfrm>
          <a:prstGeom prst="rect">
            <a:avLst/>
          </a:prstGeom>
        </p:spPr>
      </p:pic>
      <p:sp>
        <p:nvSpPr>
          <p:cNvPr id="24" name="Rectangle 23">
            <a:extLst>
              <a:ext uri="{FF2B5EF4-FFF2-40B4-BE49-F238E27FC236}">
                <a16:creationId xmlns:a16="http://schemas.microsoft.com/office/drawing/2014/main" id="{0AC8CA35-D1C0-4910-8D37-3A6EFA8C9451}"/>
              </a:ext>
            </a:extLst>
          </p:cNvPr>
          <p:cNvSpPr/>
          <p:nvPr/>
        </p:nvSpPr>
        <p:spPr>
          <a:xfrm>
            <a:off x="3578578" y="5949244"/>
            <a:ext cx="2246489"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Slide Number Placeholder 2">
            <a:extLst>
              <a:ext uri="{FF2B5EF4-FFF2-40B4-BE49-F238E27FC236}">
                <a16:creationId xmlns:a16="http://schemas.microsoft.com/office/drawing/2014/main" id="{BED2C6D1-5875-498F-968A-4345D8259E72}"/>
              </a:ext>
            </a:extLst>
          </p:cNvPr>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37704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Canonical ensemble</a:t>
            </a:r>
            <a:endParaRPr lang="sk-SK" sz="3200" b="1" dirty="0">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4"/>
          <a:stretch>
            <a:fillRect/>
          </a:stretch>
        </p:blipFill>
        <p:spPr>
          <a:xfrm>
            <a:off x="407377" y="783883"/>
            <a:ext cx="3024446" cy="1471677"/>
          </a:xfrm>
          <a:prstGeom prst="rect">
            <a:avLst/>
          </a:prstGeom>
        </p:spPr>
      </p:pic>
      <p:sp>
        <p:nvSpPr>
          <p:cNvPr id="4" name="TextBox 3">
            <a:extLst>
              <a:ext uri="{FF2B5EF4-FFF2-40B4-BE49-F238E27FC236}">
                <a16:creationId xmlns:a16="http://schemas.microsoft.com/office/drawing/2014/main" id="{36F023E0-C35A-48E1-88B2-95F8DF229F75}"/>
              </a:ext>
            </a:extLst>
          </p:cNvPr>
          <p:cNvSpPr txBox="1"/>
          <p:nvPr/>
        </p:nvSpPr>
        <p:spPr>
          <a:xfrm>
            <a:off x="3759201" y="1219200"/>
            <a:ext cx="4402667" cy="369332"/>
          </a:xfrm>
          <a:prstGeom prst="rect">
            <a:avLst/>
          </a:prstGeom>
          <a:noFill/>
        </p:spPr>
        <p:txBody>
          <a:bodyPr wrap="square" rtlCol="0">
            <a:spAutoFit/>
          </a:bodyPr>
          <a:lstStyle/>
          <a:p>
            <a:r>
              <a:rPr lang="en-US" dirty="0">
                <a:cs typeface="Arial" panose="020B0604020202020204" pitchFamily="34" charset="0"/>
              </a:rPr>
              <a:t>The supersystem microstate is a pair (𝒊,𝑰).</a:t>
            </a:r>
            <a:endParaRPr lang="sk-SK" dirty="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E7F1B6-E10C-43A4-80B9-380C510F0D35}"/>
                  </a:ext>
                </a:extLst>
              </p:cNvPr>
              <p:cNvSpPr txBox="1"/>
              <p:nvPr/>
            </p:nvSpPr>
            <p:spPr>
              <a:xfrm>
                <a:off x="112888" y="2099734"/>
                <a:ext cx="8906934" cy="923330"/>
              </a:xfrm>
              <a:prstGeom prst="rect">
                <a:avLst/>
              </a:prstGeom>
              <a:noFill/>
            </p:spPr>
            <p:txBody>
              <a:bodyPr wrap="square" rtlCol="0">
                <a:spAutoFit/>
              </a:bodyPr>
              <a:lstStyle/>
              <a:p>
                <a:r>
                  <a:rPr lang="en-US" dirty="0">
                    <a:cs typeface="Arial" panose="020B0604020202020204" pitchFamily="34" charset="0"/>
                  </a:rPr>
                  <a:t>Now suppose, that we are interested in a quantity, which is defined for the system alone. That is its value depends only on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not on the reservoir state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Still, we can calculate its mean value using a the microcanonical ensemble for the whole supersystem:</a:t>
                </a:r>
                <a:endParaRPr lang="sk-SK"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DFE7F1B6-E10C-43A4-80B9-380C510F0D35}"/>
                  </a:ext>
                </a:extLst>
              </p:cNvPr>
              <p:cNvSpPr txBox="1">
                <a:spLocks noRot="1" noChangeAspect="1" noMove="1" noResize="1" noEditPoints="1" noAdjustHandles="1" noChangeArrowheads="1" noChangeShapeType="1" noTextEdit="1"/>
              </p:cNvSpPr>
              <p:nvPr/>
            </p:nvSpPr>
            <p:spPr>
              <a:xfrm>
                <a:off x="112888" y="2099734"/>
                <a:ext cx="8906934" cy="923330"/>
              </a:xfrm>
              <a:prstGeom prst="rect">
                <a:avLst/>
              </a:prstGeom>
              <a:blipFill>
                <a:blip r:embed="rId7"/>
                <a:stretch>
                  <a:fillRect l="-616" t="-3289" r="-1027" b="-9211"/>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28E71812-D4FA-44CF-8C83-8A5BFE97164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41600" y="3048003"/>
            <a:ext cx="3691319" cy="63436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03FA1B-AEDE-4C98-8CF0-BA7DB6F871D9}"/>
                  </a:ext>
                </a:extLst>
              </p:cNvPr>
              <p:cNvSpPr txBox="1"/>
              <p:nvPr/>
            </p:nvSpPr>
            <p:spPr>
              <a:xfrm>
                <a:off x="124178" y="3623733"/>
                <a:ext cx="8918222" cy="1477328"/>
              </a:xfrm>
              <a:prstGeom prst="rect">
                <a:avLst/>
              </a:prstGeom>
              <a:noFill/>
            </p:spPr>
            <p:txBody>
              <a:bodyPr wrap="square" rtlCol="0">
                <a:spAutoFit/>
              </a:bodyPr>
              <a:lstStyle/>
              <a:p>
                <a:r>
                  <a:rPr lang="en-US" dirty="0">
                    <a:cs typeface="Arial" panose="020B0604020202020204" pitchFamily="34" charset="0"/>
                  </a:rPr>
                  <a:t>Do notice, that the value </a:t>
                </a:r>
                <a14:m>
                  <m:oMath xmlns:m="http://schemas.openxmlformats.org/officeDocument/2006/math">
                    <m:r>
                      <a:rPr lang="en-US" b="0" i="1" smtClean="0">
                        <a:latin typeface="Cambria Math" panose="02040503050406030204" pitchFamily="18" charset="0"/>
                        <a:cs typeface="Arial" panose="020B0604020202020204" pitchFamily="34" charset="0"/>
                      </a:rPr>
                      <m:t>𝐴</m:t>
                    </m:r>
                    <m:r>
                      <a:rPr lang="en-US" b="0" i="1" smtClean="0">
                        <a:latin typeface="Cambria Math" panose="02040503050406030204" pitchFamily="18" charset="0"/>
                        <a:cs typeface="Arial" panose="020B0604020202020204" pitchFamily="34" charset="0"/>
                      </a:rPr>
                      <m:t>_</m:t>
                    </m:r>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does not have the index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since the value of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does not depend on the reservoir state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Still, in the formula above, we have to sum over all the values of the index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This means, that the terms in the sum above having the same index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but different  values of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contribute to the sum by a same value. So we can group the terms to groups having the same value of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express the mean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value as</a:t>
                </a:r>
                <a:endParaRPr lang="sk-SK" dirty="0">
                  <a:cs typeface="Arial" panose="020B0604020202020204" pitchFamily="34" charset="0"/>
                </a:endParaRPr>
              </a:p>
            </p:txBody>
          </p:sp>
        </mc:Choice>
        <mc:Fallback xmlns="">
          <p:sp>
            <p:nvSpPr>
              <p:cNvPr id="9" name="TextBox 8">
                <a:extLst>
                  <a:ext uri="{FF2B5EF4-FFF2-40B4-BE49-F238E27FC236}">
                    <a16:creationId xmlns:a16="http://schemas.microsoft.com/office/drawing/2014/main" id="{B403FA1B-AEDE-4C98-8CF0-BA7DB6F871D9}"/>
                  </a:ext>
                </a:extLst>
              </p:cNvPr>
              <p:cNvSpPr txBox="1">
                <a:spLocks noRot="1" noChangeAspect="1" noMove="1" noResize="1" noEditPoints="1" noAdjustHandles="1" noChangeArrowheads="1" noChangeShapeType="1" noTextEdit="1"/>
              </p:cNvSpPr>
              <p:nvPr/>
            </p:nvSpPr>
            <p:spPr>
              <a:xfrm>
                <a:off x="124178" y="3623733"/>
                <a:ext cx="8918222" cy="1477328"/>
              </a:xfrm>
              <a:prstGeom prst="rect">
                <a:avLst/>
              </a:prstGeom>
              <a:blipFill>
                <a:blip r:embed="rId9"/>
                <a:stretch>
                  <a:fillRect l="-547" t="-2058" r="-342" b="-535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5485137A-CECB-4A00-8F0B-E8F466659132}"/>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477912" y="5074358"/>
            <a:ext cx="4419981" cy="57778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A49D7C-C93F-4267-B9AF-274A859CF32D}"/>
                  </a:ext>
                </a:extLst>
              </p:cNvPr>
              <p:cNvSpPr txBox="1"/>
              <p:nvPr/>
            </p:nvSpPr>
            <p:spPr>
              <a:xfrm>
                <a:off x="191911" y="5610578"/>
                <a:ext cx="8568267" cy="985911"/>
              </a:xfrm>
              <a:prstGeom prst="rect">
                <a:avLst/>
              </a:prstGeom>
              <a:noFill/>
            </p:spPr>
            <p:txBody>
              <a:bodyPr wrap="square" rtlCol="0">
                <a:spAutoFit/>
              </a:bodyPr>
              <a:lstStyle/>
              <a:p>
                <a:r>
                  <a:rPr lang="en-US" dirty="0">
                    <a:cs typeface="Arial" panose="020B0604020202020204" pitchFamily="34" charset="0"/>
                  </a:rPr>
                  <a:t>Here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𝛺</m:t>
                        </m:r>
                      </m:e>
                      <m:sub>
                        <m:r>
                          <a:rPr lang="en-US" b="0" i="1" smtClean="0">
                            <a:latin typeface="Cambria Math" panose="02040503050406030204" pitchFamily="18" charset="0"/>
                            <a:cs typeface="Arial" panose="020B0604020202020204" pitchFamily="34" charset="0"/>
                          </a:rPr>
                          <m:t>𝑟𝑒𝑠</m:t>
                        </m:r>
                      </m:sub>
                    </m:sSub>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e>
                    </m:d>
                  </m:oMath>
                </a14:m>
                <a:r>
                  <a:rPr lang="en-US" dirty="0">
                    <a:cs typeface="Arial" panose="020B0604020202020204" pitchFamily="34" charset="0"/>
                  </a:rPr>
                  <a:t> is the number of states of the reservoir such that combined with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they have the right total energy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So it is the number of terms in the original sum containing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So the rewritten sum is correct.</a:t>
                </a:r>
                <a:endParaRPr lang="sk-SK" dirty="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7A49D7C-C93F-4267-B9AF-274A859CF32D}"/>
                  </a:ext>
                </a:extLst>
              </p:cNvPr>
              <p:cNvSpPr txBox="1">
                <a:spLocks noRot="1" noChangeAspect="1" noMove="1" noResize="1" noEditPoints="1" noAdjustHandles="1" noChangeArrowheads="1" noChangeShapeType="1" noTextEdit="1"/>
              </p:cNvSpPr>
              <p:nvPr/>
            </p:nvSpPr>
            <p:spPr>
              <a:xfrm>
                <a:off x="191911" y="5610578"/>
                <a:ext cx="8568267" cy="985911"/>
              </a:xfrm>
              <a:prstGeom prst="rect">
                <a:avLst/>
              </a:prstGeom>
              <a:blipFill>
                <a:blip r:embed="rId11"/>
                <a:stretch>
                  <a:fillRect l="-569" t="-617" b="-8642"/>
                </a:stretch>
              </a:blipFill>
            </p:spPr>
            <p:txBody>
              <a:bodyPr/>
              <a:lstStyle/>
              <a:p>
                <a:r>
                  <a:rPr lang="sk-SK">
                    <a:noFill/>
                  </a:rPr>
                  <a:t> </a:t>
                </a:r>
              </a:p>
            </p:txBody>
          </p:sp>
        </mc:Fallback>
      </mc:AlternateContent>
      <p:sp>
        <p:nvSpPr>
          <p:cNvPr id="5" name="Slide Number Placeholder 4">
            <a:extLst>
              <a:ext uri="{FF2B5EF4-FFF2-40B4-BE49-F238E27FC236}">
                <a16:creationId xmlns:a16="http://schemas.microsoft.com/office/drawing/2014/main" id="{448F614F-396F-4E0C-B7C4-AF8C772874FB}"/>
              </a:ext>
            </a:extLst>
          </p:cNvPr>
          <p:cNvSpPr>
            <a:spLocks noGrp="1"/>
          </p:cNvSpPr>
          <p:nvPr>
            <p:ph type="sldNum" sz="quarter" idx="12"/>
          </p:nvPr>
        </p:nvSpPr>
        <p:spPr/>
        <p:txBody>
          <a:bodyPr/>
          <a:lstStyle/>
          <a:p>
            <a:fld id="{1BCE0CA2-1A48-4B23-8A77-1A9F640E54E6}" type="slidenum">
              <a:rPr lang="sk-SK" smtClean="0"/>
              <a:t>2</a:t>
            </a:fld>
            <a:endParaRPr lang="sk-SK"/>
          </a:p>
        </p:txBody>
      </p:sp>
    </p:spTree>
    <p:extLst>
      <p:ext uri="{BB962C8B-B14F-4D97-AF65-F5344CB8AC3E}">
        <p14:creationId xmlns:p14="http://schemas.microsoft.com/office/powerpoint/2010/main" val="424138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Canonical ensemble</a:t>
            </a:r>
            <a:endParaRPr lang="sk-SK" sz="3200" b="1" dirty="0">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7"/>
          <a:stretch>
            <a:fillRect/>
          </a:stretch>
        </p:blipFill>
        <p:spPr>
          <a:xfrm>
            <a:off x="407377" y="783883"/>
            <a:ext cx="3024446" cy="1471677"/>
          </a:xfrm>
          <a:prstGeom prst="rect">
            <a:avLst/>
          </a:prstGeom>
        </p:spPr>
      </p:pic>
      <p:pic>
        <p:nvPicPr>
          <p:cNvPr id="9" name="Picture 8">
            <a:extLst>
              <a:ext uri="{FF2B5EF4-FFF2-40B4-BE49-F238E27FC236}">
                <a16:creationId xmlns:a16="http://schemas.microsoft.com/office/drawing/2014/main" id="{80C194E0-7AD0-4825-A443-46D521CD5BB6}"/>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34178" y="1044224"/>
            <a:ext cx="4419981" cy="57778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2DC472-B370-4C21-A351-298EB1B7D272}"/>
                  </a:ext>
                </a:extLst>
              </p:cNvPr>
              <p:cNvSpPr txBox="1"/>
              <p:nvPr/>
            </p:nvSpPr>
            <p:spPr>
              <a:xfrm>
                <a:off x="3476977" y="1682045"/>
                <a:ext cx="5305778" cy="369332"/>
              </a:xfrm>
              <a:prstGeom prst="rect">
                <a:avLst/>
              </a:prstGeom>
              <a:noFill/>
            </p:spPr>
            <p:txBody>
              <a:bodyPr wrap="square" rtlCol="0">
                <a:spAutoFit/>
              </a:bodyPr>
              <a:lstStyle/>
              <a:p>
                <a:r>
                  <a:rPr lang="en-US" dirty="0">
                    <a:cs typeface="Arial" panose="020B0604020202020204" pitchFamily="34" charset="0"/>
                  </a:rPr>
                  <a:t>Now we rewrite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m:rPr>
                            <m:sty m:val="p"/>
                          </m:rPr>
                          <a:rPr lang="en-US" b="0" i="0" smtClean="0">
                            <a:latin typeface="Cambria Math" panose="02040503050406030204" pitchFamily="18" charset="0"/>
                            <a:cs typeface="Arial" panose="020B0604020202020204" pitchFamily="34" charset="0"/>
                          </a:rPr>
                          <m:t>Ω</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through the entropy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𝑆</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get</a:t>
                </a:r>
                <a:endParaRPr lang="sk-SK" dirty="0">
                  <a:cs typeface="Arial" panose="020B0604020202020204" pitchFamily="34" charset="0"/>
                </a:endParaRPr>
              </a:p>
            </p:txBody>
          </p:sp>
        </mc:Choice>
        <mc:Fallback xmlns="">
          <p:sp>
            <p:nvSpPr>
              <p:cNvPr id="5" name="TextBox 4">
                <a:extLst>
                  <a:ext uri="{FF2B5EF4-FFF2-40B4-BE49-F238E27FC236}">
                    <a16:creationId xmlns:a16="http://schemas.microsoft.com/office/drawing/2014/main" id="{202DC472-B370-4C21-A351-298EB1B7D272}"/>
                  </a:ext>
                </a:extLst>
              </p:cNvPr>
              <p:cNvSpPr txBox="1">
                <a:spLocks noRot="1" noChangeAspect="1" noMove="1" noResize="1" noEditPoints="1" noAdjustHandles="1" noChangeArrowheads="1" noChangeShapeType="1" noTextEdit="1"/>
              </p:cNvSpPr>
              <p:nvPr/>
            </p:nvSpPr>
            <p:spPr>
              <a:xfrm>
                <a:off x="3476977" y="1682045"/>
                <a:ext cx="5305778" cy="369332"/>
              </a:xfrm>
              <a:prstGeom prst="rect">
                <a:avLst/>
              </a:prstGeom>
              <a:blipFill>
                <a:blip r:embed="rId11"/>
                <a:stretch>
                  <a:fillRect l="-918" t="-9836" r="-459" b="-24590"/>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A21E0F98-B82E-413C-9581-E74861FA9B5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578583" y="2099742"/>
            <a:ext cx="5220653" cy="57778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7468EF-A39A-482B-829D-B29AE19E0E37}"/>
                  </a:ext>
                </a:extLst>
              </p:cNvPr>
              <p:cNvSpPr txBox="1"/>
              <p:nvPr/>
            </p:nvSpPr>
            <p:spPr>
              <a:xfrm>
                <a:off x="146756" y="2641600"/>
                <a:ext cx="8737600" cy="667747"/>
              </a:xfrm>
              <a:prstGeom prst="rect">
                <a:avLst/>
              </a:prstGeom>
              <a:noFill/>
            </p:spPr>
            <p:txBody>
              <a:bodyPr wrap="square" rtlCol="0">
                <a:spAutoFit/>
              </a:bodyPr>
              <a:lstStyle/>
              <a:p>
                <a:r>
                  <a:rPr lang="en-US" dirty="0">
                    <a:cs typeface="Arial" panose="020B0604020202020204" pitchFamily="34" charset="0"/>
                  </a:rPr>
                  <a:t>Since the reservoir is much larger than the 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and we expand the function in the exponent to the first order in Taylor series: </a:t>
                </a:r>
                <a:endParaRPr lang="sk-SK"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17468EF-A39A-482B-829D-B29AE19E0E37}"/>
                  </a:ext>
                </a:extLst>
              </p:cNvPr>
              <p:cNvSpPr txBox="1">
                <a:spLocks noRot="1" noChangeAspect="1" noMove="1" noResize="1" noEditPoints="1" noAdjustHandles="1" noChangeArrowheads="1" noChangeShapeType="1" noTextEdit="1"/>
              </p:cNvSpPr>
              <p:nvPr/>
            </p:nvSpPr>
            <p:spPr>
              <a:xfrm>
                <a:off x="146756" y="2641600"/>
                <a:ext cx="8737600" cy="667747"/>
              </a:xfrm>
              <a:prstGeom prst="rect">
                <a:avLst/>
              </a:prstGeom>
              <a:blipFill>
                <a:blip r:embed="rId13"/>
                <a:stretch>
                  <a:fillRect l="-558" t="-3636" r="-558" b="-13636"/>
                </a:stretch>
              </a:blipFill>
            </p:spPr>
            <p:txBody>
              <a:bodyPr/>
              <a:lstStyle/>
              <a:p>
                <a:r>
                  <a:rPr lang="sk-SK">
                    <a:noFill/>
                  </a:rPr>
                  <a:t> </a:t>
                </a:r>
              </a:p>
            </p:txBody>
          </p:sp>
        </mc:Fallback>
      </mc:AlternateContent>
      <p:pic>
        <p:nvPicPr>
          <p:cNvPr id="17" name="Picture 16">
            <a:extLst>
              <a:ext uri="{FF2B5EF4-FFF2-40B4-BE49-F238E27FC236}">
                <a16:creationId xmlns:a16="http://schemas.microsoft.com/office/drawing/2014/main" id="{F225D584-E99F-47C5-8338-B4D09AA63C2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619957" y="3211691"/>
            <a:ext cx="6002465" cy="588074"/>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FE204F6-4084-445D-B7D0-C9651350CA24}"/>
                  </a:ext>
                </a:extLst>
              </p:cNvPr>
              <p:cNvSpPr txBox="1"/>
              <p:nvPr/>
            </p:nvSpPr>
            <p:spPr>
              <a:xfrm>
                <a:off x="180622" y="3804356"/>
                <a:ext cx="8579555" cy="499560"/>
              </a:xfrm>
              <a:prstGeom prst="rect">
                <a:avLst/>
              </a:prstGeom>
              <a:noFill/>
            </p:spPr>
            <p:txBody>
              <a:bodyPr wrap="square" rtlCol="0">
                <a:spAutoFit/>
              </a:bodyPr>
              <a:lstStyle/>
              <a:p>
                <a:r>
                  <a:rPr lang="en-US" dirty="0">
                    <a:cs typeface="Arial" panose="020B0604020202020204" pitchFamily="34" charset="0"/>
                  </a:rPr>
                  <a:t>Using the formula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num>
                      <m:den>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𝑇</m:t>
                        </m:r>
                      </m:den>
                    </m:f>
                  </m:oMath>
                </a14:m>
                <a:r>
                  <a:rPr lang="en-US" dirty="0">
                    <a:cs typeface="Arial" panose="020B0604020202020204" pitchFamily="34" charset="0"/>
                  </a:rPr>
                  <a:t> we get</a:t>
                </a:r>
                <a:endParaRPr lang="sk-SK" dirty="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9FE204F6-4084-445D-B7D0-C9651350CA24}"/>
                  </a:ext>
                </a:extLst>
              </p:cNvPr>
              <p:cNvSpPr txBox="1">
                <a:spLocks noRot="1" noChangeAspect="1" noMove="1" noResize="1" noEditPoints="1" noAdjustHandles="1" noChangeArrowheads="1" noChangeShapeType="1" noTextEdit="1"/>
              </p:cNvSpPr>
              <p:nvPr/>
            </p:nvSpPr>
            <p:spPr>
              <a:xfrm>
                <a:off x="180622" y="3804356"/>
                <a:ext cx="8579555" cy="499560"/>
              </a:xfrm>
              <a:prstGeom prst="rect">
                <a:avLst/>
              </a:prstGeom>
              <a:blipFill>
                <a:blip r:embed="rId15"/>
                <a:stretch>
                  <a:fillRect l="-640" b="-7317"/>
                </a:stretch>
              </a:blipFill>
            </p:spPr>
            <p:txBody>
              <a:bodyPr/>
              <a:lstStyle/>
              <a:p>
                <a:r>
                  <a:rPr lang="sk-SK">
                    <a:noFill/>
                  </a:rPr>
                  <a:t> </a:t>
                </a:r>
              </a:p>
            </p:txBody>
          </p:sp>
        </mc:Fallback>
      </mc:AlternateContent>
      <p:pic>
        <p:nvPicPr>
          <p:cNvPr id="19" name="Picture 18">
            <a:extLst>
              <a:ext uri="{FF2B5EF4-FFF2-40B4-BE49-F238E27FC236}">
                <a16:creationId xmlns:a16="http://schemas.microsoft.com/office/drawing/2014/main" id="{089757B7-5C2C-4727-8C97-9A21B9FD03EE}"/>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099734" y="4210757"/>
            <a:ext cx="4483418" cy="769811"/>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20B775F-8860-4C2A-9E4A-930AE2885C49}"/>
                  </a:ext>
                </a:extLst>
              </p:cNvPr>
              <p:cNvSpPr txBox="1"/>
              <p:nvPr/>
            </p:nvSpPr>
            <p:spPr>
              <a:xfrm>
                <a:off x="124178" y="5023556"/>
                <a:ext cx="8590844" cy="646331"/>
              </a:xfrm>
              <a:prstGeom prst="rect">
                <a:avLst/>
              </a:prstGeom>
              <a:noFill/>
            </p:spPr>
            <p:txBody>
              <a:bodyPr wrap="square" rtlCol="0">
                <a:spAutoFit/>
              </a:bodyPr>
              <a:lstStyle/>
              <a:p>
                <a:r>
                  <a:rPr lang="en-US" dirty="0">
                    <a:cs typeface="Arial" panose="020B0604020202020204" pitchFamily="34" charset="0"/>
                  </a:rPr>
                  <a:t>The factor in front of the sum “does not feel” the system at all neither it feels what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we are interested in; it is just a constant. It is in fact a normalization constant.</a:t>
                </a:r>
                <a:endParaRPr lang="sk-SK" dirty="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E20B775F-8860-4C2A-9E4A-930AE2885C49}"/>
                  </a:ext>
                </a:extLst>
              </p:cNvPr>
              <p:cNvSpPr txBox="1">
                <a:spLocks noRot="1" noChangeAspect="1" noMove="1" noResize="1" noEditPoints="1" noAdjustHandles="1" noChangeArrowheads="1" noChangeShapeType="1" noTextEdit="1"/>
              </p:cNvSpPr>
              <p:nvPr/>
            </p:nvSpPr>
            <p:spPr>
              <a:xfrm>
                <a:off x="124178" y="5023556"/>
                <a:ext cx="8590844" cy="646331"/>
              </a:xfrm>
              <a:prstGeom prst="rect">
                <a:avLst/>
              </a:prstGeom>
              <a:blipFill>
                <a:blip r:embed="rId17"/>
                <a:stretch>
                  <a:fillRect l="-567"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AFEFB01-9975-41DA-A88B-EB76DB3940C5}"/>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974624" y="5729113"/>
            <a:ext cx="2902649" cy="581216"/>
          </a:xfrm>
          <a:prstGeom prst="rect">
            <a:avLst/>
          </a:prstGeom>
        </p:spPr>
      </p:pic>
      <p:sp>
        <p:nvSpPr>
          <p:cNvPr id="4" name="Slide Number Placeholder 3">
            <a:extLst>
              <a:ext uri="{FF2B5EF4-FFF2-40B4-BE49-F238E27FC236}">
                <a16:creationId xmlns:a16="http://schemas.microsoft.com/office/drawing/2014/main" id="{07406C23-06DF-47F9-87CE-24E63C786451}"/>
              </a:ext>
            </a:extLst>
          </p:cNvPr>
          <p:cNvSpPr>
            <a:spLocks noGrp="1"/>
          </p:cNvSpPr>
          <p:nvPr>
            <p:ph type="sldNum" sz="quarter" idx="12"/>
          </p:nvPr>
        </p:nvSpPr>
        <p:spPr/>
        <p:txBody>
          <a:bodyPr/>
          <a:lstStyle/>
          <a:p>
            <a:fld id="{1BCE0CA2-1A48-4B23-8A77-1A9F640E54E6}" type="slidenum">
              <a:rPr lang="sk-SK" smtClean="0"/>
              <a:t>3</a:t>
            </a:fld>
            <a:endParaRPr lang="sk-SK"/>
          </a:p>
        </p:txBody>
      </p:sp>
    </p:spTree>
    <p:extLst>
      <p:ext uri="{BB962C8B-B14F-4D97-AF65-F5344CB8AC3E}">
        <p14:creationId xmlns:p14="http://schemas.microsoft.com/office/powerpoint/2010/main" val="423613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Canonical ensemble</a:t>
            </a:r>
            <a:endParaRPr lang="sk-SK" sz="3200" b="1" dirty="0">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5"/>
          <a:stretch>
            <a:fillRect/>
          </a:stretch>
        </p:blipFill>
        <p:spPr>
          <a:xfrm>
            <a:off x="407377" y="783883"/>
            <a:ext cx="3024446" cy="1471677"/>
          </a:xfrm>
          <a:prstGeom prst="rect">
            <a:avLst/>
          </a:prstGeom>
        </p:spPr>
      </p:pic>
      <p:pic>
        <p:nvPicPr>
          <p:cNvPr id="5" name="Picture 4">
            <a:extLst>
              <a:ext uri="{FF2B5EF4-FFF2-40B4-BE49-F238E27FC236}">
                <a16:creationId xmlns:a16="http://schemas.microsoft.com/office/drawing/2014/main" id="{AB4C6444-B250-4D81-B56F-A51C55A7D177}"/>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74536" y="1540935"/>
            <a:ext cx="2902649" cy="58121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A82B4E-48FA-4B79-B2FE-7D33629094FE}"/>
                  </a:ext>
                </a:extLst>
              </p:cNvPr>
              <p:cNvSpPr txBox="1"/>
              <p:nvPr/>
            </p:nvSpPr>
            <p:spPr>
              <a:xfrm>
                <a:off x="259644" y="2449689"/>
                <a:ext cx="8669867" cy="4385816"/>
              </a:xfrm>
              <a:prstGeom prst="rect">
                <a:avLst/>
              </a:prstGeom>
              <a:noFill/>
            </p:spPr>
            <p:txBody>
              <a:bodyPr wrap="square" rtlCol="0">
                <a:spAutoFit/>
              </a:bodyPr>
              <a:lstStyle/>
              <a:p>
                <a:r>
                  <a:rPr lang="en-US" dirty="0">
                    <a:cs typeface="Arial" panose="020B0604020202020204" pitchFamily="34" charset="0"/>
                  </a:rPr>
                  <a:t>So what have we got? In the formula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is the temperature of the reservoir but because of the equilibrium through the thermal contact it is also the temperature of the system. So we can calculate any mean value concerning the system by forgetting about the reservoir: there is no more any mentioning of the reservoir in the above formula.</a:t>
                </a:r>
              </a:p>
              <a:p>
                <a:r>
                  <a:rPr lang="en-US" dirty="0">
                    <a:cs typeface="Arial" panose="020B0604020202020204" pitchFamily="34" charset="0"/>
                  </a:rPr>
                  <a:t>The formula looks like a standard formula for calculating the mean values if we interpret the factor</a:t>
                </a:r>
              </a:p>
              <a:p>
                <a:endParaRPr lang="en-US" dirty="0">
                  <a:cs typeface="Arial" panose="020B0604020202020204" pitchFamily="34" charset="0"/>
                </a:endParaRPr>
              </a:p>
              <a:p>
                <a:r>
                  <a:rPr lang="en-US" dirty="0">
                    <a:cs typeface="Arial" panose="020B0604020202020204" pitchFamily="34" charset="0"/>
                  </a:rPr>
                  <a:t>as a probability of the system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So the rule:</a:t>
                </a:r>
              </a:p>
              <a:p>
                <a:endParaRPr lang="en-US" sz="900" dirty="0">
                  <a:cs typeface="Arial" panose="020B0604020202020204" pitchFamily="34" charset="0"/>
                </a:endParaRPr>
              </a:p>
              <a:p>
                <a:r>
                  <a:rPr lang="en-US" b="1" dirty="0">
                    <a:cs typeface="Arial" panose="020B0604020202020204" pitchFamily="34" charset="0"/>
                  </a:rPr>
                  <a:t>The ensemble representing a macrostate of a system with a given temperature (kept constant by a suitable thermostat) can be constructed taking all the possible microstates (</a:t>
                </a:r>
                <a:r>
                  <a:rPr lang="en-US" b="1" dirty="0">
                    <a:solidFill>
                      <a:srgbClr val="FF0000"/>
                    </a:solidFill>
                    <a:cs typeface="Arial" panose="020B0604020202020204" pitchFamily="34" charset="0"/>
                  </a:rPr>
                  <a:t>with arbitrary energy</a:t>
                </a:r>
                <a:r>
                  <a:rPr lang="en-US" b="1" dirty="0">
                    <a:cs typeface="Arial" panose="020B0604020202020204" pitchFamily="34" charset="0"/>
                  </a:rPr>
                  <a:t>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𝑬</m:t>
                        </m:r>
                      </m:e>
                      <m:sub>
                        <m:r>
                          <a:rPr lang="en-US" b="1" i="1" smtClean="0">
                            <a:latin typeface="Cambria Math" panose="02040503050406030204" pitchFamily="18" charset="0"/>
                            <a:cs typeface="Arial" panose="020B0604020202020204" pitchFamily="34" charset="0"/>
                          </a:rPr>
                          <m:t>𝒊</m:t>
                        </m:r>
                      </m:sub>
                    </m:sSub>
                  </m:oMath>
                </a14:m>
                <a:r>
                  <a:rPr lang="en-US" b="1" dirty="0">
                    <a:cs typeface="Arial" panose="020B0604020202020204" pitchFamily="34" charset="0"/>
                  </a:rPr>
                  <a:t>, but fixed number of particles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𝑵</m:t>
                        </m:r>
                      </m:e>
                      <m:sub>
                        <m:r>
                          <a:rPr lang="en-US" b="1" i="1" smtClean="0">
                            <a:latin typeface="Cambria Math" panose="02040503050406030204" pitchFamily="18" charset="0"/>
                            <a:cs typeface="Arial" panose="020B0604020202020204" pitchFamily="34" charset="0"/>
                          </a:rPr>
                          <m:t>𝒊</m:t>
                        </m:r>
                      </m:sub>
                    </m:sSub>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𝑵</m:t>
                    </m:r>
                  </m:oMath>
                </a14:m>
                <a:r>
                  <a:rPr lang="en-US" b="1" dirty="0">
                    <a:cs typeface="Arial" panose="020B0604020202020204" pitchFamily="34" charset="0"/>
                  </a:rPr>
                  <a:t>), each with the probability</a:t>
                </a:r>
              </a:p>
              <a:p>
                <a:endParaRPr lang="en-US" b="1" dirty="0">
                  <a:cs typeface="Arial" panose="020B0604020202020204" pitchFamily="34" charset="0"/>
                </a:endParaRPr>
              </a:p>
              <a:p>
                <a:endParaRPr lang="en-US" b="1" dirty="0">
                  <a:cs typeface="Arial" panose="020B0604020202020204" pitchFamily="34" charset="0"/>
                </a:endParaRPr>
              </a:p>
              <a:p>
                <a:r>
                  <a:rPr lang="en-US" b="1" dirty="0">
                    <a:cs typeface="Arial" panose="020B0604020202020204" pitchFamily="34" charset="0"/>
                  </a:rPr>
                  <a:t>Such an ensemble is called canonical ensemble.</a:t>
                </a:r>
                <a:endParaRPr lang="sk-SK" b="1"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D7A82B4E-48FA-4B79-B2FE-7D33629094FE}"/>
                  </a:ext>
                </a:extLst>
              </p:cNvPr>
              <p:cNvSpPr txBox="1">
                <a:spLocks noRot="1" noChangeAspect="1" noMove="1" noResize="1" noEditPoints="1" noAdjustHandles="1" noChangeArrowheads="1" noChangeShapeType="1" noTextEdit="1"/>
              </p:cNvSpPr>
              <p:nvPr/>
            </p:nvSpPr>
            <p:spPr>
              <a:xfrm>
                <a:off x="259644" y="2449689"/>
                <a:ext cx="8669867" cy="4385816"/>
              </a:xfrm>
              <a:prstGeom prst="rect">
                <a:avLst/>
              </a:prstGeom>
              <a:blipFill>
                <a:blip r:embed="rId9"/>
                <a:stretch>
                  <a:fillRect l="-633" t="-834" r="-1055" b="-139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0A2D233-E8FE-41A7-8848-7CD7213338C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64090" y="5644445"/>
            <a:ext cx="2482286" cy="468000"/>
          </a:xfrm>
          <a:prstGeom prst="rect">
            <a:avLst/>
          </a:prstGeom>
        </p:spPr>
      </p:pic>
      <p:pic>
        <p:nvPicPr>
          <p:cNvPr id="8" name="Picture 7">
            <a:extLst>
              <a:ext uri="{FF2B5EF4-FFF2-40B4-BE49-F238E27FC236}">
                <a16:creationId xmlns:a16="http://schemas.microsoft.com/office/drawing/2014/main" id="{6838545C-BA57-4410-B3A5-7F3C1D224AB0}"/>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69734" y="3911600"/>
            <a:ext cx="1793367" cy="468059"/>
          </a:xfrm>
          <a:prstGeom prst="rect">
            <a:avLst/>
          </a:prstGeom>
        </p:spPr>
      </p:pic>
      <p:sp>
        <p:nvSpPr>
          <p:cNvPr id="4" name="Slide Number Placeholder 3">
            <a:extLst>
              <a:ext uri="{FF2B5EF4-FFF2-40B4-BE49-F238E27FC236}">
                <a16:creationId xmlns:a16="http://schemas.microsoft.com/office/drawing/2014/main" id="{0350D3BA-387C-4A7E-8F8D-DF80C4107254}"/>
              </a:ext>
            </a:extLst>
          </p:cNvPr>
          <p:cNvSpPr>
            <a:spLocks noGrp="1"/>
          </p:cNvSpPr>
          <p:nvPr>
            <p:ph type="sldNum" sz="quarter" idx="12"/>
          </p:nvPr>
        </p:nvSpPr>
        <p:spPr/>
        <p:txBody>
          <a:bodyPr/>
          <a:lstStyle/>
          <a:p>
            <a:fld id="{1BCE0CA2-1A48-4B23-8A77-1A9F640E54E6}" type="slidenum">
              <a:rPr lang="sk-SK" smtClean="0"/>
              <a:t>4</a:t>
            </a:fld>
            <a:endParaRPr lang="sk-SK"/>
          </a:p>
        </p:txBody>
      </p:sp>
    </p:spTree>
    <p:extLst>
      <p:ext uri="{BB962C8B-B14F-4D97-AF65-F5344CB8AC3E}">
        <p14:creationId xmlns:p14="http://schemas.microsoft.com/office/powerpoint/2010/main" val="82505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447691-4A1B-47F2-9487-9032067EFDE1}"/>
              </a:ext>
            </a:extLst>
          </p:cNvPr>
          <p:cNvSpPr>
            <a:spLocks noGrp="1"/>
          </p:cNvSpPr>
          <p:nvPr>
            <p:ph type="sldNum" sz="quarter" idx="12"/>
          </p:nvPr>
        </p:nvSpPr>
        <p:spPr/>
        <p:txBody>
          <a:bodyPr/>
          <a:lstStyle/>
          <a:p>
            <a:fld id="{1BCE0CA2-1A48-4B23-8A77-1A9F640E54E6}" type="slidenum">
              <a:rPr lang="sk-SK" smtClean="0"/>
              <a:t>5</a:t>
            </a:fld>
            <a:endParaRPr lang="sk-SK"/>
          </a:p>
        </p:txBody>
      </p:sp>
      <p:sp>
        <p:nvSpPr>
          <p:cNvPr id="3" name="TextBox 2">
            <a:extLst>
              <a:ext uri="{FF2B5EF4-FFF2-40B4-BE49-F238E27FC236}">
                <a16:creationId xmlns:a16="http://schemas.microsoft.com/office/drawing/2014/main" id="{0800A0A6-210A-4045-AE50-022D5BC0C153}"/>
              </a:ext>
            </a:extLst>
          </p:cNvPr>
          <p:cNvSpPr txBox="1"/>
          <p:nvPr/>
        </p:nvSpPr>
        <p:spPr>
          <a:xfrm>
            <a:off x="1116389" y="249364"/>
            <a:ext cx="6851953" cy="584775"/>
          </a:xfrm>
          <a:prstGeom prst="rect">
            <a:avLst/>
          </a:prstGeom>
          <a:noFill/>
        </p:spPr>
        <p:txBody>
          <a:bodyPr wrap="square" rtlCol="0">
            <a:spAutoFit/>
          </a:bodyPr>
          <a:lstStyle/>
          <a:p>
            <a:pPr algn="ctr"/>
            <a:r>
              <a:rPr lang="en-US" sz="3200" b="1" dirty="0">
                <a:cs typeface="Arial" panose="020B0604020202020204" pitchFamily="34" charset="0"/>
              </a:rPr>
              <a:t>Canonical ensemble – comments</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5A7406-87D8-42E6-B1E6-F899A41D8FA6}"/>
                  </a:ext>
                </a:extLst>
              </p:cNvPr>
              <p:cNvSpPr txBox="1"/>
              <p:nvPr/>
            </p:nvSpPr>
            <p:spPr>
              <a:xfrm>
                <a:off x="308919" y="902043"/>
                <a:ext cx="8489092" cy="563231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Deriving canonical distribution from the microcanonical we did a “forbidden operation”:</a:t>
                </a:r>
              </a:p>
              <a:p>
                <a:endParaRPr lang="en-US" dirty="0">
                  <a:cs typeface="Arial" panose="020B0604020202020204" pitchFamily="34" charset="0"/>
                </a:endParaRPr>
              </a:p>
              <a:p>
                <a:r>
                  <a:rPr lang="en-US" dirty="0">
                    <a:cs typeface="Arial" panose="020B0604020202020204" pitchFamily="34" charset="0"/>
                  </a:rPr>
                  <a:t>We have exponentiate the entropy. This is dangerous, since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Ω</m:t>
                    </m:r>
                  </m:oMath>
                </a14:m>
                <a:r>
                  <a:rPr lang="en-US" dirty="0">
                    <a:cs typeface="Arial" panose="020B0604020202020204" pitchFamily="34" charset="0"/>
                  </a:rPr>
                  <a:t> is “fuzzy defined” what makes no problems after taking logarithm of it what gives entropy. We have already warned that exponentiating back the entropy returns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Ω</m:t>
                    </m:r>
                  </m:oMath>
                </a14:m>
                <a:r>
                  <a:rPr lang="en-US" dirty="0">
                    <a:cs typeface="Arial" panose="020B0604020202020204" pitchFamily="34" charset="0"/>
                  </a:rPr>
                  <a:t> which again is “fuzzy”, but we have no control on it. So maybe the effective probabilities of the system states are not correct !? The point is that we are not interested in probabilities, we want to calculate mean values: summing over probabilities. And the states with debatable probabilities are anyhow those with marginal probabilities which do not contribute to the sums significantly. The problem might be only with normalization, but we have to recalculate normalization anyhow (see next slides) and that will be done with probabilities already fixed.</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We expanded the entropy in the exponent only to the first order in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Could we get “a more precise” canonical distribution doing the expansion to the second order? Actually not. The reservoir is very big: you can check that the second order would be negligible. You can investigate it for some model of reservoir like ideal gas and find that the correction in the exponent would be proportional to </a:t>
                </a:r>
                <a14:m>
                  <m:oMath xmlns:m="http://schemas.openxmlformats.org/officeDocument/2006/math">
                    <m:r>
                      <a:rPr lang="en-US" b="0" i="1" smtClean="0">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and therefore negligible</a:t>
                </a:r>
              </a:p>
            </p:txBody>
          </p:sp>
        </mc:Choice>
        <mc:Fallback xmlns="">
          <p:sp>
            <p:nvSpPr>
              <p:cNvPr id="5" name="TextBox 4">
                <a:extLst>
                  <a:ext uri="{FF2B5EF4-FFF2-40B4-BE49-F238E27FC236}">
                    <a16:creationId xmlns:a16="http://schemas.microsoft.com/office/drawing/2014/main" id="{415A7406-87D8-42E6-B1E6-F899A41D8FA6}"/>
                  </a:ext>
                </a:extLst>
              </p:cNvPr>
              <p:cNvSpPr txBox="1">
                <a:spLocks noRot="1" noChangeAspect="1" noMove="1" noResize="1" noEditPoints="1" noAdjustHandles="1" noChangeArrowheads="1" noChangeShapeType="1" noTextEdit="1"/>
              </p:cNvSpPr>
              <p:nvPr/>
            </p:nvSpPr>
            <p:spPr>
              <a:xfrm>
                <a:off x="308919" y="902043"/>
                <a:ext cx="8489092" cy="5632311"/>
              </a:xfrm>
              <a:prstGeom prst="rect">
                <a:avLst/>
              </a:prstGeom>
              <a:blipFill>
                <a:blip r:embed="rId4"/>
                <a:stretch>
                  <a:fillRect l="-647" t="-649" r="-790" b="-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DDE409-99F6-4B95-87C5-30F0D65D79A5}"/>
                  </a:ext>
                </a:extLst>
              </p:cNvPr>
              <p:cNvSpPr txBox="1"/>
              <p:nvPr/>
            </p:nvSpPr>
            <p:spPr>
              <a:xfrm>
                <a:off x="2006522" y="1385482"/>
                <a:ext cx="5305778" cy="369332"/>
              </a:xfrm>
              <a:prstGeom prst="rect">
                <a:avLst/>
              </a:prstGeom>
              <a:noFill/>
            </p:spPr>
            <p:txBody>
              <a:bodyPr wrap="square" rtlCol="0">
                <a:spAutoFit/>
              </a:bodyPr>
              <a:lstStyle/>
              <a:p>
                <a:r>
                  <a:rPr lang="en-US" b="1" dirty="0">
                    <a:solidFill>
                      <a:srgbClr val="FF0000"/>
                    </a:solidFill>
                    <a:cs typeface="Arial" panose="020B0604020202020204" pitchFamily="34" charset="0"/>
                  </a:rPr>
                  <a:t>Now we rewrite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0" smtClean="0">
                            <a:solidFill>
                              <a:srgbClr val="FF0000"/>
                            </a:solidFill>
                            <a:latin typeface="Cambria Math" panose="02040503050406030204" pitchFamily="18" charset="0"/>
                            <a:cs typeface="Arial" panose="020B0604020202020204" pitchFamily="34" charset="0"/>
                          </a:rPr>
                          <m:t>𝛀</m:t>
                        </m:r>
                      </m:e>
                      <m:sub>
                        <m:r>
                          <a:rPr lang="en-US" b="1" i="1" smtClean="0">
                            <a:solidFill>
                              <a:srgbClr val="FF0000"/>
                            </a:solidFill>
                            <a:latin typeface="Cambria Math" panose="02040503050406030204" pitchFamily="18" charset="0"/>
                            <a:cs typeface="Arial" panose="020B0604020202020204" pitchFamily="34" charset="0"/>
                          </a:rPr>
                          <m:t>𝒓𝒆𝒔</m:t>
                        </m:r>
                      </m:sub>
                    </m:sSub>
                  </m:oMath>
                </a14:m>
                <a:r>
                  <a:rPr lang="en-US" b="1" dirty="0">
                    <a:solidFill>
                      <a:srgbClr val="FF0000"/>
                    </a:solidFill>
                    <a:cs typeface="Arial" panose="020B0604020202020204" pitchFamily="34" charset="0"/>
                  </a:rPr>
                  <a:t> through the entropy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𝑺</m:t>
                        </m:r>
                      </m:e>
                      <m:sub>
                        <m:r>
                          <a:rPr lang="en-US" b="1" i="1" smtClean="0">
                            <a:solidFill>
                              <a:srgbClr val="FF0000"/>
                            </a:solidFill>
                            <a:latin typeface="Cambria Math" panose="02040503050406030204" pitchFamily="18" charset="0"/>
                            <a:cs typeface="Arial" panose="020B0604020202020204" pitchFamily="34" charset="0"/>
                          </a:rPr>
                          <m:t>𝒓𝒆𝒔</m:t>
                        </m:r>
                      </m:sub>
                    </m:sSub>
                  </m:oMath>
                </a14:m>
                <a:r>
                  <a:rPr lang="en-US" b="1" dirty="0">
                    <a:solidFill>
                      <a:srgbClr val="FF0000"/>
                    </a:solidFill>
                    <a:cs typeface="Arial" panose="020B0604020202020204" pitchFamily="34" charset="0"/>
                  </a:rPr>
                  <a:t> </a:t>
                </a:r>
                <a:endParaRPr lang="sk-SK" b="1" dirty="0">
                  <a:solidFill>
                    <a:srgbClr val="FF0000"/>
                  </a:solidFill>
                  <a:cs typeface="Arial" panose="020B0604020202020204" pitchFamily="34" charset="0"/>
                </a:endParaRPr>
              </a:p>
            </p:txBody>
          </p:sp>
        </mc:Choice>
        <mc:Fallback xmlns="">
          <p:sp>
            <p:nvSpPr>
              <p:cNvPr id="6" name="TextBox 5">
                <a:extLst>
                  <a:ext uri="{FF2B5EF4-FFF2-40B4-BE49-F238E27FC236}">
                    <a16:creationId xmlns:a16="http://schemas.microsoft.com/office/drawing/2014/main" id="{B7DDE409-99F6-4B95-87C5-30F0D65D79A5}"/>
                  </a:ext>
                </a:extLst>
              </p:cNvPr>
              <p:cNvSpPr txBox="1">
                <a:spLocks noRot="1" noChangeAspect="1" noMove="1" noResize="1" noEditPoints="1" noAdjustHandles="1" noChangeArrowheads="1" noChangeShapeType="1" noTextEdit="1"/>
              </p:cNvSpPr>
              <p:nvPr/>
            </p:nvSpPr>
            <p:spPr>
              <a:xfrm>
                <a:off x="2006522" y="1385482"/>
                <a:ext cx="5305778" cy="369332"/>
              </a:xfrm>
              <a:prstGeom prst="rect">
                <a:avLst/>
              </a:prstGeom>
              <a:blipFill>
                <a:blip r:embed="rId5"/>
                <a:stretch>
                  <a:fillRect l="-918" t="-8197" b="-24590"/>
                </a:stretch>
              </a:blipFill>
            </p:spPr>
            <p:txBody>
              <a:bodyPr/>
              <a:lstStyle/>
              <a:p>
                <a:r>
                  <a:rPr lang="sk-SK">
                    <a:noFill/>
                  </a:rPr>
                  <a:t> </a:t>
                </a:r>
              </a:p>
            </p:txBody>
          </p:sp>
        </mc:Fallback>
      </mc:AlternateContent>
    </p:spTree>
    <p:extLst>
      <p:ext uri="{BB962C8B-B14F-4D97-AF65-F5344CB8AC3E}">
        <p14:creationId xmlns:p14="http://schemas.microsoft.com/office/powerpoint/2010/main" val="31216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989-504B-477A-A569-B4C949C0B27E}"/>
              </a:ext>
            </a:extLst>
          </p:cNvPr>
          <p:cNvSpPr txBox="1"/>
          <p:nvPr/>
        </p:nvSpPr>
        <p:spPr>
          <a:xfrm>
            <a:off x="1016000" y="395111"/>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Statistical sum</a:t>
            </a:r>
            <a:endParaRPr lang="sk-SK" sz="3200" b="1" dirty="0">
              <a:cs typeface="Arial" panose="020B0604020202020204" pitchFamily="34" charset="0"/>
            </a:endParaRPr>
          </a:p>
        </p:txBody>
      </p:sp>
      <p:pic>
        <p:nvPicPr>
          <p:cNvPr id="7" name="Picture 6">
            <a:extLst>
              <a:ext uri="{FF2B5EF4-FFF2-40B4-BE49-F238E27FC236}">
                <a16:creationId xmlns:a16="http://schemas.microsoft.com/office/drawing/2014/main" id="{5F28EF35-E850-4D35-9321-0AD84765EE4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8124" y="922488"/>
            <a:ext cx="2482596" cy="468059"/>
          </a:xfrm>
          <a:prstGeom prst="rect">
            <a:avLst/>
          </a:prstGeom>
        </p:spPr>
      </p:pic>
      <p:sp>
        <p:nvSpPr>
          <p:cNvPr id="8" name="TextBox 7">
            <a:extLst>
              <a:ext uri="{FF2B5EF4-FFF2-40B4-BE49-F238E27FC236}">
                <a16:creationId xmlns:a16="http://schemas.microsoft.com/office/drawing/2014/main" id="{2EE4B230-0493-4496-8818-BFE119FC0541}"/>
              </a:ext>
            </a:extLst>
          </p:cNvPr>
          <p:cNvSpPr txBox="1"/>
          <p:nvPr/>
        </p:nvSpPr>
        <p:spPr>
          <a:xfrm>
            <a:off x="203200" y="1398228"/>
            <a:ext cx="8816622" cy="369332"/>
          </a:xfrm>
          <a:prstGeom prst="rect">
            <a:avLst/>
          </a:prstGeom>
          <a:noFill/>
        </p:spPr>
        <p:txBody>
          <a:bodyPr wrap="square" rtlCol="0">
            <a:spAutoFit/>
          </a:bodyPr>
          <a:lstStyle/>
          <a:p>
            <a:r>
              <a:rPr lang="en-US" dirty="0">
                <a:cs typeface="Arial" panose="020B0604020202020204" pitchFamily="34" charset="0"/>
              </a:rPr>
              <a:t>The normalization constant can be calculated from the condition</a:t>
            </a:r>
            <a:endParaRPr lang="sk-SK" dirty="0">
              <a:cs typeface="Arial" panose="020B0604020202020204" pitchFamily="34" charset="0"/>
            </a:endParaRPr>
          </a:p>
        </p:txBody>
      </p:sp>
      <p:pic>
        <p:nvPicPr>
          <p:cNvPr id="10" name="Picture 9">
            <a:extLst>
              <a:ext uri="{FF2B5EF4-FFF2-40B4-BE49-F238E27FC236}">
                <a16:creationId xmlns:a16="http://schemas.microsoft.com/office/drawing/2014/main" id="{71125BB7-8876-4047-8276-8A528D160D7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25333" y="1998134"/>
            <a:ext cx="1124712" cy="486918"/>
          </a:xfrm>
          <a:prstGeom prst="rect">
            <a:avLst/>
          </a:prstGeom>
        </p:spPr>
      </p:pic>
      <p:sp>
        <p:nvSpPr>
          <p:cNvPr id="11" name="TextBox 10">
            <a:extLst>
              <a:ext uri="{FF2B5EF4-FFF2-40B4-BE49-F238E27FC236}">
                <a16:creationId xmlns:a16="http://schemas.microsoft.com/office/drawing/2014/main" id="{D6A43302-C8B1-48F4-9E1B-038C3CC90A93}"/>
              </a:ext>
            </a:extLst>
          </p:cNvPr>
          <p:cNvSpPr txBox="1"/>
          <p:nvPr/>
        </p:nvSpPr>
        <p:spPr>
          <a:xfrm>
            <a:off x="316089" y="2731910"/>
            <a:ext cx="8590844" cy="369332"/>
          </a:xfrm>
          <a:prstGeom prst="rect">
            <a:avLst/>
          </a:prstGeom>
          <a:noFill/>
        </p:spPr>
        <p:txBody>
          <a:bodyPr wrap="square" rtlCol="0">
            <a:spAutoFit/>
          </a:bodyPr>
          <a:lstStyle/>
          <a:p>
            <a:r>
              <a:rPr lang="en-US" dirty="0">
                <a:cs typeface="Arial" panose="020B0604020202020204" pitchFamily="34" charset="0"/>
              </a:rPr>
              <a:t>From there we get                                                      where</a:t>
            </a:r>
            <a:endParaRPr lang="sk-SK" dirty="0">
              <a:cs typeface="Arial" panose="020B0604020202020204" pitchFamily="34" charset="0"/>
            </a:endParaRPr>
          </a:p>
        </p:txBody>
      </p:sp>
      <p:pic>
        <p:nvPicPr>
          <p:cNvPr id="14" name="Picture 13">
            <a:extLst>
              <a:ext uri="{FF2B5EF4-FFF2-40B4-BE49-F238E27FC236}">
                <a16:creationId xmlns:a16="http://schemas.microsoft.com/office/drawing/2014/main" id="{6EDD105A-087D-48A0-AE3A-588B3546453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11781" y="2647243"/>
            <a:ext cx="2189417" cy="468059"/>
          </a:xfrm>
          <a:prstGeom prst="rect">
            <a:avLst/>
          </a:prstGeom>
        </p:spPr>
      </p:pic>
      <p:pic>
        <p:nvPicPr>
          <p:cNvPr id="4" name="Picture 3">
            <a:extLst>
              <a:ext uri="{FF2B5EF4-FFF2-40B4-BE49-F238E27FC236}">
                <a16:creationId xmlns:a16="http://schemas.microsoft.com/office/drawing/2014/main" id="{C2AF29E2-59F6-4AD5-86E0-4574D86BC3C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988759" y="2658533"/>
            <a:ext cx="2379429" cy="613714"/>
          </a:xfrm>
          <a:prstGeom prst="rect">
            <a:avLst/>
          </a:prstGeom>
        </p:spPr>
      </p:pic>
      <p:sp>
        <p:nvSpPr>
          <p:cNvPr id="18" name="Rectangle 17">
            <a:extLst>
              <a:ext uri="{FF2B5EF4-FFF2-40B4-BE49-F238E27FC236}">
                <a16:creationId xmlns:a16="http://schemas.microsoft.com/office/drawing/2014/main" id="{DEA426B5-D572-41C7-BE89-43311B4F7CC5}"/>
              </a:ext>
            </a:extLst>
          </p:cNvPr>
          <p:cNvSpPr/>
          <p:nvPr/>
        </p:nvSpPr>
        <p:spPr>
          <a:xfrm>
            <a:off x="2415822" y="2596442"/>
            <a:ext cx="2460978" cy="699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Rectangle 18">
            <a:extLst>
              <a:ext uri="{FF2B5EF4-FFF2-40B4-BE49-F238E27FC236}">
                <a16:creationId xmlns:a16="http://schemas.microsoft.com/office/drawing/2014/main" id="{B3E88F67-8DF1-4DA9-87E7-B14E7D6575AD}"/>
              </a:ext>
            </a:extLst>
          </p:cNvPr>
          <p:cNvSpPr/>
          <p:nvPr/>
        </p:nvSpPr>
        <p:spPr>
          <a:xfrm>
            <a:off x="5881511" y="2573865"/>
            <a:ext cx="2743200"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DE5B25-CC19-4F57-8F79-C5AF05E30F53}"/>
                  </a:ext>
                </a:extLst>
              </p:cNvPr>
              <p:cNvSpPr txBox="1"/>
              <p:nvPr/>
            </p:nvSpPr>
            <p:spPr>
              <a:xfrm>
                <a:off x="270934" y="3330221"/>
                <a:ext cx="8579555" cy="274690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is sometimes called the statistical sum and it is the first thing one has to calculate when one wants to use the canonical ensemble. We have explicitly written the condition that the sum is taken only over the states with fixed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Usually one writes just         and the </a:t>
                </a:r>
                <a:r>
                  <a:rPr lang="en-US" b="1" dirty="0">
                    <a:cs typeface="Arial" panose="020B0604020202020204" pitchFamily="34" charset="0"/>
                  </a:rPr>
                  <a:t>condition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𝑵</m:t>
                        </m:r>
                      </m:e>
                      <m:sub>
                        <m:r>
                          <a:rPr lang="en-US" b="1" i="1" smtClean="0">
                            <a:latin typeface="Cambria Math" panose="02040503050406030204" pitchFamily="18" charset="0"/>
                            <a:cs typeface="Arial" panose="020B0604020202020204" pitchFamily="34" charset="0"/>
                          </a:rPr>
                          <m:t>𝒊</m:t>
                        </m:r>
                      </m:sub>
                    </m:sSub>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𝑵</m:t>
                    </m:r>
                  </m:oMath>
                </a14:m>
                <a:r>
                  <a:rPr lang="en-US" b="1" dirty="0">
                    <a:cs typeface="Arial" panose="020B0604020202020204" pitchFamily="34" charset="0"/>
                  </a:rPr>
                  <a:t> is understood implicitly</a:t>
                </a:r>
                <a:r>
                  <a:rPr lang="en-US" dirty="0">
                    <a:cs typeface="Arial" panose="020B0604020202020204" pitchFamily="34" charset="0"/>
                  </a:rPr>
                  <a:t>.</a:t>
                </a:r>
              </a:p>
              <a:p>
                <a:endParaRPr lang="en-US" sz="1050" dirty="0">
                  <a:cs typeface="Arial" panose="020B0604020202020204" pitchFamily="34" charset="0"/>
                </a:endParaRPr>
              </a:p>
              <a:p>
                <a:r>
                  <a:rPr lang="en-US" dirty="0">
                    <a:cs typeface="Arial" panose="020B0604020202020204" pitchFamily="34" charset="0"/>
                  </a:rPr>
                  <a:t>A </a:t>
                </a:r>
                <a:r>
                  <a:rPr lang="en-US" b="1" dirty="0">
                    <a:cs typeface="Arial" panose="020B0604020202020204" pitchFamily="34" charset="0"/>
                  </a:rPr>
                  <a:t>short summary of the canonical ensemble usage</a:t>
                </a:r>
                <a:r>
                  <a:rPr lang="en-US" dirty="0">
                    <a:cs typeface="Arial" panose="020B0604020202020204" pitchFamily="34" charset="0"/>
                  </a:rPr>
                  <a:t>:</a:t>
                </a:r>
              </a:p>
              <a:p>
                <a:pPr marL="285750" indent="-285750">
                  <a:buFont typeface="Arial" panose="020B0604020202020204" pitchFamily="34" charset="0"/>
                  <a:buChar char="•"/>
                </a:pPr>
                <a:r>
                  <a:rPr lang="en-US" dirty="0">
                    <a:cs typeface="Arial" panose="020B0604020202020204" pitchFamily="34" charset="0"/>
                  </a:rPr>
                  <a:t>canonical ensemble is to be used when the given quantities for the system are </a:t>
                </a:r>
                <a:r>
                  <a:rPr lang="en-US" b="1" dirty="0">
                    <a:cs typeface="Arial" panose="020B0604020202020204" pitchFamily="34" charset="0"/>
                  </a:rPr>
                  <a:t>temperature </a:t>
                </a:r>
                <a14:m>
                  <m:oMath xmlns:m="http://schemas.openxmlformats.org/officeDocument/2006/math">
                    <m:r>
                      <a:rPr lang="en-US" b="1" i="1" smtClean="0">
                        <a:latin typeface="Cambria Math" panose="02040503050406030204" pitchFamily="18" charset="0"/>
                        <a:cs typeface="Arial" panose="020B0604020202020204" pitchFamily="34" charset="0"/>
                      </a:rPr>
                      <m:t>𝑻</m:t>
                    </m:r>
                  </m:oMath>
                </a14:m>
                <a:r>
                  <a:rPr lang="en-US" b="1" dirty="0">
                    <a:cs typeface="Arial" panose="020B0604020202020204" pitchFamily="34" charset="0"/>
                  </a:rPr>
                  <a:t> and volume (or external parameter) </a:t>
                </a:r>
                <a14:m>
                  <m:oMath xmlns:m="http://schemas.openxmlformats.org/officeDocument/2006/math">
                    <m:r>
                      <a:rPr lang="en-US" b="1" i="1" smtClean="0">
                        <a:latin typeface="Cambria Math" panose="02040503050406030204" pitchFamily="18" charset="0"/>
                        <a:cs typeface="Arial" panose="020B0604020202020204" pitchFamily="34" charset="0"/>
                      </a:rPr>
                      <m:t>𝑽</m:t>
                    </m:r>
                  </m:oMath>
                </a14:m>
                <a:endParaRPr lang="en-US" b="1"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 first step is to calculate the </a:t>
                </a:r>
                <a:r>
                  <a:rPr lang="en-US" b="1" dirty="0">
                    <a:cs typeface="Arial" panose="020B0604020202020204" pitchFamily="34" charset="0"/>
                  </a:rPr>
                  <a:t>statistical sum </a:t>
                </a:r>
                <a14:m>
                  <m:oMath xmlns:m="http://schemas.openxmlformats.org/officeDocument/2006/math">
                    <m:r>
                      <a:rPr lang="en-US" b="1" i="1" smtClean="0">
                        <a:latin typeface="Cambria Math" panose="02040503050406030204" pitchFamily="18" charset="0"/>
                        <a:cs typeface="Arial" panose="020B0604020202020204" pitchFamily="34" charset="0"/>
                      </a:rPr>
                      <m:t>𝒁</m:t>
                    </m:r>
                  </m:oMath>
                </a14:m>
                <a:endParaRPr lang="en-US" b="1"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then the mean value of any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is calculated as</a:t>
                </a:r>
                <a:endParaRPr lang="sk-SK" dirty="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F9DE5B25-CC19-4F57-8F79-C5AF05E30F53}"/>
                  </a:ext>
                </a:extLst>
              </p:cNvPr>
              <p:cNvSpPr txBox="1">
                <a:spLocks noRot="1" noChangeAspect="1" noMove="1" noResize="1" noEditPoints="1" noAdjustHandles="1" noChangeArrowheads="1" noChangeShapeType="1" noTextEdit="1"/>
              </p:cNvSpPr>
              <p:nvPr/>
            </p:nvSpPr>
            <p:spPr>
              <a:xfrm>
                <a:off x="270934" y="3330221"/>
                <a:ext cx="8579555" cy="2746906"/>
              </a:xfrm>
              <a:prstGeom prst="rect">
                <a:avLst/>
              </a:prstGeom>
              <a:blipFill>
                <a:blip r:embed="rId14"/>
                <a:stretch>
                  <a:fillRect l="-568" t="-1109" b="-2439"/>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11D1E1DE-5062-4E10-8E24-BAB661849757}"/>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803573" y="5622027"/>
            <a:ext cx="2624900" cy="581216"/>
          </a:xfrm>
          <a:prstGeom prst="rect">
            <a:avLst/>
          </a:prstGeom>
        </p:spPr>
      </p:pic>
      <p:sp>
        <p:nvSpPr>
          <p:cNvPr id="24" name="Rectangle 23">
            <a:extLst>
              <a:ext uri="{FF2B5EF4-FFF2-40B4-BE49-F238E27FC236}">
                <a16:creationId xmlns:a16="http://schemas.microsoft.com/office/drawing/2014/main" id="{21BE6D7C-278A-4128-B1F4-27007408DA07}"/>
              </a:ext>
            </a:extLst>
          </p:cNvPr>
          <p:cNvSpPr/>
          <p:nvPr/>
        </p:nvSpPr>
        <p:spPr>
          <a:xfrm>
            <a:off x="214489" y="4554217"/>
            <a:ext cx="8410222" cy="1751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1" name="Picture 20">
            <a:extLst>
              <a:ext uri="{FF2B5EF4-FFF2-40B4-BE49-F238E27FC236}">
                <a16:creationId xmlns:a16="http://schemas.microsoft.com/office/drawing/2014/main" id="{19271048-2E03-4D3B-B5B7-81F49B286AE7}"/>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861423" y="3942368"/>
            <a:ext cx="203429" cy="324571"/>
          </a:xfrm>
          <a:prstGeom prst="rect">
            <a:avLst/>
          </a:prstGeom>
        </p:spPr>
      </p:pic>
      <p:sp>
        <p:nvSpPr>
          <p:cNvPr id="3" name="Slide Number Placeholder 2">
            <a:extLst>
              <a:ext uri="{FF2B5EF4-FFF2-40B4-BE49-F238E27FC236}">
                <a16:creationId xmlns:a16="http://schemas.microsoft.com/office/drawing/2014/main" id="{06CA9757-5488-4AAA-A612-33F31DDB7223}"/>
              </a:ext>
            </a:extLst>
          </p:cNvPr>
          <p:cNvSpPr>
            <a:spLocks noGrp="1"/>
          </p:cNvSpPr>
          <p:nvPr>
            <p:ph type="sldNum" sz="quarter" idx="12"/>
          </p:nvPr>
        </p:nvSpPr>
        <p:spPr>
          <a:xfrm>
            <a:off x="6469239" y="6322484"/>
            <a:ext cx="2057400" cy="365125"/>
          </a:xfrm>
        </p:spPr>
        <p:txBody>
          <a:bodyPr/>
          <a:lstStyle/>
          <a:p>
            <a:fld id="{1BCE0CA2-1A48-4B23-8A77-1A9F640E54E6}" type="slidenum">
              <a:rPr lang="sk-SK" smtClean="0"/>
              <a:t>6</a:t>
            </a:fld>
            <a:endParaRPr lang="sk-SK"/>
          </a:p>
        </p:txBody>
      </p:sp>
    </p:spTree>
    <p:extLst>
      <p:ext uri="{BB962C8B-B14F-4D97-AF65-F5344CB8AC3E}">
        <p14:creationId xmlns:p14="http://schemas.microsoft.com/office/powerpoint/2010/main" val="41649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F52F3-472D-475F-B069-143B8E87FC6C}"/>
              </a:ext>
            </a:extLst>
          </p:cNvPr>
          <p:cNvSpPr txBox="1"/>
          <p:nvPr/>
        </p:nvSpPr>
        <p:spPr>
          <a:xfrm>
            <a:off x="1016000" y="395111"/>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mean values</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0851D21C-C57B-4E75-A097-C22518DAC7A5}"/>
              </a:ext>
            </a:extLst>
          </p:cNvPr>
          <p:cNvSpPr txBox="1"/>
          <p:nvPr/>
        </p:nvSpPr>
        <p:spPr>
          <a:xfrm>
            <a:off x="286439" y="1553378"/>
            <a:ext cx="8582139" cy="369332"/>
          </a:xfrm>
          <a:prstGeom prst="rect">
            <a:avLst/>
          </a:prstGeom>
          <a:noFill/>
        </p:spPr>
        <p:txBody>
          <a:bodyPr wrap="square" rtlCol="0">
            <a:spAutoFit/>
          </a:bodyPr>
          <a:lstStyle/>
          <a:p>
            <a:r>
              <a:rPr lang="en-US" dirty="0">
                <a:cs typeface="Arial" panose="020B0604020202020204" pitchFamily="34" charset="0"/>
              </a:rPr>
              <a:t>In particular the mean energy of a canonical system is given as</a:t>
            </a:r>
          </a:p>
        </p:txBody>
      </p:sp>
      <p:pic>
        <p:nvPicPr>
          <p:cNvPr id="6" name="Picture 5">
            <a:extLst>
              <a:ext uri="{FF2B5EF4-FFF2-40B4-BE49-F238E27FC236}">
                <a16:creationId xmlns:a16="http://schemas.microsoft.com/office/drawing/2014/main" id="{F36046B7-28C9-4D88-8FE2-7BC055DF92E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39418" y="2092798"/>
            <a:ext cx="2631429" cy="58114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6F9C22-C42C-4AB5-8F52-3165D79AC447}"/>
                  </a:ext>
                </a:extLst>
              </p:cNvPr>
              <p:cNvSpPr txBox="1"/>
              <p:nvPr/>
            </p:nvSpPr>
            <p:spPr>
              <a:xfrm>
                <a:off x="385590" y="2963537"/>
                <a:ext cx="8273668" cy="646331"/>
              </a:xfrm>
              <a:prstGeom prst="rect">
                <a:avLst/>
              </a:prstGeom>
              <a:noFill/>
            </p:spPr>
            <p:txBody>
              <a:bodyPr wrap="square" rtlCol="0">
                <a:spAutoFit/>
              </a:bodyPr>
              <a:lstStyle/>
              <a:p>
                <a:r>
                  <a:rPr lang="en-US" dirty="0">
                    <a:cs typeface="Arial" panose="020B0604020202020204" pitchFamily="34" charset="0"/>
                  </a:rPr>
                  <a:t>The mean pressure (more generally the man value of the canonical force quantity  conjugated to the external parameter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is given as</a:t>
                </a:r>
              </a:p>
            </p:txBody>
          </p:sp>
        </mc:Choice>
        <mc:Fallback xmlns="">
          <p:sp>
            <p:nvSpPr>
              <p:cNvPr id="7" name="TextBox 6">
                <a:extLst>
                  <a:ext uri="{FF2B5EF4-FFF2-40B4-BE49-F238E27FC236}">
                    <a16:creationId xmlns:a16="http://schemas.microsoft.com/office/drawing/2014/main" id="{D36F9C22-C42C-4AB5-8F52-3165D79AC447}"/>
                  </a:ext>
                </a:extLst>
              </p:cNvPr>
              <p:cNvSpPr txBox="1">
                <a:spLocks noRot="1" noChangeAspect="1" noMove="1" noResize="1" noEditPoints="1" noAdjustHandles="1" noChangeArrowheads="1" noChangeShapeType="1" noTextEdit="1"/>
              </p:cNvSpPr>
              <p:nvPr/>
            </p:nvSpPr>
            <p:spPr>
              <a:xfrm>
                <a:off x="385590" y="2963537"/>
                <a:ext cx="8273668" cy="646331"/>
              </a:xfrm>
              <a:prstGeom prst="rect">
                <a:avLst/>
              </a:prstGeom>
              <a:blipFill>
                <a:blip r:embed="rId7"/>
                <a:stretch>
                  <a:fillRect l="-590"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3E35678-1FF2-4E01-84FD-3DD7BD4B4B7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25273" y="3899464"/>
            <a:ext cx="3224572" cy="620571"/>
          </a:xfrm>
          <a:prstGeom prst="rect">
            <a:avLst/>
          </a:prstGeom>
        </p:spPr>
      </p:pic>
      <p:sp>
        <p:nvSpPr>
          <p:cNvPr id="4" name="Slide Number Placeholder 3">
            <a:extLst>
              <a:ext uri="{FF2B5EF4-FFF2-40B4-BE49-F238E27FC236}">
                <a16:creationId xmlns:a16="http://schemas.microsoft.com/office/drawing/2014/main" id="{147654D8-C935-4555-84C7-94F351D69A3C}"/>
              </a:ext>
            </a:extLst>
          </p:cNvPr>
          <p:cNvSpPr>
            <a:spLocks noGrp="1"/>
          </p:cNvSpPr>
          <p:nvPr>
            <p:ph type="sldNum" sz="quarter" idx="12"/>
          </p:nvPr>
        </p:nvSpPr>
        <p:spPr/>
        <p:txBody>
          <a:bodyPr/>
          <a:lstStyle/>
          <a:p>
            <a:fld id="{1BCE0CA2-1A48-4B23-8A77-1A9F640E54E6}" type="slidenum">
              <a:rPr lang="sk-SK" smtClean="0"/>
              <a:t>7</a:t>
            </a:fld>
            <a:endParaRPr lang="sk-SK"/>
          </a:p>
        </p:txBody>
      </p:sp>
    </p:spTree>
    <p:extLst>
      <p:ext uri="{BB962C8B-B14F-4D97-AF65-F5344CB8AC3E}">
        <p14:creationId xmlns:p14="http://schemas.microsoft.com/office/powerpoint/2010/main" val="409570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89FC6-4101-4052-B74B-F1BC8A51B854}"/>
              </a:ext>
            </a:extLst>
          </p:cNvPr>
          <p:cNvSpPr txBox="1"/>
          <p:nvPr/>
        </p:nvSpPr>
        <p:spPr>
          <a:xfrm>
            <a:off x="1016000" y="395111"/>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small system</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B0C7748E-810C-4424-968F-39428EFFA3EE}"/>
              </a:ext>
            </a:extLst>
          </p:cNvPr>
          <p:cNvSpPr txBox="1"/>
          <p:nvPr/>
        </p:nvSpPr>
        <p:spPr>
          <a:xfrm>
            <a:off x="135467" y="970844"/>
            <a:ext cx="8579556" cy="5924699"/>
          </a:xfrm>
          <a:prstGeom prst="rect">
            <a:avLst/>
          </a:prstGeom>
          <a:noFill/>
        </p:spPr>
        <p:txBody>
          <a:bodyPr wrap="square" rtlCol="0">
            <a:spAutoFit/>
          </a:bodyPr>
          <a:lstStyle/>
          <a:p>
            <a:r>
              <a:rPr lang="en-US" dirty="0">
                <a:cs typeface="Arial" panose="020B0604020202020204" pitchFamily="34" charset="0"/>
              </a:rPr>
              <a:t>Deriving the canonical ensemble probabilities we have used an auxiliary large system, the reservoir, playing the role of thermostat. Inspecting the derivation we can see, that using the statistical methods and calculating the means we used the fact that the reservoir and therefore also the supersystem was large macroscopic system. We in fact did not need the system to be macroscopic.</a:t>
            </a:r>
          </a:p>
          <a:p>
            <a:endParaRPr lang="en-US" sz="1050" dirty="0">
              <a:cs typeface="Arial" panose="020B0604020202020204" pitchFamily="34" charset="0"/>
            </a:endParaRPr>
          </a:p>
          <a:p>
            <a:r>
              <a:rPr lang="en-US" b="1" dirty="0">
                <a:solidFill>
                  <a:srgbClr val="FF0000"/>
                </a:solidFill>
                <a:cs typeface="Arial" panose="020B0604020202020204" pitchFamily="34" charset="0"/>
              </a:rPr>
              <a:t>Therefore the canonical ensemble can be used also for small systems in contact with reservoir or thermostat. </a:t>
            </a:r>
            <a:r>
              <a:rPr lang="en-US" dirty="0">
                <a:cs typeface="Arial" panose="020B0604020202020204" pitchFamily="34" charset="0"/>
              </a:rPr>
              <a:t>Even for such a small system as one particle.</a:t>
            </a:r>
          </a:p>
          <a:p>
            <a:endParaRPr lang="en-US" sz="1050" b="1" dirty="0">
              <a:solidFill>
                <a:srgbClr val="FF0000"/>
              </a:solidFill>
              <a:cs typeface="Arial" panose="020B0604020202020204" pitchFamily="34" charset="0"/>
            </a:endParaRPr>
          </a:p>
          <a:p>
            <a:r>
              <a:rPr lang="en-US" dirty="0">
                <a:cs typeface="Arial" panose="020B0604020202020204" pitchFamily="34" charset="0"/>
              </a:rPr>
              <a:t>Let us consider gas of classical (non quantum) particles. In that case we can define a particular particle as the system of interest. (For quantum indistinguishing particles we cannot limit attention to one specific particle!) The chosen particle collides with many other particles of the gas, so we can say our particle is in thermal contact with the rest of the gas which would play the role of the reservoir (or thermostat).</a:t>
            </a:r>
          </a:p>
          <a:p>
            <a:endParaRPr lang="en-US" sz="1050" dirty="0">
              <a:cs typeface="Arial" panose="020B0604020202020204" pitchFamily="34" charset="0"/>
            </a:endParaRPr>
          </a:p>
          <a:p>
            <a:r>
              <a:rPr lang="en-US" dirty="0">
                <a:cs typeface="Arial" panose="020B0604020202020204" pitchFamily="34" charset="0"/>
              </a:rPr>
              <a:t>So we can use the technique of canonical ensemble for a small system containing just one particle. This, however, requires classical (non-quantum) statistical physics, that is classical analogue of our quantum formula which uses discrete quantum states. We shall write the relevant classical formula just intuitively, without deep discussion on the relation between quantum and classical statistics. Actually, we have already seen the Maxwell velocity distribution, so we just will point at the canonical ensemble interpretation of the Maxwell distribution</a:t>
            </a:r>
            <a:endParaRPr lang="sk-SK" dirty="0">
              <a:cs typeface="Arial" panose="020B0604020202020204" pitchFamily="34" charset="0"/>
            </a:endParaRPr>
          </a:p>
        </p:txBody>
      </p:sp>
      <p:sp>
        <p:nvSpPr>
          <p:cNvPr id="4" name="Slide Number Placeholder 3">
            <a:extLst>
              <a:ext uri="{FF2B5EF4-FFF2-40B4-BE49-F238E27FC236}">
                <a16:creationId xmlns:a16="http://schemas.microsoft.com/office/drawing/2014/main" id="{6B130066-2C52-4A66-A374-2A1FFFEA18F6}"/>
              </a:ext>
            </a:extLst>
          </p:cNvPr>
          <p:cNvSpPr>
            <a:spLocks noGrp="1"/>
          </p:cNvSpPr>
          <p:nvPr>
            <p:ph type="sldNum" sz="quarter" idx="12"/>
          </p:nvPr>
        </p:nvSpPr>
        <p:spPr/>
        <p:txBody>
          <a:bodyPr/>
          <a:lstStyle/>
          <a:p>
            <a:fld id="{1BCE0CA2-1A48-4B23-8A77-1A9F640E54E6}" type="slidenum">
              <a:rPr lang="sk-SK" smtClean="0"/>
              <a:t>8</a:t>
            </a:fld>
            <a:endParaRPr lang="sk-SK"/>
          </a:p>
        </p:txBody>
      </p:sp>
    </p:spTree>
    <p:extLst>
      <p:ext uri="{BB962C8B-B14F-4D97-AF65-F5344CB8AC3E}">
        <p14:creationId xmlns:p14="http://schemas.microsoft.com/office/powerpoint/2010/main" val="336763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0E3B5-06E3-45FB-87D6-A3D54E2B1BC2}"/>
              </a:ext>
            </a:extLst>
          </p:cNvPr>
          <p:cNvSpPr txBox="1"/>
          <p:nvPr/>
        </p:nvSpPr>
        <p:spPr>
          <a:xfrm>
            <a:off x="464137" y="261238"/>
            <a:ext cx="7775460" cy="584775"/>
          </a:xfrm>
          <a:prstGeom prst="rect">
            <a:avLst/>
          </a:prstGeom>
          <a:noFill/>
        </p:spPr>
        <p:txBody>
          <a:bodyPr wrap="square" rtlCol="0">
            <a:spAutoFit/>
          </a:bodyPr>
          <a:lstStyle/>
          <a:p>
            <a:pPr algn="ctr"/>
            <a:r>
              <a:rPr lang="en-US" sz="3200" b="1" dirty="0">
                <a:cs typeface="Arial" panose="020B0604020202020204" pitchFamily="34" charset="0"/>
              </a:rPr>
              <a:t>Canonical ensemble – Maxwell distribution</a:t>
            </a:r>
            <a:endParaRPr lang="sk-SK" sz="3200" b="1" dirty="0">
              <a:cs typeface="Arial" panose="020B0604020202020204" pitchFamily="34" charset="0"/>
            </a:endParaRPr>
          </a:p>
        </p:txBody>
      </p:sp>
      <p:sp>
        <p:nvSpPr>
          <p:cNvPr id="4" name="TextBox 3">
            <a:extLst>
              <a:ext uri="{FF2B5EF4-FFF2-40B4-BE49-F238E27FC236}">
                <a16:creationId xmlns:a16="http://schemas.microsoft.com/office/drawing/2014/main" id="{3D85A88F-97A4-42BB-AF03-0BF065F82E59}"/>
              </a:ext>
            </a:extLst>
          </p:cNvPr>
          <p:cNvSpPr txBox="1"/>
          <p:nvPr/>
        </p:nvSpPr>
        <p:spPr>
          <a:xfrm>
            <a:off x="198304" y="811317"/>
            <a:ext cx="8593156" cy="4524315"/>
          </a:xfrm>
          <a:prstGeom prst="rect">
            <a:avLst/>
          </a:prstGeom>
          <a:noFill/>
        </p:spPr>
        <p:txBody>
          <a:bodyPr wrap="square" rtlCol="0">
            <a:spAutoFit/>
          </a:bodyPr>
          <a:lstStyle/>
          <a:p>
            <a:r>
              <a:rPr lang="en-US" dirty="0">
                <a:cs typeface="Arial" panose="020B0604020202020204" pitchFamily="34" charset="0"/>
              </a:rPr>
              <a:t>We shall consider one classical particle in contact with rest of the particles in gas as a reservoir. Let us first assume there is no external field (like gravitation). Then what concerns position the particles are uniformly distributed in the container. The microstate of a particle is then given by its velocity. So we are interested to get the probability that our selected particle has velocity     . Classical velocity is a continuous variable, so we have to use the probability technology for continuous variables: probability densities. Intuitively we expect that in parallel to quantum canonical distribution the probability density for velocities will be proportional to the “Boltzmann factor” </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For one particle and no external field the relevant energy in the formula should be just the kinetic energy so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got what we expected: the Maxwell distribution. The normalization constant (analog of statistical sum) we get from the condition</a:t>
            </a:r>
          </a:p>
        </p:txBody>
      </p:sp>
      <p:pic>
        <p:nvPicPr>
          <p:cNvPr id="6" name="Picture 5">
            <a:extLst>
              <a:ext uri="{FF2B5EF4-FFF2-40B4-BE49-F238E27FC236}">
                <a16:creationId xmlns:a16="http://schemas.microsoft.com/office/drawing/2014/main" id="{DEC1B5AB-23EA-4C3E-8A96-B6B40FC1446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77283" y="1999086"/>
            <a:ext cx="128571" cy="164571"/>
          </a:xfrm>
          <a:prstGeom prst="rect">
            <a:avLst/>
          </a:prstGeom>
        </p:spPr>
      </p:pic>
      <p:pic>
        <p:nvPicPr>
          <p:cNvPr id="10" name="Picture 9">
            <a:extLst>
              <a:ext uri="{FF2B5EF4-FFF2-40B4-BE49-F238E27FC236}">
                <a16:creationId xmlns:a16="http://schemas.microsoft.com/office/drawing/2014/main" id="{DEA803B2-4CC0-45AF-A4D3-C9D8CB85DD5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899167" y="3119641"/>
            <a:ext cx="1191429" cy="548571"/>
          </a:xfrm>
          <a:prstGeom prst="rect">
            <a:avLst/>
          </a:prstGeom>
        </p:spPr>
      </p:pic>
      <p:pic>
        <p:nvPicPr>
          <p:cNvPr id="16" name="Picture 15">
            <a:extLst>
              <a:ext uri="{FF2B5EF4-FFF2-40B4-BE49-F238E27FC236}">
                <a16:creationId xmlns:a16="http://schemas.microsoft.com/office/drawing/2014/main" id="{17E9012B-C925-4B94-ACC1-24B7F0C9F61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29867" y="4014616"/>
            <a:ext cx="2244000" cy="562286"/>
          </a:xfrm>
          <a:prstGeom prst="rect">
            <a:avLst/>
          </a:prstGeom>
        </p:spPr>
      </p:pic>
      <p:pic>
        <p:nvPicPr>
          <p:cNvPr id="14" name="Picture 13">
            <a:extLst>
              <a:ext uri="{FF2B5EF4-FFF2-40B4-BE49-F238E27FC236}">
                <a16:creationId xmlns:a16="http://schemas.microsoft.com/office/drawing/2014/main" id="{99F080B2-3611-44BD-B4D5-1CD9E7950C9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792024" y="5335340"/>
            <a:ext cx="1405714" cy="507429"/>
          </a:xfrm>
          <a:prstGeom prst="rect">
            <a:avLst/>
          </a:prstGeom>
        </p:spPr>
      </p:pic>
      <p:pic>
        <p:nvPicPr>
          <p:cNvPr id="17" name="Picture 16">
            <a:extLst>
              <a:ext uri="{FF2B5EF4-FFF2-40B4-BE49-F238E27FC236}">
                <a16:creationId xmlns:a16="http://schemas.microsoft.com/office/drawing/2014/main" id="{9F4F9FBF-FBB2-4BDD-AD95-A55AF17AD535}"/>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51867" y="6001664"/>
            <a:ext cx="3051810" cy="504063"/>
          </a:xfrm>
          <a:prstGeom prst="rect">
            <a:avLst/>
          </a:prstGeom>
        </p:spPr>
      </p:pic>
      <p:sp>
        <p:nvSpPr>
          <p:cNvPr id="18" name="TextBox 17">
            <a:extLst>
              <a:ext uri="{FF2B5EF4-FFF2-40B4-BE49-F238E27FC236}">
                <a16:creationId xmlns:a16="http://schemas.microsoft.com/office/drawing/2014/main" id="{8A870D9E-91DF-48D8-8639-5DB9AE3E4070}"/>
              </a:ext>
            </a:extLst>
          </p:cNvPr>
          <p:cNvSpPr txBox="1"/>
          <p:nvPr/>
        </p:nvSpPr>
        <p:spPr>
          <a:xfrm>
            <a:off x="352539" y="6136395"/>
            <a:ext cx="3546627" cy="369332"/>
          </a:xfrm>
          <a:prstGeom prst="rect">
            <a:avLst/>
          </a:prstGeom>
          <a:noFill/>
        </p:spPr>
        <p:txBody>
          <a:bodyPr wrap="square" rtlCol="0">
            <a:spAutoFit/>
          </a:bodyPr>
          <a:lstStyle/>
          <a:p>
            <a:r>
              <a:rPr lang="en-US" dirty="0">
                <a:cs typeface="Arial" panose="020B0604020202020204" pitchFamily="34" charset="0"/>
              </a:rPr>
              <a:t>and get what we have already seen:</a:t>
            </a:r>
          </a:p>
        </p:txBody>
      </p:sp>
      <p:sp>
        <p:nvSpPr>
          <p:cNvPr id="20" name="Rectangle 19">
            <a:extLst>
              <a:ext uri="{FF2B5EF4-FFF2-40B4-BE49-F238E27FC236}">
                <a16:creationId xmlns:a16="http://schemas.microsoft.com/office/drawing/2014/main" id="{9886196E-03EC-4BBB-9B6A-23B35B50885D}"/>
              </a:ext>
            </a:extLst>
          </p:cNvPr>
          <p:cNvSpPr/>
          <p:nvPr/>
        </p:nvSpPr>
        <p:spPr>
          <a:xfrm>
            <a:off x="4208443" y="5957596"/>
            <a:ext cx="3382178" cy="696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87595C6-75AE-41AD-A771-D637FF64B01F}"/>
              </a:ext>
            </a:extLst>
          </p:cNvPr>
          <p:cNvSpPr>
            <a:spLocks noGrp="1"/>
          </p:cNvSpPr>
          <p:nvPr>
            <p:ph type="sldNum" sz="quarter" idx="12"/>
          </p:nvPr>
        </p:nvSpPr>
        <p:spPr/>
        <p:txBody>
          <a:bodyPr/>
          <a:lstStyle/>
          <a:p>
            <a:fld id="{1BCE0CA2-1A48-4B23-8A77-1A9F640E54E6}" type="slidenum">
              <a:rPr lang="sk-SK" smtClean="0"/>
              <a:t>9</a:t>
            </a:fld>
            <a:endParaRPr lang="sk-SK"/>
          </a:p>
        </p:txBody>
      </p:sp>
    </p:spTree>
    <p:extLst>
      <p:ext uri="{BB962C8B-B14F-4D97-AF65-F5344CB8AC3E}">
        <p14:creationId xmlns:p14="http://schemas.microsoft.com/office/powerpoint/2010/main" val="3617075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I), E_{iI}=E_{super}}&#10;A_i&#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text{const}\exp\Big(-\frac{E_i}{kT}\Big)&#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Big)&#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 p(i)=1&#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frac{1}{Z}\exp\Big(-\frac{E_i}{kT}\Big)&#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N_i=N}\exp\Big(-\frac{E_i}{kT}\Big)&#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A=\frac{1}{Z}\sum_iA_i\exp\Big(-\frac{E_i}{kT}\Big)&#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10;\end{align*}&#10;\end{document}&#10;"/>
  <p:tag name="IGUANATEXSIZE" val="12"/>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E=\frac{1}{Z}\sum_iE_i\exp\Big(-\frac{E_i}{kT}\Big)&#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Z}\sum_{i, E_i=E}-\frac{\partial E_i}{\partial V}&#10;\exp\Big(-\frac{E_i}{kT}\Big)&#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varOmega_{res}(E_{super}-E_i)&#10;A_i&#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left(-\frac{E}{kT}\right)&#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v)=C\exp\left(-\frac{mv^2}{2kT}\right)&#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3\vec v\varrho(\vec v)=1&#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ec v)= \left(\frac{m}{2\pi kT}\right)^{3/2}&#10;\exp(-\frac{mv^2}{2kT})&#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v)&#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C\exp\left(-\frac{E_{kin}+E_{pot}}{kT}\righ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10;C\exp\left(-\frac{\frac{1}{2}mv^2+U(\vec r)}{kT}\right)&#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3\vec rd^3\vec v\varrho(\vec r,\vec v)=1&#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10;\tilde C\exp\left(-\frac{U(\vec r)}{kT}\right)&#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z)=&#10;C\exp\left(-\frac{mgz}{kT}\righ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varOmega_{res}(E_{super}-E_i)&#10;A_i&#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z)=&#10;n_0\exp\left(-\frac{mgz}{kT}\right)&#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z)=&#10;p_0\exp\left(-\frac{mgz}{kT}\right)&#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x,v)=&#10;C\exp\left(-\frac{\frac{1}{2}mv^2+\frac{1}{2}Kx^2}{kT}\right)&#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varrho(x,v)dx\,dv=1&#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sqrt{\frac{mK}{(2\pi kT)^2}}&#10;\end{align*}&#10;\end{document}&#10;"/>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E=\int\left(\frac{1}{2}mv^2+\frac{1}{2}Kx^2\right)\varrho(x,v)dx\,dv=kT&#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frac{1}{2}mv^2}=\frac{1}{2}kT\;\;\;\;\;\;\;&#10;\overline{\frac{1}{2}Kx^2}=\frac{1}{2}kT\;\;\;\;\;\;\;&#10;\overline E = kT&#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 = \sum_E {\varOmega(E) \exp(-\frac{E}{kT})}\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Z = \ln\left({\varOmega(\bar E) \exp(-\frac{\bar E}{kT})}\right)=&#10;\ln\varOmega(\bar E)-\frac{\bar E}{kT}&#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E_i)\Big)&#10;A_i&#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 Z + \frac{1}{T} \sum_i E_i p(i)&#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 Z \sum_i p(i) - k\sum_i \frac{-E_i}{kT} p(i)&#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 \ln Z \sum_i p(i) - k\sum_i \ln \exp(\frac{-E_i}{kT}) p(i)&#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frac{\exp(-E_i/kT)}{Z} p(i)&#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frac{1}{\varOmega(E)}) \frac{1}{\varOmega(E)}=&#10;k (\ln\varOmega(E))\frac{1}{\varOmega(E)}\sum_i1= k\ln\varOmega(E)&#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1=\sum_i p(i)&#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sum_i A_i p(i)&#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frac{1}{k}\frac{\partial S_{res}}{\partial E}E_i\Big)&#10;A_i&#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E=\sum_i E_i p(i)&#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left(dE_i p(i)+E_i dp(i)\right)=&#10;\sum_i dE_i p(i)+\sum_i E_idp(i)&#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frac{\partial E_i}{dV}dV p(i)+\sum_i E_idp(i)=&#10;-\sum_i p_idV p(i)+\sum_i E_idp(i)=-\bar p dV +\sum_iE_idp(i)&#10;\end{align*}&#10;\end{document}&#10;"/>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sum_i E_i dp(i)&#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exp\Big(\frac{1}{k}S_{res}(E_{super})\Big )}&#10;{\varOmega_{super}(E_{super})}\sum_{i}&#10;\exp\Big(-\frac{E_i}{kT}\Big)&#10;A_i&#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Big)&#10;A_i&#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Big)&#10;A_i&#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Big)&#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2378</TotalTime>
  <Words>2862</Words>
  <Application>Microsoft Office PowerPoint</Application>
  <PresentationFormat>On-screen Show (4:3)</PresentationFormat>
  <Paragraphs>143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Černý Vladimír</cp:lastModifiedBy>
  <cp:revision>160</cp:revision>
  <dcterms:created xsi:type="dcterms:W3CDTF">2018-07-31T08:09:51Z</dcterms:created>
  <dcterms:modified xsi:type="dcterms:W3CDTF">2019-11-04T14:41:55Z</dcterms:modified>
</cp:coreProperties>
</file>