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89" r:id="rId2"/>
    <p:sldId id="295" r:id="rId3"/>
    <p:sldId id="293" r:id="rId4"/>
    <p:sldId id="290" r:id="rId5"/>
    <p:sldId id="297" r:id="rId6"/>
    <p:sldId id="299" r:id="rId7"/>
    <p:sldId id="300" r:id="rId8"/>
    <p:sldId id="301" r:id="rId9"/>
    <p:sldId id="302" r:id="rId10"/>
    <p:sldId id="303" r:id="rId11"/>
    <p:sldId id="311" r:id="rId12"/>
    <p:sldId id="316" r:id="rId13"/>
    <p:sldId id="304" r:id="rId14"/>
    <p:sldId id="305" r:id="rId15"/>
    <p:sldId id="306" r:id="rId16"/>
    <p:sldId id="308" r:id="rId17"/>
    <p:sldId id="310" r:id="rId18"/>
    <p:sldId id="309" r:id="rId19"/>
    <p:sldId id="312" r:id="rId20"/>
    <p:sldId id="313" r:id="rId21"/>
    <p:sldId id="314" r:id="rId22"/>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4" autoAdjust="0"/>
    <p:restoredTop sz="94660"/>
  </p:normalViewPr>
  <p:slideViewPr>
    <p:cSldViewPr snapToGrid="0">
      <p:cViewPr varScale="1">
        <p:scale>
          <a:sx n="58" d="100"/>
          <a:sy n="58" d="100"/>
        </p:scale>
        <p:origin x="1254" y="66"/>
      </p:cViewPr>
      <p:guideLst/>
    </p:cSldViewPr>
  </p:slideViewPr>
  <p:notesTextViewPr>
    <p:cViewPr>
      <p:scale>
        <a:sx n="1" d="1"/>
        <a:sy n="1" d="1"/>
      </p:scale>
      <p:origin x="0" y="0"/>
    </p:cViewPr>
  </p:notesTextViewPr>
  <p:sorterViewPr>
    <p:cViewPr>
      <p:scale>
        <a:sx n="100" d="100"/>
        <a:sy n="100" d="100"/>
      </p:scale>
      <p:origin x="0" y="-927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92686B-CA64-4D3E-A1F7-2BBCE8EBC103}" type="datetimeFigureOut">
              <a:rPr lang="sk-SK" smtClean="0"/>
              <a:t>11. 11. 2019</a:t>
            </a:fld>
            <a:endParaRPr lang="sk-SK"/>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96DE61-C57E-4937-8AF9-E470A16EBE60}" type="slidenum">
              <a:rPr lang="sk-SK" smtClean="0"/>
              <a:t>‹#›</a:t>
            </a:fld>
            <a:endParaRPr lang="sk-SK"/>
          </a:p>
        </p:txBody>
      </p:sp>
    </p:spTree>
    <p:extLst>
      <p:ext uri="{BB962C8B-B14F-4D97-AF65-F5344CB8AC3E}">
        <p14:creationId xmlns:p14="http://schemas.microsoft.com/office/powerpoint/2010/main" val="540468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82AB34-D3B3-46B6-9F1F-CB5CBA2E128B}" type="datetime1">
              <a:rPr lang="sk-SK" smtClean="0"/>
              <a:t>11. 11. 2019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67342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1E64CB-2576-4B72-AC25-ADAE35370AB9}" type="datetime1">
              <a:rPr lang="sk-SK" smtClean="0"/>
              <a:t>11. 11. 2019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33457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1C825D-0026-4982-A313-78E6F4C62CBA}" type="datetime1">
              <a:rPr lang="sk-SK" smtClean="0"/>
              <a:t>11. 11. 2019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49927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6B0D93-F6CC-417B-8DAE-44B8C1E97F92}" type="datetime1">
              <a:rPr lang="sk-SK" smtClean="0"/>
              <a:t>11. 11. 2019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13298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191DA3-A466-45EF-BC5E-3903880345D4}" type="datetime1">
              <a:rPr lang="sk-SK" smtClean="0"/>
              <a:t>11. 11. 2019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3202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B615B5-BBAC-482D-A662-DD7BE5D53912}" type="datetime1">
              <a:rPr lang="sk-SK" smtClean="0"/>
              <a:t>11. 11. 2019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5457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BACCEA-D049-4E88-8D99-9DFBA49E062A}" type="datetime1">
              <a:rPr lang="sk-SK" smtClean="0"/>
              <a:t>11. 11. 2019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98053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10AC2A-0A74-47C1-8F4F-B0DF708283A5}" type="datetime1">
              <a:rPr lang="sk-SK" smtClean="0"/>
              <a:t>11. 11. 2019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30808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1B4B4-A848-4C29-9FAE-AF79F755C2DF}" type="datetime1">
              <a:rPr lang="sk-SK" smtClean="0"/>
              <a:t>11. 11. 2019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04738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FA93BD-7F5A-426C-BFED-818D0474768A}" type="datetime1">
              <a:rPr lang="sk-SK" smtClean="0"/>
              <a:t>11. 11. 2019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8672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6BC637-C7A8-4AD6-9FDE-7DF149750334}" type="datetime1">
              <a:rPr lang="sk-SK" smtClean="0"/>
              <a:t>11. 11. 2019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6510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C39BD9-FC79-45AA-949B-34FC4549E188}" type="datetime1">
              <a:rPr lang="sk-SK" smtClean="0"/>
              <a:t>11. 11. 2019</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4146169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3.xml"/><Relationship Id="rId7" Type="http://schemas.openxmlformats.org/officeDocument/2006/relationships/slideLayout" Target="../slideLayouts/slideLayout7.xml"/><Relationship Id="rId2" Type="http://schemas.openxmlformats.org/officeDocument/2006/relationships/tags" Target="../tags/tag2.xml"/><Relationship Id="rId16" Type="http://schemas.openxmlformats.org/officeDocument/2006/relationships/image" Target="../media/image6.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4.png"/><Relationship Id="rId5" Type="http://schemas.openxmlformats.org/officeDocument/2006/relationships/tags" Target="../tags/tag5.xml"/><Relationship Id="rId15" Type="http://schemas.openxmlformats.org/officeDocument/2006/relationships/image" Target="../media/image5.png"/><Relationship Id="rId10" Type="http://schemas.openxmlformats.org/officeDocument/2006/relationships/image" Target="../media/image3.png"/><Relationship Id="rId4" Type="http://schemas.openxmlformats.org/officeDocument/2006/relationships/tags" Target="../tags/tag4.xml"/><Relationship Id="rId9" Type="http://schemas.openxmlformats.org/officeDocument/2006/relationships/image" Target="../media/image2.png"/><Relationship Id="rId14" Type="http://schemas.openxmlformats.org/officeDocument/2006/relationships/image" Target="../media/image580.png"/></Relationships>
</file>

<file path=ppt/slides/_rels/slide10.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image" Target="../media/image34.png"/><Relationship Id="rId11" Type="http://schemas.openxmlformats.org/officeDocument/2006/relationships/image" Target="../media/image1120.png"/><Relationship Id="rId5" Type="http://schemas.openxmlformats.org/officeDocument/2006/relationships/image" Target="../media/image33.png"/><Relationship Id="rId10" Type="http://schemas.openxmlformats.org/officeDocument/2006/relationships/image" Target="../media/image35.png"/><Relationship Id="rId4" Type="http://schemas.openxmlformats.org/officeDocument/2006/relationships/slideLayout" Target="../slideLayouts/slideLayout7.xml"/><Relationship Id="rId9" Type="http://schemas.openxmlformats.org/officeDocument/2006/relationships/image" Target="../media/image1100.png"/></Relationships>
</file>

<file path=ppt/slides/_rels/slide11.xml.rels><?xml version="1.0" encoding="UTF-8" standalone="yes"?>
<Relationships xmlns="http://schemas.openxmlformats.org/package/2006/relationships"><Relationship Id="rId13" Type="http://schemas.openxmlformats.org/officeDocument/2006/relationships/image" Target="../media/image119.png"/><Relationship Id="rId3" Type="http://schemas.openxmlformats.org/officeDocument/2006/relationships/tags" Target="../tags/tag39.xml"/><Relationship Id="rId12" Type="http://schemas.openxmlformats.org/officeDocument/2006/relationships/image" Target="../media/image37.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7.png"/><Relationship Id="rId11" Type="http://schemas.openxmlformats.org/officeDocument/2006/relationships/image" Target="../media/image36.png"/><Relationship Id="rId5" Type="http://schemas.openxmlformats.org/officeDocument/2006/relationships/slideLayout" Target="../slideLayouts/slideLayout7.xml"/><Relationship Id="rId10" Type="http://schemas.openxmlformats.org/officeDocument/2006/relationships/image" Target="../media/image35.png"/><Relationship Id="rId4" Type="http://schemas.openxmlformats.org/officeDocument/2006/relationships/tags" Target="../tags/tag40.xml"/><Relationship Id="rId9" Type="http://schemas.openxmlformats.org/officeDocument/2006/relationships/image" Target="../media/image1130.png"/></Relationships>
</file>

<file path=ppt/slides/_rels/slide12.xml.rels><?xml version="1.0" encoding="UTF-8" standalone="yes"?>
<Relationships xmlns="http://schemas.openxmlformats.org/package/2006/relationships"><Relationship Id="rId13" Type="http://schemas.openxmlformats.org/officeDocument/2006/relationships/image" Target="../media/image40.png"/><Relationship Id="rId3" Type="http://schemas.openxmlformats.org/officeDocument/2006/relationships/tags" Target="../tags/tag43.xml"/><Relationship Id="rId12" Type="http://schemas.openxmlformats.org/officeDocument/2006/relationships/image" Target="../media/image39.png"/><Relationship Id="rId2" Type="http://schemas.openxmlformats.org/officeDocument/2006/relationships/tags" Target="../tags/tag42.xml"/><Relationship Id="rId16" Type="http://schemas.openxmlformats.org/officeDocument/2006/relationships/image" Target="../media/image1240.png"/><Relationship Id="rId1" Type="http://schemas.openxmlformats.org/officeDocument/2006/relationships/tags" Target="../tags/tag41.xml"/><Relationship Id="rId6" Type="http://schemas.openxmlformats.org/officeDocument/2006/relationships/slideLayout" Target="../slideLayouts/slideLayout7.xml"/><Relationship Id="rId11" Type="http://schemas.openxmlformats.org/officeDocument/2006/relationships/image" Target="../media/image1190.png"/><Relationship Id="rId5" Type="http://schemas.openxmlformats.org/officeDocument/2006/relationships/tags" Target="../tags/tag45.xml"/><Relationship Id="rId15" Type="http://schemas.openxmlformats.org/officeDocument/2006/relationships/image" Target="../media/image42.png"/><Relationship Id="rId10" Type="http://schemas.openxmlformats.org/officeDocument/2006/relationships/image" Target="../media/image38.png"/><Relationship Id="rId4" Type="http://schemas.openxmlformats.org/officeDocument/2006/relationships/tags" Target="../tags/tag44.xml"/><Relationship Id="rId9" Type="http://schemas.openxmlformats.org/officeDocument/2006/relationships/image" Target="../media/image1171.png"/><Relationship Id="rId14" Type="http://schemas.openxmlformats.org/officeDocument/2006/relationships/image" Target="../media/image4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6" Type="http://schemas.openxmlformats.org/officeDocument/2006/relationships/image" Target="../media/image126.png"/><Relationship Id="rId5" Type="http://schemas.openxmlformats.org/officeDocument/2006/relationships/image" Target="../media/image43.png"/><Relationship Id="rId4" Type="http://schemas.openxmlformats.org/officeDocument/2006/relationships/image" Target="../media/image125.pn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tags" Target="../tags/tag48.xml"/><Relationship Id="rId7" Type="http://schemas.openxmlformats.org/officeDocument/2006/relationships/image" Target="../media/image1150.png"/><Relationship Id="rId12" Type="http://schemas.openxmlformats.org/officeDocument/2006/relationships/image" Target="../media/image46.png"/><Relationship Id="rId2" Type="http://schemas.openxmlformats.org/officeDocument/2006/relationships/tags" Target="../tags/tag47.xml"/><Relationship Id="rId1" Type="http://schemas.openxmlformats.org/officeDocument/2006/relationships/tags" Target="../tags/tag46.xml"/><Relationship Id="rId11" Type="http://schemas.openxmlformats.org/officeDocument/2006/relationships/image" Target="../media/image129.png"/><Relationship Id="rId10" Type="http://schemas.openxmlformats.org/officeDocument/2006/relationships/image" Target="../media/image45.png"/><Relationship Id="rId4" Type="http://schemas.openxmlformats.org/officeDocument/2006/relationships/slideLayout" Target="../slideLayouts/slideLayout7.xml"/><Relationship Id="rId9" Type="http://schemas.openxmlformats.org/officeDocument/2006/relationships/image" Target="../media/image1170.png"/></Relationships>
</file>

<file path=ppt/slides/_rels/slide15.xml.rels><?xml version="1.0" encoding="UTF-8" standalone="yes"?>
<Relationships xmlns="http://schemas.openxmlformats.org/package/2006/relationships"><Relationship Id="rId8" Type="http://schemas.openxmlformats.org/officeDocument/2006/relationships/image" Target="../media/image1210.png"/><Relationship Id="rId13" Type="http://schemas.openxmlformats.org/officeDocument/2006/relationships/image" Target="../media/image49.png"/><Relationship Id="rId3" Type="http://schemas.openxmlformats.org/officeDocument/2006/relationships/tags" Target="../tags/tag51.xml"/><Relationship Id="rId12" Type="http://schemas.openxmlformats.org/officeDocument/2006/relationships/image" Target="../media/image133.png"/><Relationship Id="rId2" Type="http://schemas.openxmlformats.org/officeDocument/2006/relationships/tags" Target="../tags/tag50.xml"/><Relationship Id="rId1" Type="http://schemas.openxmlformats.org/officeDocument/2006/relationships/tags" Target="../tags/tag49.xml"/><Relationship Id="rId11" Type="http://schemas.openxmlformats.org/officeDocument/2006/relationships/image" Target="../media/image48.png"/><Relationship Id="rId5" Type="http://schemas.openxmlformats.org/officeDocument/2006/relationships/slideLayout" Target="../slideLayouts/slideLayout7.xml"/><Relationship Id="rId10" Type="http://schemas.openxmlformats.org/officeDocument/2006/relationships/image" Target="../media/image1230.png"/><Relationship Id="rId4" Type="http://schemas.openxmlformats.org/officeDocument/2006/relationships/tags" Target="../tags/tag52.xml"/><Relationship Id="rId9" Type="http://schemas.openxmlformats.org/officeDocument/2006/relationships/image" Target="../media/image47.png"/><Relationship Id="rId14" Type="http://schemas.openxmlformats.org/officeDocument/2006/relationships/image" Target="../media/image46.png"/></Relationships>
</file>

<file path=ppt/slides/_rels/slide16.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55.xml"/><Relationship Id="rId7" Type="http://schemas.openxmlformats.org/officeDocument/2006/relationships/image" Target="../media/image1270.png"/><Relationship Id="rId2" Type="http://schemas.openxmlformats.org/officeDocument/2006/relationships/tags" Target="../tags/tag54.xml"/><Relationship Id="rId1" Type="http://schemas.openxmlformats.org/officeDocument/2006/relationships/tags" Target="../tags/tag53.xml"/><Relationship Id="rId10" Type="http://schemas.openxmlformats.org/officeDocument/2006/relationships/image" Target="../media/image49.png"/><Relationship Id="rId4" Type="http://schemas.openxmlformats.org/officeDocument/2006/relationships/slideLayout" Target="../slideLayouts/slideLayout7.xml"/><Relationship Id="rId9" Type="http://schemas.openxmlformats.org/officeDocument/2006/relationships/image" Target="../media/image51.png"/></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52.png"/><Relationship Id="rId3" Type="http://schemas.openxmlformats.org/officeDocument/2006/relationships/tags" Target="../tags/tag58.xml"/><Relationship Id="rId7" Type="http://schemas.openxmlformats.org/officeDocument/2006/relationships/tags" Target="../tags/tag62.xml"/><Relationship Id="rId12" Type="http://schemas.openxmlformats.org/officeDocument/2006/relationships/image" Target="../media/image1361.png"/><Relationship Id="rId17" Type="http://schemas.openxmlformats.org/officeDocument/2006/relationships/image" Target="../media/image56.png"/><Relationship Id="rId2" Type="http://schemas.openxmlformats.org/officeDocument/2006/relationships/tags" Target="../tags/tag57.xml"/><Relationship Id="rId16" Type="http://schemas.openxmlformats.org/officeDocument/2006/relationships/image" Target="../media/image55.png"/><Relationship Id="rId1" Type="http://schemas.openxmlformats.org/officeDocument/2006/relationships/tags" Target="../tags/tag56.xml"/><Relationship Id="rId6" Type="http://schemas.openxmlformats.org/officeDocument/2006/relationships/tags" Target="../tags/tag61.xml"/><Relationship Id="rId5" Type="http://schemas.openxmlformats.org/officeDocument/2006/relationships/tags" Target="../tags/tag60.xml"/><Relationship Id="rId15" Type="http://schemas.openxmlformats.org/officeDocument/2006/relationships/image" Target="../media/image54.png"/><Relationship Id="rId4" Type="http://schemas.openxmlformats.org/officeDocument/2006/relationships/tags" Target="../tags/tag59.xml"/><Relationship Id="rId9" Type="http://schemas.openxmlformats.org/officeDocument/2006/relationships/image" Target="../media/image2.png"/><Relationship Id="rId14" Type="http://schemas.openxmlformats.org/officeDocument/2006/relationships/image" Target="../media/image53.png"/></Relationships>
</file>

<file path=ppt/slides/_rels/slide18.xml.rels><?xml version="1.0" encoding="UTF-8" standalone="yes"?>
<Relationships xmlns="http://schemas.openxmlformats.org/package/2006/relationships"><Relationship Id="rId8" Type="http://schemas.openxmlformats.org/officeDocument/2006/relationships/image" Target="../media/image1360.png"/><Relationship Id="rId13" Type="http://schemas.openxmlformats.org/officeDocument/2006/relationships/image" Target="../media/image1390.png"/><Relationship Id="rId3" Type="http://schemas.openxmlformats.org/officeDocument/2006/relationships/tags" Target="../tags/tag65.xml"/><Relationship Id="rId12" Type="http://schemas.openxmlformats.org/officeDocument/2006/relationships/image" Target="../media/image57.png"/><Relationship Id="rId2" Type="http://schemas.openxmlformats.org/officeDocument/2006/relationships/tags" Target="../tags/tag64.xml"/><Relationship Id="rId1" Type="http://schemas.openxmlformats.org/officeDocument/2006/relationships/tags" Target="../tags/tag63.xml"/><Relationship Id="rId11" Type="http://schemas.openxmlformats.org/officeDocument/2006/relationships/image" Target="../media/image142.png"/><Relationship Id="rId5" Type="http://schemas.openxmlformats.org/officeDocument/2006/relationships/slideLayout" Target="../slideLayouts/slideLayout7.xml"/><Relationship Id="rId10" Type="http://schemas.openxmlformats.org/officeDocument/2006/relationships/image" Target="../media/image4.png"/><Relationship Id="rId4" Type="http://schemas.openxmlformats.org/officeDocument/2006/relationships/tags" Target="../tags/tag66.xml"/><Relationship Id="rId9" Type="http://schemas.openxmlformats.org/officeDocument/2006/relationships/image" Target="../media/image54.png"/><Relationship Id="rId14"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7.xml"/><Relationship Id="rId1" Type="http://schemas.openxmlformats.org/officeDocument/2006/relationships/tags" Target="../tags/tag67.xml"/><Relationship Id="rId6" Type="http://schemas.openxmlformats.org/officeDocument/2006/relationships/image" Target="../media/image145.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image" Target="../media/image610.png"/><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tags" Target="../tags/tag70.xml"/><Relationship Id="rId7" Type="http://schemas.openxmlformats.org/officeDocument/2006/relationships/image" Target="../media/image60.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59.png"/><Relationship Id="rId5" Type="http://schemas.openxmlformats.org/officeDocument/2006/relationships/slideLayout" Target="../slideLayouts/slideLayout7.xml"/><Relationship Id="rId4" Type="http://schemas.openxmlformats.org/officeDocument/2006/relationships/tags" Target="../tags/tag71.xml"/><Relationship Id="rId9" Type="http://schemas.openxmlformats.org/officeDocument/2006/relationships/image" Target="../media/image62.png"/></Relationships>
</file>

<file path=ppt/slides/_rels/slide21.xml.rels><?xml version="1.0" encoding="UTF-8" standalone="yes"?>
<Relationships xmlns="http://schemas.openxmlformats.org/package/2006/relationships"><Relationship Id="rId7" Type="http://schemas.openxmlformats.org/officeDocument/2006/relationships/image" Target="../media/image152.png"/><Relationship Id="rId2" Type="http://schemas.openxmlformats.org/officeDocument/2006/relationships/slideLayout" Target="../slideLayouts/slideLayout7.xml"/><Relationship Id="rId1" Type="http://schemas.openxmlformats.org/officeDocument/2006/relationships/tags" Target="../tags/tag72.xml"/><Relationship Id="rId6" Type="http://schemas.openxmlformats.org/officeDocument/2006/relationships/image" Target="../media/image63.png"/><Relationship Id="rId5" Type="http://schemas.openxmlformats.org/officeDocument/2006/relationships/image" Target="../media/image150.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1.xml"/><Relationship Id="rId7" Type="http://schemas.openxmlformats.org/officeDocument/2006/relationships/image" Target="../media/image9.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Layout" Target="../slideLayouts/slideLayout7.xml"/><Relationship Id="rId11" Type="http://schemas.openxmlformats.org/officeDocument/2006/relationships/image" Target="../media/image13.png"/><Relationship Id="rId5" Type="http://schemas.openxmlformats.org/officeDocument/2006/relationships/tags" Target="../tags/tag13.xml"/><Relationship Id="rId10" Type="http://schemas.openxmlformats.org/officeDocument/2006/relationships/image" Target="../media/image12.png"/><Relationship Id="rId4" Type="http://schemas.openxmlformats.org/officeDocument/2006/relationships/tags" Target="../tags/tag12.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5.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15.png"/><Relationship Id="rId12" Type="http://schemas.openxmlformats.org/officeDocument/2006/relationships/image" Target="../media/image17.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4.png"/><Relationship Id="rId11" Type="http://schemas.openxmlformats.org/officeDocument/2006/relationships/image" Target="../media/image16.png"/><Relationship Id="rId5" Type="http://schemas.openxmlformats.org/officeDocument/2006/relationships/slideLayout" Target="../slideLayouts/slideLayout7.xml"/><Relationship Id="rId10" Type="http://schemas.openxmlformats.org/officeDocument/2006/relationships/image" Target="../media/image870.png"/><Relationship Id="rId4" Type="http://schemas.openxmlformats.org/officeDocument/2006/relationships/tags" Target="../tags/tag17.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7.xml"/><Relationship Id="rId7" Type="http://schemas.openxmlformats.org/officeDocument/2006/relationships/image" Target="../media/image18.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98.png"/></Relationships>
</file>

<file path=ppt/slides/_rels/slide7.xml.rels><?xml version="1.0" encoding="UTF-8" standalone="yes"?>
<Relationships xmlns="http://schemas.openxmlformats.org/package/2006/relationships"><Relationship Id="rId13" Type="http://schemas.openxmlformats.org/officeDocument/2006/relationships/image" Target="../media/image23.png"/><Relationship Id="rId3" Type="http://schemas.openxmlformats.org/officeDocument/2006/relationships/tags" Target="../tags/tag22.xml"/><Relationship Id="rId12" Type="http://schemas.openxmlformats.org/officeDocument/2006/relationships/image" Target="../media/image22.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20.png"/><Relationship Id="rId11" Type="http://schemas.openxmlformats.org/officeDocument/2006/relationships/image" Target="../media/image950.png"/><Relationship Id="rId5" Type="http://schemas.openxmlformats.org/officeDocument/2006/relationships/slideLayout" Target="../slideLayouts/slideLayout7.xml"/><Relationship Id="rId10" Type="http://schemas.openxmlformats.org/officeDocument/2006/relationships/image" Target="../media/image21.png"/><Relationship Id="rId4" Type="http://schemas.openxmlformats.org/officeDocument/2006/relationships/tags" Target="../tags/tag23.xml"/><Relationship Id="rId9" Type="http://schemas.openxmlformats.org/officeDocument/2006/relationships/image" Target="../media/image930.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tags" Target="../tags/tag26.xml"/><Relationship Id="rId7" Type="http://schemas.openxmlformats.org/officeDocument/2006/relationships/slideLayout" Target="../slideLayouts/slideLayout7.xml"/><Relationship Id="rId12" Type="http://schemas.openxmlformats.org/officeDocument/2006/relationships/image" Target="../media/image28.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image" Target="../media/image27.png"/><Relationship Id="rId5" Type="http://schemas.openxmlformats.org/officeDocument/2006/relationships/tags" Target="../tags/tag28.xml"/><Relationship Id="rId10" Type="http://schemas.openxmlformats.org/officeDocument/2006/relationships/image" Target="../media/image26.png"/><Relationship Id="rId4" Type="http://schemas.openxmlformats.org/officeDocument/2006/relationships/tags" Target="../tags/tag27.xml"/><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tags" Target="../tags/tag32.xml"/><Relationship Id="rId12" Type="http://schemas.openxmlformats.org/officeDocument/2006/relationships/image" Target="../media/image32.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image" Target="../media/image15.png"/><Relationship Id="rId11" Type="http://schemas.openxmlformats.org/officeDocument/2006/relationships/image" Target="../media/image31.png"/><Relationship Id="rId5" Type="http://schemas.openxmlformats.org/officeDocument/2006/relationships/slideLayout" Target="../slideLayouts/slideLayout7.xml"/><Relationship Id="rId10" Type="http://schemas.openxmlformats.org/officeDocument/2006/relationships/image" Target="../media/image30.png"/><Relationship Id="rId4" Type="http://schemas.openxmlformats.org/officeDocument/2006/relationships/tags" Target="../tags/tag33.xml"/><Relationship Id="rId9" Type="http://schemas.openxmlformats.org/officeDocument/2006/relationships/image" Target="../media/image1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4B6989-504B-477A-A569-B4C949C0B27E}"/>
              </a:ext>
            </a:extLst>
          </p:cNvPr>
          <p:cNvSpPr txBox="1"/>
          <p:nvPr/>
        </p:nvSpPr>
        <p:spPr>
          <a:xfrm>
            <a:off x="1016000" y="395111"/>
            <a:ext cx="6671734" cy="584775"/>
          </a:xfrm>
          <a:prstGeom prst="rect">
            <a:avLst/>
          </a:prstGeom>
          <a:noFill/>
        </p:spPr>
        <p:txBody>
          <a:bodyPr wrap="square" rtlCol="0">
            <a:spAutoFit/>
          </a:bodyPr>
          <a:lstStyle/>
          <a:p>
            <a:pPr algn="ctr"/>
            <a:r>
              <a:rPr lang="en-US" sz="3200" b="1" dirty="0">
                <a:cs typeface="Arial" panose="020B0604020202020204" pitchFamily="34" charset="0"/>
              </a:rPr>
              <a:t>Canonical ensemble – Statistical sum</a:t>
            </a:r>
            <a:endParaRPr lang="sk-SK" sz="3200" b="1" dirty="0">
              <a:cs typeface="Arial" panose="020B0604020202020204" pitchFamily="34" charset="0"/>
            </a:endParaRPr>
          </a:p>
        </p:txBody>
      </p:sp>
      <p:pic>
        <p:nvPicPr>
          <p:cNvPr id="7" name="Picture 6">
            <a:extLst>
              <a:ext uri="{FF2B5EF4-FFF2-40B4-BE49-F238E27FC236}">
                <a16:creationId xmlns:a16="http://schemas.microsoft.com/office/drawing/2014/main" id="{5F28EF35-E850-4D35-9321-0AD84765EE4E}"/>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308124" y="922488"/>
            <a:ext cx="2482596" cy="468059"/>
          </a:xfrm>
          <a:prstGeom prst="rect">
            <a:avLst/>
          </a:prstGeom>
        </p:spPr>
      </p:pic>
      <p:sp>
        <p:nvSpPr>
          <p:cNvPr id="8" name="TextBox 7">
            <a:extLst>
              <a:ext uri="{FF2B5EF4-FFF2-40B4-BE49-F238E27FC236}">
                <a16:creationId xmlns:a16="http://schemas.microsoft.com/office/drawing/2014/main" id="{2EE4B230-0493-4496-8818-BFE119FC0541}"/>
              </a:ext>
            </a:extLst>
          </p:cNvPr>
          <p:cNvSpPr txBox="1"/>
          <p:nvPr/>
        </p:nvSpPr>
        <p:spPr>
          <a:xfrm>
            <a:off x="203200" y="1398228"/>
            <a:ext cx="8816622" cy="369332"/>
          </a:xfrm>
          <a:prstGeom prst="rect">
            <a:avLst/>
          </a:prstGeom>
          <a:noFill/>
        </p:spPr>
        <p:txBody>
          <a:bodyPr wrap="square" rtlCol="0">
            <a:spAutoFit/>
          </a:bodyPr>
          <a:lstStyle/>
          <a:p>
            <a:r>
              <a:rPr lang="en-US" dirty="0">
                <a:cs typeface="Arial" panose="020B0604020202020204" pitchFamily="34" charset="0"/>
              </a:rPr>
              <a:t>The normalization constant can be calculated from the condition</a:t>
            </a:r>
            <a:endParaRPr lang="sk-SK" dirty="0">
              <a:cs typeface="Arial" panose="020B0604020202020204" pitchFamily="34" charset="0"/>
            </a:endParaRPr>
          </a:p>
        </p:txBody>
      </p:sp>
      <p:pic>
        <p:nvPicPr>
          <p:cNvPr id="10" name="Picture 9">
            <a:extLst>
              <a:ext uri="{FF2B5EF4-FFF2-40B4-BE49-F238E27FC236}">
                <a16:creationId xmlns:a16="http://schemas.microsoft.com/office/drawing/2014/main" id="{71125BB7-8876-4047-8276-8A528D160D79}"/>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725333" y="1998134"/>
            <a:ext cx="1124712" cy="486918"/>
          </a:xfrm>
          <a:prstGeom prst="rect">
            <a:avLst/>
          </a:prstGeom>
        </p:spPr>
      </p:pic>
      <p:sp>
        <p:nvSpPr>
          <p:cNvPr id="11" name="TextBox 10">
            <a:extLst>
              <a:ext uri="{FF2B5EF4-FFF2-40B4-BE49-F238E27FC236}">
                <a16:creationId xmlns:a16="http://schemas.microsoft.com/office/drawing/2014/main" id="{D6A43302-C8B1-48F4-9E1B-038C3CC90A93}"/>
              </a:ext>
            </a:extLst>
          </p:cNvPr>
          <p:cNvSpPr txBox="1"/>
          <p:nvPr/>
        </p:nvSpPr>
        <p:spPr>
          <a:xfrm>
            <a:off x="316089" y="2731910"/>
            <a:ext cx="8590844" cy="369332"/>
          </a:xfrm>
          <a:prstGeom prst="rect">
            <a:avLst/>
          </a:prstGeom>
          <a:noFill/>
        </p:spPr>
        <p:txBody>
          <a:bodyPr wrap="square" rtlCol="0">
            <a:spAutoFit/>
          </a:bodyPr>
          <a:lstStyle/>
          <a:p>
            <a:r>
              <a:rPr lang="en-US" dirty="0">
                <a:cs typeface="Arial" panose="020B0604020202020204" pitchFamily="34" charset="0"/>
              </a:rPr>
              <a:t>From there we get                                                      where</a:t>
            </a:r>
            <a:endParaRPr lang="sk-SK" dirty="0">
              <a:cs typeface="Arial" panose="020B0604020202020204" pitchFamily="34" charset="0"/>
            </a:endParaRPr>
          </a:p>
        </p:txBody>
      </p:sp>
      <p:pic>
        <p:nvPicPr>
          <p:cNvPr id="14" name="Picture 13">
            <a:extLst>
              <a:ext uri="{FF2B5EF4-FFF2-40B4-BE49-F238E27FC236}">
                <a16:creationId xmlns:a16="http://schemas.microsoft.com/office/drawing/2014/main" id="{6EDD105A-087D-48A0-AE3A-588B3546453B}"/>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2511781" y="2647243"/>
            <a:ext cx="2189417" cy="468059"/>
          </a:xfrm>
          <a:prstGeom prst="rect">
            <a:avLst/>
          </a:prstGeom>
        </p:spPr>
      </p:pic>
      <p:pic>
        <p:nvPicPr>
          <p:cNvPr id="4" name="Picture 3">
            <a:extLst>
              <a:ext uri="{FF2B5EF4-FFF2-40B4-BE49-F238E27FC236}">
                <a16:creationId xmlns:a16="http://schemas.microsoft.com/office/drawing/2014/main" id="{C2AF29E2-59F6-4AD5-86E0-4574D86BC3CD}"/>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5988759" y="2658533"/>
            <a:ext cx="2379429" cy="613714"/>
          </a:xfrm>
          <a:prstGeom prst="rect">
            <a:avLst/>
          </a:prstGeom>
        </p:spPr>
      </p:pic>
      <p:sp>
        <p:nvSpPr>
          <p:cNvPr id="18" name="Rectangle 17">
            <a:extLst>
              <a:ext uri="{FF2B5EF4-FFF2-40B4-BE49-F238E27FC236}">
                <a16:creationId xmlns:a16="http://schemas.microsoft.com/office/drawing/2014/main" id="{DEA426B5-D572-41C7-BE89-43311B4F7CC5}"/>
              </a:ext>
            </a:extLst>
          </p:cNvPr>
          <p:cNvSpPr/>
          <p:nvPr/>
        </p:nvSpPr>
        <p:spPr>
          <a:xfrm>
            <a:off x="2415822" y="2596442"/>
            <a:ext cx="2460978" cy="69991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 name="Rectangle 18">
            <a:extLst>
              <a:ext uri="{FF2B5EF4-FFF2-40B4-BE49-F238E27FC236}">
                <a16:creationId xmlns:a16="http://schemas.microsoft.com/office/drawing/2014/main" id="{B3E88F67-8DF1-4DA9-87E7-B14E7D6575AD}"/>
              </a:ext>
            </a:extLst>
          </p:cNvPr>
          <p:cNvSpPr/>
          <p:nvPr/>
        </p:nvSpPr>
        <p:spPr>
          <a:xfrm>
            <a:off x="5881511" y="2573865"/>
            <a:ext cx="2743200" cy="7563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9DE5B25-CC19-4F57-8F79-C5AF05E30F53}"/>
                  </a:ext>
                </a:extLst>
              </p:cNvPr>
              <p:cNvSpPr txBox="1"/>
              <p:nvPr/>
            </p:nvSpPr>
            <p:spPr>
              <a:xfrm>
                <a:off x="270934" y="3330221"/>
                <a:ext cx="8579555" cy="2746906"/>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cs typeface="Arial" panose="020B0604020202020204" pitchFamily="34" charset="0"/>
                      </a:rPr>
                      <m:t>𝑍</m:t>
                    </m:r>
                  </m:oMath>
                </a14:m>
                <a:r>
                  <a:rPr lang="en-US" dirty="0">
                    <a:cs typeface="Arial" panose="020B0604020202020204" pitchFamily="34" charset="0"/>
                  </a:rPr>
                  <a:t> is sometimes called the statistical sum and it is the first thing one has to calculate when one wants to use the canonical ensemble. We have explicitly written the condition that the sum is taken only over the states with fixed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𝑁</m:t>
                        </m:r>
                      </m:e>
                      <m:sub>
                        <m:r>
                          <a:rPr lang="en-US" b="0" i="1" smtClean="0">
                            <a:latin typeface="Cambria Math" panose="02040503050406030204" pitchFamily="18" charset="0"/>
                            <a:cs typeface="Arial" panose="020B0604020202020204" pitchFamily="34" charset="0"/>
                          </a:rPr>
                          <m:t>𝑖</m:t>
                        </m:r>
                      </m:sub>
                    </m:sSub>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𝑁</m:t>
                    </m:r>
                  </m:oMath>
                </a14:m>
                <a:r>
                  <a:rPr lang="en-US" dirty="0">
                    <a:cs typeface="Arial" panose="020B0604020202020204" pitchFamily="34" charset="0"/>
                  </a:rPr>
                  <a:t>. Usually one writes just         and the </a:t>
                </a:r>
                <a:r>
                  <a:rPr lang="en-US" b="1" dirty="0">
                    <a:cs typeface="Arial" panose="020B0604020202020204" pitchFamily="34" charset="0"/>
                  </a:rPr>
                  <a:t>condition </a:t>
                </a:r>
                <a14:m>
                  <m:oMath xmlns:m="http://schemas.openxmlformats.org/officeDocument/2006/math">
                    <m:sSub>
                      <m:sSubPr>
                        <m:ctrlPr>
                          <a:rPr lang="en-US" b="1" i="1" smtClean="0">
                            <a:latin typeface="Cambria Math" panose="02040503050406030204" pitchFamily="18" charset="0"/>
                            <a:cs typeface="Arial" panose="020B0604020202020204" pitchFamily="34" charset="0"/>
                          </a:rPr>
                        </m:ctrlPr>
                      </m:sSubPr>
                      <m:e>
                        <m:r>
                          <a:rPr lang="en-US" b="1" i="1" smtClean="0">
                            <a:latin typeface="Cambria Math" panose="02040503050406030204" pitchFamily="18" charset="0"/>
                            <a:cs typeface="Arial" panose="020B0604020202020204" pitchFamily="34" charset="0"/>
                          </a:rPr>
                          <m:t>𝑵</m:t>
                        </m:r>
                      </m:e>
                      <m:sub>
                        <m:r>
                          <a:rPr lang="en-US" b="1" i="1" smtClean="0">
                            <a:latin typeface="Cambria Math" panose="02040503050406030204" pitchFamily="18" charset="0"/>
                            <a:cs typeface="Arial" panose="020B0604020202020204" pitchFamily="34" charset="0"/>
                          </a:rPr>
                          <m:t>𝒊</m:t>
                        </m:r>
                      </m:sub>
                    </m:sSub>
                    <m:r>
                      <a:rPr lang="en-US" b="1" i="1" smtClean="0">
                        <a:latin typeface="Cambria Math" panose="02040503050406030204" pitchFamily="18" charset="0"/>
                        <a:cs typeface="Arial" panose="020B0604020202020204" pitchFamily="34" charset="0"/>
                      </a:rPr>
                      <m:t>=</m:t>
                    </m:r>
                    <m:r>
                      <a:rPr lang="en-US" b="1" i="1" smtClean="0">
                        <a:latin typeface="Cambria Math" panose="02040503050406030204" pitchFamily="18" charset="0"/>
                        <a:cs typeface="Arial" panose="020B0604020202020204" pitchFamily="34" charset="0"/>
                      </a:rPr>
                      <m:t>𝑵</m:t>
                    </m:r>
                  </m:oMath>
                </a14:m>
                <a:r>
                  <a:rPr lang="en-US" b="1" dirty="0">
                    <a:cs typeface="Arial" panose="020B0604020202020204" pitchFamily="34" charset="0"/>
                  </a:rPr>
                  <a:t> is understood implicitly</a:t>
                </a:r>
                <a:r>
                  <a:rPr lang="en-US" dirty="0">
                    <a:cs typeface="Arial" panose="020B0604020202020204" pitchFamily="34" charset="0"/>
                  </a:rPr>
                  <a:t>.</a:t>
                </a:r>
              </a:p>
              <a:p>
                <a:endParaRPr lang="en-US" sz="1050" dirty="0">
                  <a:cs typeface="Arial" panose="020B0604020202020204" pitchFamily="34" charset="0"/>
                </a:endParaRPr>
              </a:p>
              <a:p>
                <a:r>
                  <a:rPr lang="en-US" dirty="0">
                    <a:cs typeface="Arial" panose="020B0604020202020204" pitchFamily="34" charset="0"/>
                  </a:rPr>
                  <a:t>A </a:t>
                </a:r>
                <a:r>
                  <a:rPr lang="en-US" b="1" dirty="0">
                    <a:cs typeface="Arial" panose="020B0604020202020204" pitchFamily="34" charset="0"/>
                  </a:rPr>
                  <a:t>short summary of the canonical ensemble usage</a:t>
                </a:r>
                <a:r>
                  <a:rPr lang="en-US" dirty="0">
                    <a:cs typeface="Arial" panose="020B0604020202020204" pitchFamily="34" charset="0"/>
                  </a:rPr>
                  <a:t>:</a:t>
                </a:r>
              </a:p>
              <a:p>
                <a:pPr marL="285750" indent="-285750">
                  <a:buFont typeface="Arial" panose="020B0604020202020204" pitchFamily="34" charset="0"/>
                  <a:buChar char="•"/>
                </a:pPr>
                <a:r>
                  <a:rPr lang="en-US" dirty="0">
                    <a:cs typeface="Arial" panose="020B0604020202020204" pitchFamily="34" charset="0"/>
                  </a:rPr>
                  <a:t>canonical ensemble is to be used when the given quantities for the system are </a:t>
                </a:r>
                <a:r>
                  <a:rPr lang="en-US" b="1" dirty="0">
                    <a:cs typeface="Arial" panose="020B0604020202020204" pitchFamily="34" charset="0"/>
                  </a:rPr>
                  <a:t>temperature </a:t>
                </a:r>
                <a14:m>
                  <m:oMath xmlns:m="http://schemas.openxmlformats.org/officeDocument/2006/math">
                    <m:r>
                      <a:rPr lang="en-US" b="1" i="1" smtClean="0">
                        <a:latin typeface="Cambria Math" panose="02040503050406030204" pitchFamily="18" charset="0"/>
                        <a:cs typeface="Arial" panose="020B0604020202020204" pitchFamily="34" charset="0"/>
                      </a:rPr>
                      <m:t>𝑻</m:t>
                    </m:r>
                  </m:oMath>
                </a14:m>
                <a:r>
                  <a:rPr lang="en-US" b="1" dirty="0">
                    <a:cs typeface="Arial" panose="020B0604020202020204" pitchFamily="34" charset="0"/>
                  </a:rPr>
                  <a:t> and volume (or external parameter) </a:t>
                </a:r>
                <a14:m>
                  <m:oMath xmlns:m="http://schemas.openxmlformats.org/officeDocument/2006/math">
                    <m:r>
                      <a:rPr lang="en-US" b="1" i="1" smtClean="0">
                        <a:latin typeface="Cambria Math" panose="02040503050406030204" pitchFamily="18" charset="0"/>
                        <a:cs typeface="Arial" panose="020B0604020202020204" pitchFamily="34" charset="0"/>
                      </a:rPr>
                      <m:t>𝑽</m:t>
                    </m:r>
                  </m:oMath>
                </a14:m>
                <a:endParaRPr lang="en-US" b="1" dirty="0">
                  <a:cs typeface="Arial" panose="020B0604020202020204" pitchFamily="34" charset="0"/>
                </a:endParaRPr>
              </a:p>
              <a:p>
                <a:pPr marL="285750" indent="-285750">
                  <a:buFont typeface="Arial" panose="020B0604020202020204" pitchFamily="34" charset="0"/>
                  <a:buChar char="•"/>
                </a:pPr>
                <a:r>
                  <a:rPr lang="en-US" dirty="0">
                    <a:cs typeface="Arial" panose="020B0604020202020204" pitchFamily="34" charset="0"/>
                  </a:rPr>
                  <a:t>the first step is to calculate the </a:t>
                </a:r>
                <a:r>
                  <a:rPr lang="en-US" b="1" dirty="0">
                    <a:cs typeface="Arial" panose="020B0604020202020204" pitchFamily="34" charset="0"/>
                  </a:rPr>
                  <a:t>statistical sum </a:t>
                </a:r>
                <a14:m>
                  <m:oMath xmlns:m="http://schemas.openxmlformats.org/officeDocument/2006/math">
                    <m:r>
                      <a:rPr lang="en-US" b="1" i="1" smtClean="0">
                        <a:latin typeface="Cambria Math" panose="02040503050406030204" pitchFamily="18" charset="0"/>
                        <a:cs typeface="Arial" panose="020B0604020202020204" pitchFamily="34" charset="0"/>
                      </a:rPr>
                      <m:t>𝒁</m:t>
                    </m:r>
                  </m:oMath>
                </a14:m>
                <a:endParaRPr lang="en-US" b="1" dirty="0">
                  <a:cs typeface="Arial" panose="020B0604020202020204" pitchFamily="34" charset="0"/>
                </a:endParaRPr>
              </a:p>
              <a:p>
                <a:pPr marL="285750" indent="-285750">
                  <a:buFont typeface="Arial" panose="020B0604020202020204" pitchFamily="34" charset="0"/>
                  <a:buChar char="•"/>
                </a:pPr>
                <a:r>
                  <a:rPr lang="en-US" dirty="0">
                    <a:cs typeface="Arial" panose="020B0604020202020204" pitchFamily="34" charset="0"/>
                  </a:rPr>
                  <a:t>then the mean value of any quantity </a:t>
                </a:r>
                <a14:m>
                  <m:oMath xmlns:m="http://schemas.openxmlformats.org/officeDocument/2006/math">
                    <m:r>
                      <a:rPr lang="en-US" b="0" i="1" smtClean="0">
                        <a:latin typeface="Cambria Math" panose="02040503050406030204" pitchFamily="18" charset="0"/>
                        <a:cs typeface="Arial" panose="020B0604020202020204" pitchFamily="34" charset="0"/>
                      </a:rPr>
                      <m:t>𝐴</m:t>
                    </m:r>
                  </m:oMath>
                </a14:m>
                <a:r>
                  <a:rPr lang="en-US" dirty="0">
                    <a:cs typeface="Arial" panose="020B0604020202020204" pitchFamily="34" charset="0"/>
                  </a:rPr>
                  <a:t> is calculated as</a:t>
                </a:r>
                <a:endParaRPr lang="sk-SK" dirty="0">
                  <a:cs typeface="Arial" panose="020B0604020202020204" pitchFamily="34" charset="0"/>
                </a:endParaRPr>
              </a:p>
            </p:txBody>
          </p:sp>
        </mc:Choice>
        <mc:Fallback xmlns="">
          <p:sp>
            <p:nvSpPr>
              <p:cNvPr id="20" name="TextBox 19">
                <a:extLst>
                  <a:ext uri="{FF2B5EF4-FFF2-40B4-BE49-F238E27FC236}">
                    <a16:creationId xmlns:a16="http://schemas.microsoft.com/office/drawing/2014/main" id="{F9DE5B25-CC19-4F57-8F79-C5AF05E30F53}"/>
                  </a:ext>
                </a:extLst>
              </p:cNvPr>
              <p:cNvSpPr txBox="1">
                <a:spLocks noRot="1" noChangeAspect="1" noMove="1" noResize="1" noEditPoints="1" noAdjustHandles="1" noChangeArrowheads="1" noChangeShapeType="1" noTextEdit="1"/>
              </p:cNvSpPr>
              <p:nvPr/>
            </p:nvSpPr>
            <p:spPr>
              <a:xfrm>
                <a:off x="270934" y="3330221"/>
                <a:ext cx="8579555" cy="2746906"/>
              </a:xfrm>
              <a:prstGeom prst="rect">
                <a:avLst/>
              </a:prstGeom>
              <a:blipFill>
                <a:blip r:embed="rId14"/>
                <a:stretch>
                  <a:fillRect l="-568" t="-1109" b="-2439"/>
                </a:stretch>
              </a:blipFill>
            </p:spPr>
            <p:txBody>
              <a:bodyPr/>
              <a:lstStyle/>
              <a:p>
                <a:r>
                  <a:rPr lang="sk-SK">
                    <a:noFill/>
                  </a:rPr>
                  <a:t> </a:t>
                </a:r>
              </a:p>
            </p:txBody>
          </p:sp>
        </mc:Fallback>
      </mc:AlternateContent>
      <p:pic>
        <p:nvPicPr>
          <p:cNvPr id="22" name="Picture 21">
            <a:extLst>
              <a:ext uri="{FF2B5EF4-FFF2-40B4-BE49-F238E27FC236}">
                <a16:creationId xmlns:a16="http://schemas.microsoft.com/office/drawing/2014/main" id="{11D1E1DE-5062-4E10-8E24-BAB661849757}"/>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5803573" y="5622027"/>
            <a:ext cx="2624900" cy="581216"/>
          </a:xfrm>
          <a:prstGeom prst="rect">
            <a:avLst/>
          </a:prstGeom>
        </p:spPr>
      </p:pic>
      <p:sp>
        <p:nvSpPr>
          <p:cNvPr id="24" name="Rectangle 23">
            <a:extLst>
              <a:ext uri="{FF2B5EF4-FFF2-40B4-BE49-F238E27FC236}">
                <a16:creationId xmlns:a16="http://schemas.microsoft.com/office/drawing/2014/main" id="{21BE6D7C-278A-4128-B1F4-27007408DA07}"/>
              </a:ext>
            </a:extLst>
          </p:cNvPr>
          <p:cNvSpPr/>
          <p:nvPr/>
        </p:nvSpPr>
        <p:spPr>
          <a:xfrm>
            <a:off x="214489" y="4554217"/>
            <a:ext cx="8410222" cy="17518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21" name="Picture 20">
            <a:extLst>
              <a:ext uri="{FF2B5EF4-FFF2-40B4-BE49-F238E27FC236}">
                <a16:creationId xmlns:a16="http://schemas.microsoft.com/office/drawing/2014/main" id="{19271048-2E03-4D3B-B5B7-81F49B286AE7}"/>
              </a:ext>
            </a:extLst>
          </p:cNvPr>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7861423" y="3942368"/>
            <a:ext cx="203429" cy="324571"/>
          </a:xfrm>
          <a:prstGeom prst="rect">
            <a:avLst/>
          </a:prstGeom>
        </p:spPr>
      </p:pic>
      <p:sp>
        <p:nvSpPr>
          <p:cNvPr id="3" name="Slide Number Placeholder 2">
            <a:extLst>
              <a:ext uri="{FF2B5EF4-FFF2-40B4-BE49-F238E27FC236}">
                <a16:creationId xmlns:a16="http://schemas.microsoft.com/office/drawing/2014/main" id="{06CA9757-5488-4AAA-A612-33F31DDB7223}"/>
              </a:ext>
            </a:extLst>
          </p:cNvPr>
          <p:cNvSpPr>
            <a:spLocks noGrp="1"/>
          </p:cNvSpPr>
          <p:nvPr>
            <p:ph type="sldNum" sz="quarter" idx="12"/>
          </p:nvPr>
        </p:nvSpPr>
        <p:spPr>
          <a:xfrm>
            <a:off x="6469239" y="6322484"/>
            <a:ext cx="2057400" cy="365125"/>
          </a:xfrm>
        </p:spPr>
        <p:txBody>
          <a:bodyPr/>
          <a:lstStyle/>
          <a:p>
            <a:fld id="{1BCE0CA2-1A48-4B23-8A77-1A9F640E54E6}" type="slidenum">
              <a:rPr lang="sk-SK" smtClean="0"/>
              <a:t>1</a:t>
            </a:fld>
            <a:endParaRPr lang="sk-SK"/>
          </a:p>
        </p:txBody>
      </p:sp>
    </p:spTree>
    <p:extLst>
      <p:ext uri="{BB962C8B-B14F-4D97-AF65-F5344CB8AC3E}">
        <p14:creationId xmlns:p14="http://schemas.microsoft.com/office/powerpoint/2010/main" val="4164915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CE7551-745A-4F3E-88B2-CEE9E62A056A}"/>
              </a:ext>
            </a:extLst>
          </p:cNvPr>
          <p:cNvSpPr txBox="1"/>
          <p:nvPr/>
        </p:nvSpPr>
        <p:spPr>
          <a:xfrm>
            <a:off x="101599" y="265629"/>
            <a:ext cx="8940801" cy="584775"/>
          </a:xfrm>
          <a:prstGeom prst="rect">
            <a:avLst/>
          </a:prstGeom>
          <a:noFill/>
        </p:spPr>
        <p:txBody>
          <a:bodyPr wrap="square" rtlCol="0">
            <a:spAutoFit/>
          </a:bodyPr>
          <a:lstStyle/>
          <a:p>
            <a:pPr algn="ctr"/>
            <a:r>
              <a:rPr lang="en-US" sz="3200" b="1" dirty="0">
                <a:cs typeface="Arial" panose="020B0604020202020204" pitchFamily="34" charset="0"/>
              </a:rPr>
              <a:t>Canonical ensemble – free energy</a:t>
            </a:r>
            <a:endParaRPr lang="sk-SK" sz="3200" b="1" dirty="0">
              <a:cs typeface="Arial" panose="020B0604020202020204" pitchFamily="34" charset="0"/>
            </a:endParaRPr>
          </a:p>
        </p:txBody>
      </p:sp>
      <p:sp>
        <p:nvSpPr>
          <p:cNvPr id="6" name="TextBox 5">
            <a:extLst>
              <a:ext uri="{FF2B5EF4-FFF2-40B4-BE49-F238E27FC236}">
                <a16:creationId xmlns:a16="http://schemas.microsoft.com/office/drawing/2014/main" id="{28C0BBF8-FA4C-4C07-A525-F3EB262B1B56}"/>
              </a:ext>
            </a:extLst>
          </p:cNvPr>
          <p:cNvSpPr txBox="1"/>
          <p:nvPr/>
        </p:nvSpPr>
        <p:spPr>
          <a:xfrm>
            <a:off x="330506" y="1123720"/>
            <a:ext cx="8516039" cy="369332"/>
          </a:xfrm>
          <a:prstGeom prst="rect">
            <a:avLst/>
          </a:prstGeom>
          <a:noFill/>
        </p:spPr>
        <p:txBody>
          <a:bodyPr wrap="square" rtlCol="0">
            <a:spAutoFit/>
          </a:bodyPr>
          <a:lstStyle/>
          <a:p>
            <a:r>
              <a:rPr lang="en-US" dirty="0">
                <a:cs typeface="Arial" panose="020B0604020202020204" pitchFamily="34" charset="0"/>
              </a:rPr>
              <a:t>Similarly for the mean pressure we get</a:t>
            </a:r>
          </a:p>
        </p:txBody>
      </p:sp>
      <p:pic>
        <p:nvPicPr>
          <p:cNvPr id="14" name="Picture 13">
            <a:extLst>
              <a:ext uri="{FF2B5EF4-FFF2-40B4-BE49-F238E27FC236}">
                <a16:creationId xmlns:a16="http://schemas.microsoft.com/office/drawing/2014/main" id="{6AEB319E-AA52-4126-842C-8A13AA1BF0E8}"/>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537892" y="1766368"/>
            <a:ext cx="5376000" cy="588000"/>
          </a:xfrm>
          <a:prstGeom prst="rect">
            <a:avLst/>
          </a:prstGeom>
        </p:spPr>
      </p:pic>
      <p:pic>
        <p:nvPicPr>
          <p:cNvPr id="24" name="Picture 23">
            <a:extLst>
              <a:ext uri="{FF2B5EF4-FFF2-40B4-BE49-F238E27FC236}">
                <a16:creationId xmlns:a16="http://schemas.microsoft.com/office/drawing/2014/main" id="{CAA05BC9-3952-4AA8-9C64-CF8F7437FFBD}"/>
              </a:ext>
            </a:extLst>
          </p:cNvPr>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308851" y="2627684"/>
            <a:ext cx="1520571" cy="480000"/>
          </a:xfrm>
          <a:prstGeom prst="rect">
            <a:avLst/>
          </a:prstGeom>
        </p:spPr>
      </p:pic>
      <p:sp>
        <p:nvSpPr>
          <p:cNvPr id="25" name="Rectangle 24">
            <a:extLst>
              <a:ext uri="{FF2B5EF4-FFF2-40B4-BE49-F238E27FC236}">
                <a16:creationId xmlns:a16="http://schemas.microsoft.com/office/drawing/2014/main" id="{09B95C7C-8A36-46C6-8B6F-240974D849BC}"/>
              </a:ext>
            </a:extLst>
          </p:cNvPr>
          <p:cNvSpPr/>
          <p:nvPr/>
        </p:nvSpPr>
        <p:spPr>
          <a:xfrm>
            <a:off x="3128790" y="2573684"/>
            <a:ext cx="1872868" cy="588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F3DA9FC7-A56F-4A72-85CF-B74FD77A38BD}"/>
                  </a:ext>
                </a:extLst>
              </p:cNvPr>
              <p:cNvSpPr txBox="1"/>
              <p:nvPr/>
            </p:nvSpPr>
            <p:spPr>
              <a:xfrm>
                <a:off x="253388" y="3349128"/>
                <a:ext cx="8593157" cy="1231106"/>
              </a:xfrm>
              <a:prstGeom prst="rect">
                <a:avLst/>
              </a:prstGeom>
              <a:noFill/>
            </p:spPr>
            <p:txBody>
              <a:bodyPr wrap="square" rtlCol="0">
                <a:spAutoFit/>
              </a:bodyPr>
              <a:lstStyle/>
              <a:p>
                <a:r>
                  <a:rPr lang="en-US" dirty="0">
                    <a:cs typeface="Arial" panose="020B0604020202020204" pitchFamily="34" charset="0"/>
                  </a:rPr>
                  <a:t>We see that the logarithm of the partition function carries a lot of useful information. Therefore it was given a special name: free energy. More precisely</a:t>
                </a:r>
              </a:p>
              <a:p>
                <a:endParaRPr lang="en-US" sz="2000" dirty="0">
                  <a:cs typeface="Arial" panose="020B0604020202020204" pitchFamily="34" charset="0"/>
                </a:endParaRPr>
              </a:p>
              <a:p>
                <a:r>
                  <a:rPr lang="en-US" b="1" dirty="0">
                    <a:solidFill>
                      <a:srgbClr val="FF0000"/>
                    </a:solidFill>
                    <a:cs typeface="Arial" panose="020B0604020202020204" pitchFamily="34" charset="0"/>
                  </a:rPr>
                  <a:t>free energy </a:t>
                </a:r>
                <a14:m>
                  <m:oMath xmlns:m="http://schemas.openxmlformats.org/officeDocument/2006/math">
                    <m:r>
                      <a:rPr lang="en-US" b="1" i="1" smtClean="0">
                        <a:solidFill>
                          <a:srgbClr val="FF0000"/>
                        </a:solidFill>
                        <a:latin typeface="Cambria Math" panose="02040503050406030204" pitchFamily="18" charset="0"/>
                        <a:cs typeface="Arial" panose="020B0604020202020204" pitchFamily="34" charset="0"/>
                      </a:rPr>
                      <m:t>𝑭</m:t>
                    </m:r>
                  </m:oMath>
                </a14:m>
                <a:r>
                  <a:rPr lang="en-US" b="1" dirty="0">
                    <a:solidFill>
                      <a:srgbClr val="FF0000"/>
                    </a:solidFill>
                    <a:cs typeface="Arial" panose="020B0604020202020204" pitchFamily="34" charset="0"/>
                  </a:rPr>
                  <a:t> </a:t>
                </a:r>
                <a:r>
                  <a:rPr lang="en-US" dirty="0">
                    <a:cs typeface="Arial" panose="020B0604020202020204" pitchFamily="34" charset="0"/>
                  </a:rPr>
                  <a:t>is defined by the expression </a:t>
                </a:r>
              </a:p>
            </p:txBody>
          </p:sp>
        </mc:Choice>
        <mc:Fallback xmlns="">
          <p:sp>
            <p:nvSpPr>
              <p:cNvPr id="26" name="TextBox 25">
                <a:extLst>
                  <a:ext uri="{FF2B5EF4-FFF2-40B4-BE49-F238E27FC236}">
                    <a16:creationId xmlns:a16="http://schemas.microsoft.com/office/drawing/2014/main" id="{F3DA9FC7-A56F-4A72-85CF-B74FD77A38BD}"/>
                  </a:ext>
                </a:extLst>
              </p:cNvPr>
              <p:cNvSpPr txBox="1">
                <a:spLocks noRot="1" noChangeAspect="1" noMove="1" noResize="1" noEditPoints="1" noAdjustHandles="1" noChangeArrowheads="1" noChangeShapeType="1" noTextEdit="1"/>
              </p:cNvSpPr>
              <p:nvPr/>
            </p:nvSpPr>
            <p:spPr>
              <a:xfrm>
                <a:off x="253388" y="3349128"/>
                <a:ext cx="8593157" cy="1231106"/>
              </a:xfrm>
              <a:prstGeom prst="rect">
                <a:avLst/>
              </a:prstGeom>
              <a:blipFill>
                <a:blip r:embed="rId9"/>
                <a:stretch>
                  <a:fillRect l="-639" t="-2475" b="-6931"/>
                </a:stretch>
              </a:blipFill>
            </p:spPr>
            <p:txBody>
              <a:bodyPr/>
              <a:lstStyle/>
              <a:p>
                <a:r>
                  <a:rPr lang="en-US">
                    <a:noFill/>
                  </a:rPr>
                  <a:t> </a:t>
                </a:r>
              </a:p>
            </p:txBody>
          </p:sp>
        </mc:Fallback>
      </mc:AlternateContent>
      <p:pic>
        <p:nvPicPr>
          <p:cNvPr id="28" name="Picture 27">
            <a:extLst>
              <a:ext uri="{FF2B5EF4-FFF2-40B4-BE49-F238E27FC236}">
                <a16:creationId xmlns:a16="http://schemas.microsoft.com/office/drawing/2014/main" id="{B24852C5-067E-42B2-93B8-3685496C13B8}"/>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4829422" y="4115012"/>
            <a:ext cx="1345714" cy="468000"/>
          </a:xfrm>
          <a:prstGeom prst="rect">
            <a:avLst/>
          </a:prstGeom>
        </p:spPr>
      </p:pic>
      <p:sp>
        <p:nvSpPr>
          <p:cNvPr id="30" name="Rectangle 29">
            <a:extLst>
              <a:ext uri="{FF2B5EF4-FFF2-40B4-BE49-F238E27FC236}">
                <a16:creationId xmlns:a16="http://schemas.microsoft.com/office/drawing/2014/main" id="{26DADCD1-CEF6-424A-AFD4-B703C9191343}"/>
              </a:ext>
            </a:extLst>
          </p:cNvPr>
          <p:cNvSpPr/>
          <p:nvPr/>
        </p:nvSpPr>
        <p:spPr>
          <a:xfrm>
            <a:off x="4664997" y="4012336"/>
            <a:ext cx="2027104" cy="74914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1FF865B4-4F9A-41F9-8040-54E92D3979AD}"/>
                  </a:ext>
                </a:extLst>
              </p:cNvPr>
              <p:cNvSpPr txBox="1"/>
              <p:nvPr/>
            </p:nvSpPr>
            <p:spPr>
              <a:xfrm>
                <a:off x="330506" y="4963628"/>
                <a:ext cx="8361802" cy="1754326"/>
              </a:xfrm>
              <a:prstGeom prst="rect">
                <a:avLst/>
              </a:prstGeom>
              <a:noFill/>
            </p:spPr>
            <p:txBody>
              <a:bodyPr wrap="square" rtlCol="0">
                <a:spAutoFit/>
              </a:bodyPr>
              <a:lstStyle/>
              <a:p>
                <a:r>
                  <a:rPr lang="en-US" dirty="0">
                    <a:cs typeface="Arial" panose="020B0604020202020204" pitchFamily="34" charset="0"/>
                  </a:rPr>
                  <a:t>Similarly all higher moments of probability distribution of </a:t>
                </a:r>
                <a14:m>
                  <m:oMath xmlns:m="http://schemas.openxmlformats.org/officeDocument/2006/math">
                    <m:r>
                      <a:rPr lang="en-US" b="0" i="1" smtClean="0">
                        <a:latin typeface="Cambria Math" panose="02040503050406030204" pitchFamily="18" charset="0"/>
                        <a:cs typeface="Arial" panose="020B0604020202020204" pitchFamily="34" charset="0"/>
                      </a:rPr>
                      <m:t>𝑝</m:t>
                    </m:r>
                  </m:oMath>
                </a14:m>
                <a:r>
                  <a:rPr lang="en-US" dirty="0">
                    <a:cs typeface="Arial" panose="020B0604020202020204" pitchFamily="34" charset="0"/>
                  </a:rPr>
                  <a:t> can be obtained by derivatives of </a:t>
                </a:r>
                <a14:m>
                  <m:oMath xmlns:m="http://schemas.openxmlformats.org/officeDocument/2006/math">
                    <m:r>
                      <a:rPr lang="en-US" b="0" i="1" smtClean="0">
                        <a:latin typeface="Cambria Math" panose="02040503050406030204" pitchFamily="18" charset="0"/>
                        <a:cs typeface="Arial" panose="020B0604020202020204" pitchFamily="34" charset="0"/>
                      </a:rPr>
                      <m:t>𝑍</m:t>
                    </m:r>
                  </m:oMath>
                </a14:m>
                <a:r>
                  <a:rPr lang="en-US" dirty="0">
                    <a:cs typeface="Arial" panose="020B0604020202020204" pitchFamily="34" charset="0"/>
                  </a:rPr>
                  <a:t> and its logarithm.  If we expand </a:t>
                </a:r>
                <a14:m>
                  <m:oMath xmlns:m="http://schemas.openxmlformats.org/officeDocument/2006/math">
                    <m:r>
                      <m:rPr>
                        <m:nor/>
                      </m:rPr>
                      <a:rPr lang="en-US" b="0" i="0" smtClean="0">
                        <a:latin typeface="Cambria Math" panose="02040503050406030204" pitchFamily="18" charset="0"/>
                        <a:cs typeface="Arial" panose="020B0604020202020204" pitchFamily="34" charset="0"/>
                      </a:rPr>
                      <m:t>ln</m:t>
                    </m:r>
                    <m:r>
                      <a:rPr lang="en-US" b="0" i="1" smtClean="0">
                        <a:latin typeface="Cambria Math" panose="02040503050406030204" pitchFamily="18" charset="0"/>
                        <a:cs typeface="Arial" panose="020B0604020202020204" pitchFamily="34" charset="0"/>
                      </a:rPr>
                      <m:t> </m:t>
                    </m:r>
                    <m:r>
                      <a:rPr lang="en-US" b="0" i="1" smtClean="0">
                        <a:latin typeface="Cambria Math" panose="02040503050406030204" pitchFamily="18" charset="0"/>
                        <a:cs typeface="Arial" panose="020B0604020202020204" pitchFamily="34" charset="0"/>
                      </a:rPr>
                      <m:t>𝑍</m:t>
                    </m:r>
                  </m:oMath>
                </a14:m>
                <a:r>
                  <a:rPr lang="en-US" dirty="0">
                    <a:cs typeface="Arial" panose="020B0604020202020204" pitchFamily="34" charset="0"/>
                  </a:rPr>
                  <a:t> as a Taylor series in </a:t>
                </a:r>
                <a14:m>
                  <m:oMath xmlns:m="http://schemas.openxmlformats.org/officeDocument/2006/math">
                    <m:r>
                      <a:rPr lang="en-US" b="0" i="1" smtClean="0">
                        <a:latin typeface="Cambria Math" panose="02040503050406030204" pitchFamily="18" charset="0"/>
                        <a:cs typeface="Arial" panose="020B0604020202020204" pitchFamily="34" charset="0"/>
                      </a:rPr>
                      <m:t>𝑉</m:t>
                    </m:r>
                  </m:oMath>
                </a14:m>
                <a:r>
                  <a:rPr lang="en-US" dirty="0">
                    <a:cs typeface="Arial" panose="020B0604020202020204" pitchFamily="34" charset="0"/>
                  </a:rPr>
                  <a:t>, the coefficients of the expansion will be so called </a:t>
                </a:r>
                <a:r>
                  <a:rPr lang="en-US" b="1" dirty="0">
                    <a:cs typeface="Arial" panose="020B0604020202020204" pitchFamily="34" charset="0"/>
                  </a:rPr>
                  <a:t>cumulants</a:t>
                </a:r>
                <a:r>
                  <a:rPr lang="en-US" dirty="0">
                    <a:cs typeface="Arial" panose="020B0604020202020204" pitchFamily="34" charset="0"/>
                  </a:rPr>
                  <a:t> (find in Wikipedia, how cumulants are related to moments) of </a:t>
                </a:r>
                <a14:m>
                  <m:oMath xmlns:m="http://schemas.openxmlformats.org/officeDocument/2006/math">
                    <m:r>
                      <a:rPr lang="en-US" b="0" i="1" smtClean="0">
                        <a:latin typeface="Cambria Math" panose="02040503050406030204" pitchFamily="18" charset="0"/>
                        <a:cs typeface="Arial" panose="020B0604020202020204" pitchFamily="34" charset="0"/>
                      </a:rPr>
                      <m:t>𝑝</m:t>
                    </m:r>
                  </m:oMath>
                </a14:m>
                <a:r>
                  <a:rPr lang="en-US" dirty="0">
                    <a:cs typeface="Arial" panose="020B0604020202020204" pitchFamily="34" charset="0"/>
                  </a:rPr>
                  <a:t>. Therefore </a:t>
                </a:r>
                <a14:m>
                  <m:oMath xmlns:m="http://schemas.openxmlformats.org/officeDocument/2006/math">
                    <m:r>
                      <m:rPr>
                        <m:nor/>
                      </m:rPr>
                      <a:rPr lang="en-US">
                        <a:latin typeface="Cambria Math" panose="02040503050406030204" pitchFamily="18" charset="0"/>
                        <a:cs typeface="Arial" panose="020B0604020202020204" pitchFamily="34" charset="0"/>
                      </a:rPr>
                      <m:t>ln</m:t>
                    </m:r>
                    <m:r>
                      <a:rPr lang="en-US" i="1">
                        <a:latin typeface="Cambria Math" panose="02040503050406030204" pitchFamily="18" charset="0"/>
                        <a:cs typeface="Arial" panose="020B0604020202020204" pitchFamily="34" charset="0"/>
                      </a:rPr>
                      <m:t> </m:t>
                    </m:r>
                    <m:r>
                      <a:rPr lang="en-US" i="1">
                        <a:latin typeface="Cambria Math" panose="02040503050406030204" pitchFamily="18" charset="0"/>
                        <a:cs typeface="Arial" panose="020B0604020202020204" pitchFamily="34" charset="0"/>
                      </a:rPr>
                      <m:t>𝑍</m:t>
                    </m:r>
                  </m:oMath>
                </a14:m>
                <a:r>
                  <a:rPr lang="en-US" dirty="0">
                    <a:cs typeface="Arial" panose="020B0604020202020204" pitchFamily="34" charset="0"/>
                  </a:rPr>
                  <a:t> is called generating function of the cumulants of </a:t>
                </a:r>
                <a14:m>
                  <m:oMath xmlns:m="http://schemas.openxmlformats.org/officeDocument/2006/math">
                    <m:r>
                      <a:rPr lang="en-US" b="0" i="1" smtClean="0">
                        <a:latin typeface="Cambria Math" panose="02040503050406030204" pitchFamily="18" charset="0"/>
                        <a:cs typeface="Arial" panose="020B0604020202020204" pitchFamily="34" charset="0"/>
                      </a:rPr>
                      <m:t>𝑝</m:t>
                    </m:r>
                  </m:oMath>
                </a14:m>
                <a:r>
                  <a:rPr lang="en-US" dirty="0">
                    <a:cs typeface="Arial" panose="020B0604020202020204" pitchFamily="34" charset="0"/>
                  </a:rPr>
                  <a:t>. Remember the term </a:t>
                </a:r>
                <a:r>
                  <a:rPr lang="en-US" b="1" dirty="0">
                    <a:solidFill>
                      <a:srgbClr val="FF0000"/>
                    </a:solidFill>
                    <a:cs typeface="Arial" panose="020B0604020202020204" pitchFamily="34" charset="0"/>
                  </a:rPr>
                  <a:t>generating function</a:t>
                </a:r>
                <a:r>
                  <a:rPr lang="en-US" dirty="0">
                    <a:cs typeface="Arial" panose="020B0604020202020204" pitchFamily="34" charset="0"/>
                  </a:rPr>
                  <a:t>, you will meet it often in theoretical physics.</a:t>
                </a:r>
              </a:p>
            </p:txBody>
          </p:sp>
        </mc:Choice>
        <mc:Fallback xmlns="">
          <p:sp>
            <p:nvSpPr>
              <p:cNvPr id="31" name="TextBox 30">
                <a:extLst>
                  <a:ext uri="{FF2B5EF4-FFF2-40B4-BE49-F238E27FC236}">
                    <a16:creationId xmlns:a16="http://schemas.microsoft.com/office/drawing/2014/main" id="{1FF865B4-4F9A-41F9-8040-54E92D3979AD}"/>
                  </a:ext>
                </a:extLst>
              </p:cNvPr>
              <p:cNvSpPr txBox="1">
                <a:spLocks noRot="1" noChangeAspect="1" noMove="1" noResize="1" noEditPoints="1" noAdjustHandles="1" noChangeArrowheads="1" noChangeShapeType="1" noTextEdit="1"/>
              </p:cNvSpPr>
              <p:nvPr/>
            </p:nvSpPr>
            <p:spPr>
              <a:xfrm>
                <a:off x="330506" y="4963628"/>
                <a:ext cx="8361802" cy="1754326"/>
              </a:xfrm>
              <a:prstGeom prst="rect">
                <a:avLst/>
              </a:prstGeom>
              <a:blipFill>
                <a:blip r:embed="rId11"/>
                <a:stretch>
                  <a:fillRect l="-583" t="-1736" b="-4514"/>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07F87D1D-7472-4A0E-9A44-C76EB972F53D}"/>
              </a:ext>
            </a:extLst>
          </p:cNvPr>
          <p:cNvSpPr>
            <a:spLocks noGrp="1"/>
          </p:cNvSpPr>
          <p:nvPr>
            <p:ph type="sldNum" sz="quarter" idx="12"/>
          </p:nvPr>
        </p:nvSpPr>
        <p:spPr/>
        <p:txBody>
          <a:bodyPr/>
          <a:lstStyle/>
          <a:p>
            <a:fld id="{1BCE0CA2-1A48-4B23-8A77-1A9F640E54E6}" type="slidenum">
              <a:rPr lang="sk-SK" smtClean="0"/>
              <a:t>10</a:t>
            </a:fld>
            <a:endParaRPr lang="sk-SK"/>
          </a:p>
        </p:txBody>
      </p:sp>
    </p:spTree>
    <p:extLst>
      <p:ext uri="{BB962C8B-B14F-4D97-AF65-F5344CB8AC3E}">
        <p14:creationId xmlns:p14="http://schemas.microsoft.com/office/powerpoint/2010/main" val="3412490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7A3B51-367A-47C0-B364-6684AC385F93}"/>
              </a:ext>
            </a:extLst>
          </p:cNvPr>
          <p:cNvSpPr txBox="1"/>
          <p:nvPr/>
        </p:nvSpPr>
        <p:spPr>
          <a:xfrm>
            <a:off x="101599" y="265629"/>
            <a:ext cx="8940801" cy="584775"/>
          </a:xfrm>
          <a:prstGeom prst="rect">
            <a:avLst/>
          </a:prstGeom>
          <a:noFill/>
        </p:spPr>
        <p:txBody>
          <a:bodyPr wrap="square" rtlCol="0">
            <a:spAutoFit/>
          </a:bodyPr>
          <a:lstStyle/>
          <a:p>
            <a:pPr algn="ctr"/>
            <a:r>
              <a:rPr lang="en-US" sz="3200" b="1" dirty="0">
                <a:cs typeface="Arial" panose="020B0604020202020204" pitchFamily="34" charset="0"/>
              </a:rPr>
              <a:t>Canonical ensemble – free energy</a:t>
            </a:r>
            <a:endParaRPr lang="sk-SK" sz="3200" b="1" dirty="0">
              <a:cs typeface="Arial" panose="020B0604020202020204" pitchFamily="34" charset="0"/>
            </a:endParaRPr>
          </a:p>
        </p:txBody>
      </p:sp>
      <p:sp>
        <p:nvSpPr>
          <p:cNvPr id="4" name="TextBox 3">
            <a:extLst>
              <a:ext uri="{FF2B5EF4-FFF2-40B4-BE49-F238E27FC236}">
                <a16:creationId xmlns:a16="http://schemas.microsoft.com/office/drawing/2014/main" id="{AED21D6D-D8DF-4F02-9631-8FE90CE66950}"/>
              </a:ext>
            </a:extLst>
          </p:cNvPr>
          <p:cNvSpPr txBox="1"/>
          <p:nvPr/>
        </p:nvSpPr>
        <p:spPr>
          <a:xfrm>
            <a:off x="176270" y="1322024"/>
            <a:ext cx="8802477" cy="646331"/>
          </a:xfrm>
          <a:prstGeom prst="rect">
            <a:avLst/>
          </a:prstGeom>
          <a:noFill/>
        </p:spPr>
        <p:txBody>
          <a:bodyPr wrap="square" rtlCol="0">
            <a:spAutoFit/>
          </a:bodyPr>
          <a:lstStyle/>
          <a:p>
            <a:r>
              <a:rPr lang="en-US" dirty="0">
                <a:cs typeface="Arial" panose="020B0604020202020204" pitchFamily="34" charset="0"/>
              </a:rPr>
              <a:t>Free energy is closely related to the entropy. We have expressed entropy of the canonical system as</a:t>
            </a:r>
          </a:p>
        </p:txBody>
      </p:sp>
      <p:pic>
        <p:nvPicPr>
          <p:cNvPr id="6" name="Picture 5">
            <a:extLst>
              <a:ext uri="{FF2B5EF4-FFF2-40B4-BE49-F238E27FC236}">
                <a16:creationId xmlns:a16="http://schemas.microsoft.com/office/drawing/2014/main" id="{251DE195-6E46-4696-B1CC-EC37C2A17376}"/>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081943" y="2082501"/>
            <a:ext cx="2738057" cy="504063"/>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7301B8C-84B6-4E35-ACA7-9E1A5F3D8CE6}"/>
                  </a:ext>
                </a:extLst>
              </p:cNvPr>
              <p:cNvSpPr txBox="1"/>
              <p:nvPr/>
            </p:nvSpPr>
            <p:spPr>
              <a:xfrm>
                <a:off x="341523" y="2809301"/>
                <a:ext cx="8527055" cy="1200329"/>
              </a:xfrm>
              <a:prstGeom prst="rect">
                <a:avLst/>
              </a:prstGeom>
              <a:noFill/>
            </p:spPr>
            <p:txBody>
              <a:bodyPr wrap="square" rtlCol="0">
                <a:spAutoFit/>
              </a:bodyPr>
              <a:lstStyle/>
              <a:p>
                <a:r>
                  <a:rPr lang="en-US" dirty="0">
                    <a:cs typeface="Arial" panose="020B0604020202020204" pitchFamily="34" charset="0"/>
                  </a:rPr>
                  <a:t>Substituting for </a:t>
                </a:r>
                <a14:m>
                  <m:oMath xmlns:m="http://schemas.openxmlformats.org/officeDocument/2006/math">
                    <m:r>
                      <m:rPr>
                        <m:nor/>
                      </m:rPr>
                      <a:rPr lang="en-US" b="0" i="0" smtClean="0">
                        <a:latin typeface="Cambria Math" panose="02040503050406030204" pitchFamily="18" charset="0"/>
                        <a:cs typeface="Arial" panose="020B0604020202020204" pitchFamily="34" charset="0"/>
                      </a:rPr>
                      <m:t>ln</m:t>
                    </m:r>
                    <m:r>
                      <a:rPr lang="en-US" b="0" i="1" smtClean="0">
                        <a:latin typeface="Cambria Math" panose="02040503050406030204" pitchFamily="18" charset="0"/>
                        <a:cs typeface="Arial" panose="020B0604020202020204" pitchFamily="34" charset="0"/>
                      </a:rPr>
                      <m:t> </m:t>
                    </m:r>
                    <m:r>
                      <a:rPr lang="en-US" b="0" i="1" smtClean="0">
                        <a:latin typeface="Cambria Math" panose="02040503050406030204" pitchFamily="18" charset="0"/>
                        <a:cs typeface="Arial" panose="020B0604020202020204" pitchFamily="34" charset="0"/>
                      </a:rPr>
                      <m:t>𝑍</m:t>
                    </m:r>
                  </m:oMath>
                </a14:m>
                <a:r>
                  <a:rPr lang="en-US" dirty="0">
                    <a:cs typeface="Arial" panose="020B0604020202020204" pitchFamily="34" charset="0"/>
                  </a:rPr>
                  <a:t>   from the definition of free energy</a:t>
                </a: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we get</a:t>
                </a:r>
              </a:p>
            </p:txBody>
          </p:sp>
        </mc:Choice>
        <mc:Fallback xmlns="">
          <p:sp>
            <p:nvSpPr>
              <p:cNvPr id="7" name="TextBox 6">
                <a:extLst>
                  <a:ext uri="{FF2B5EF4-FFF2-40B4-BE49-F238E27FC236}">
                    <a16:creationId xmlns:a16="http://schemas.microsoft.com/office/drawing/2014/main" id="{27301B8C-84B6-4E35-ACA7-9E1A5F3D8CE6}"/>
                  </a:ext>
                </a:extLst>
              </p:cNvPr>
              <p:cNvSpPr txBox="1">
                <a:spLocks noRot="1" noChangeAspect="1" noMove="1" noResize="1" noEditPoints="1" noAdjustHandles="1" noChangeArrowheads="1" noChangeShapeType="1" noTextEdit="1"/>
              </p:cNvSpPr>
              <p:nvPr/>
            </p:nvSpPr>
            <p:spPr>
              <a:xfrm>
                <a:off x="341523" y="2809301"/>
                <a:ext cx="8527055" cy="1200329"/>
              </a:xfrm>
              <a:prstGeom prst="rect">
                <a:avLst/>
              </a:prstGeom>
              <a:blipFill>
                <a:blip r:embed="rId9"/>
                <a:stretch>
                  <a:fillRect l="-572" t="-3046" b="-7107"/>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8D718437-9887-48DC-B849-B7442DABE31D}"/>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226285" y="3211368"/>
            <a:ext cx="1345714" cy="468000"/>
          </a:xfrm>
          <a:prstGeom prst="rect">
            <a:avLst/>
          </a:prstGeom>
        </p:spPr>
      </p:pic>
      <p:pic>
        <p:nvPicPr>
          <p:cNvPr id="10" name="Picture 9">
            <a:extLst>
              <a:ext uri="{FF2B5EF4-FFF2-40B4-BE49-F238E27FC236}">
                <a16:creationId xmlns:a16="http://schemas.microsoft.com/office/drawing/2014/main" id="{A83200E4-17A4-4DBB-80EC-563AB6CB40B0}"/>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360478" y="4132938"/>
            <a:ext cx="1244572" cy="198857"/>
          </a:xfrm>
          <a:prstGeom prst="rect">
            <a:avLst/>
          </a:prstGeom>
        </p:spPr>
      </p:pic>
      <p:sp>
        <p:nvSpPr>
          <p:cNvPr id="11" name="TextBox 10">
            <a:extLst>
              <a:ext uri="{FF2B5EF4-FFF2-40B4-BE49-F238E27FC236}">
                <a16:creationId xmlns:a16="http://schemas.microsoft.com/office/drawing/2014/main" id="{689B836F-966E-41F6-9E12-E6F7F8CB7638}"/>
              </a:ext>
            </a:extLst>
          </p:cNvPr>
          <p:cNvSpPr txBox="1"/>
          <p:nvPr/>
        </p:nvSpPr>
        <p:spPr>
          <a:xfrm>
            <a:off x="341523" y="4605051"/>
            <a:ext cx="8637224" cy="369332"/>
          </a:xfrm>
          <a:prstGeom prst="rect">
            <a:avLst/>
          </a:prstGeom>
          <a:noFill/>
        </p:spPr>
        <p:txBody>
          <a:bodyPr wrap="square" rtlCol="0">
            <a:spAutoFit/>
          </a:bodyPr>
          <a:lstStyle/>
          <a:p>
            <a:r>
              <a:rPr lang="en-US" dirty="0">
                <a:cs typeface="Arial" panose="020B0604020202020204" pitchFamily="34" charset="0"/>
              </a:rPr>
              <a:t>Actually the free energy was defined already in phenomenological thermodynamics as</a:t>
            </a:r>
          </a:p>
        </p:txBody>
      </p:sp>
      <p:pic>
        <p:nvPicPr>
          <p:cNvPr id="14" name="Picture 13">
            <a:extLst>
              <a:ext uri="{FF2B5EF4-FFF2-40B4-BE49-F238E27FC236}">
                <a16:creationId xmlns:a16="http://schemas.microsoft.com/office/drawing/2014/main" id="{67C9ED23-2AF1-455A-BB87-B051664E4819}"/>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3415563" y="5247639"/>
            <a:ext cx="1244572" cy="166286"/>
          </a:xfrm>
          <a:prstGeom prst="rect">
            <a:avLst/>
          </a:prstGeom>
        </p:spPr>
      </p:pic>
      <p:sp>
        <p:nvSpPr>
          <p:cNvPr id="15" name="Rectangle 14">
            <a:extLst>
              <a:ext uri="{FF2B5EF4-FFF2-40B4-BE49-F238E27FC236}">
                <a16:creationId xmlns:a16="http://schemas.microsoft.com/office/drawing/2014/main" id="{CB3C1166-5216-499A-9516-7414303E2D2F}"/>
              </a:ext>
            </a:extLst>
          </p:cNvPr>
          <p:cNvSpPr/>
          <p:nvPr/>
        </p:nvSpPr>
        <p:spPr>
          <a:xfrm>
            <a:off x="3360478" y="5089793"/>
            <a:ext cx="1398809" cy="4800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EB3060F9-E645-45C4-A6F6-B852394BCF3C}"/>
                  </a:ext>
                </a:extLst>
              </p:cNvPr>
              <p:cNvSpPr txBox="1"/>
              <p:nvPr/>
            </p:nvSpPr>
            <p:spPr>
              <a:xfrm>
                <a:off x="194767" y="5713946"/>
                <a:ext cx="8734744" cy="923330"/>
              </a:xfrm>
              <a:prstGeom prst="rect">
                <a:avLst/>
              </a:prstGeom>
              <a:noFill/>
            </p:spPr>
            <p:txBody>
              <a:bodyPr wrap="square" rtlCol="0">
                <a:spAutoFit/>
              </a:bodyPr>
              <a:lstStyle/>
              <a:p>
                <a:r>
                  <a:rPr lang="en-US" dirty="0">
                    <a:cs typeface="Arial" panose="020B0604020202020204" pitchFamily="34" charset="0"/>
                  </a:rPr>
                  <a:t>Since for macroscopic systems (entropy is defined only for macroscopic systems!) there is no practical experimental difference between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𝐸</m:t>
                        </m:r>
                      </m:e>
                    </m:acc>
                  </m:oMath>
                </a14:m>
                <a:r>
                  <a:rPr lang="en-US" dirty="0">
                    <a:cs typeface="Arial" panose="020B0604020202020204" pitchFamily="34" charset="0"/>
                  </a:rPr>
                  <a:t> and </a:t>
                </a:r>
                <a14:m>
                  <m:oMath xmlns:m="http://schemas.openxmlformats.org/officeDocument/2006/math">
                    <m:r>
                      <a:rPr lang="en-US" b="0" i="1" smtClean="0">
                        <a:latin typeface="Cambria Math" panose="02040503050406030204" pitchFamily="18" charset="0"/>
                        <a:cs typeface="Arial" panose="020B0604020202020204" pitchFamily="34" charset="0"/>
                      </a:rPr>
                      <m:t>𝐸</m:t>
                    </m:r>
                  </m:oMath>
                </a14:m>
                <a:r>
                  <a:rPr lang="en-US" dirty="0">
                    <a:cs typeface="Arial" panose="020B0604020202020204" pitchFamily="34" charset="0"/>
                  </a:rPr>
                  <a:t>, the statistical and thermodynamical expressions are equivalent. </a:t>
                </a:r>
              </a:p>
            </p:txBody>
          </p:sp>
        </mc:Choice>
        <mc:Fallback xmlns="">
          <p:sp>
            <p:nvSpPr>
              <p:cNvPr id="16" name="TextBox 15">
                <a:extLst>
                  <a:ext uri="{FF2B5EF4-FFF2-40B4-BE49-F238E27FC236}">
                    <a16:creationId xmlns:a16="http://schemas.microsoft.com/office/drawing/2014/main" id="{EB3060F9-E645-45C4-A6F6-B852394BCF3C}"/>
                  </a:ext>
                </a:extLst>
              </p:cNvPr>
              <p:cNvSpPr txBox="1">
                <a:spLocks noRot="1" noChangeAspect="1" noMove="1" noResize="1" noEditPoints="1" noAdjustHandles="1" noChangeArrowheads="1" noChangeShapeType="1" noTextEdit="1"/>
              </p:cNvSpPr>
              <p:nvPr/>
            </p:nvSpPr>
            <p:spPr>
              <a:xfrm>
                <a:off x="194767" y="5713946"/>
                <a:ext cx="8734744" cy="923330"/>
              </a:xfrm>
              <a:prstGeom prst="rect">
                <a:avLst/>
              </a:prstGeom>
              <a:blipFill>
                <a:blip r:embed="rId13"/>
                <a:stretch>
                  <a:fillRect l="-628" t="-3289" r="-279" b="-9211"/>
                </a:stretch>
              </a:blipFill>
            </p:spPr>
            <p:txBody>
              <a:bodyPr/>
              <a:lstStyle/>
              <a:p>
                <a:r>
                  <a:rPr lang="sk-SK">
                    <a:noFill/>
                  </a:rPr>
                  <a:t> </a:t>
                </a:r>
              </a:p>
            </p:txBody>
          </p:sp>
        </mc:Fallback>
      </mc:AlternateContent>
      <p:sp>
        <p:nvSpPr>
          <p:cNvPr id="2" name="Slide Number Placeholder 1">
            <a:extLst>
              <a:ext uri="{FF2B5EF4-FFF2-40B4-BE49-F238E27FC236}">
                <a16:creationId xmlns:a16="http://schemas.microsoft.com/office/drawing/2014/main" id="{3D6B7F28-8D72-4361-9C9C-D5ECDB0BB367}"/>
              </a:ext>
            </a:extLst>
          </p:cNvPr>
          <p:cNvSpPr>
            <a:spLocks noGrp="1"/>
          </p:cNvSpPr>
          <p:nvPr>
            <p:ph type="sldNum" sz="quarter" idx="12"/>
          </p:nvPr>
        </p:nvSpPr>
        <p:spPr/>
        <p:txBody>
          <a:bodyPr/>
          <a:lstStyle/>
          <a:p>
            <a:fld id="{1BCE0CA2-1A48-4B23-8A77-1A9F640E54E6}" type="slidenum">
              <a:rPr lang="sk-SK" smtClean="0"/>
              <a:t>11</a:t>
            </a:fld>
            <a:endParaRPr lang="sk-SK"/>
          </a:p>
        </p:txBody>
      </p:sp>
    </p:spTree>
    <p:extLst>
      <p:ext uri="{BB962C8B-B14F-4D97-AF65-F5344CB8AC3E}">
        <p14:creationId xmlns:p14="http://schemas.microsoft.com/office/powerpoint/2010/main" val="3055573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6B7D542-7DBF-4094-9ECC-0CC0F0A04620}"/>
              </a:ext>
            </a:extLst>
          </p:cNvPr>
          <p:cNvSpPr>
            <a:spLocks noGrp="1"/>
          </p:cNvSpPr>
          <p:nvPr>
            <p:ph type="sldNum" sz="quarter" idx="12"/>
          </p:nvPr>
        </p:nvSpPr>
        <p:spPr/>
        <p:txBody>
          <a:bodyPr/>
          <a:lstStyle/>
          <a:p>
            <a:fld id="{1BCE0CA2-1A48-4B23-8A77-1A9F640E54E6}" type="slidenum">
              <a:rPr lang="sk-SK" smtClean="0"/>
              <a:t>12</a:t>
            </a:fld>
            <a:endParaRPr lang="sk-SK"/>
          </a:p>
        </p:txBody>
      </p:sp>
      <p:sp>
        <p:nvSpPr>
          <p:cNvPr id="5" name="TextBox 4">
            <a:extLst>
              <a:ext uri="{FF2B5EF4-FFF2-40B4-BE49-F238E27FC236}">
                <a16:creationId xmlns:a16="http://schemas.microsoft.com/office/drawing/2014/main" id="{2E7B771A-16DD-4819-B37C-B008B87E94BF}"/>
              </a:ext>
            </a:extLst>
          </p:cNvPr>
          <p:cNvSpPr txBox="1"/>
          <p:nvPr/>
        </p:nvSpPr>
        <p:spPr>
          <a:xfrm>
            <a:off x="0" y="305849"/>
            <a:ext cx="9127339" cy="584775"/>
          </a:xfrm>
          <a:prstGeom prst="rect">
            <a:avLst/>
          </a:prstGeom>
          <a:noFill/>
        </p:spPr>
        <p:txBody>
          <a:bodyPr wrap="square" rtlCol="0">
            <a:spAutoFit/>
          </a:bodyPr>
          <a:lstStyle/>
          <a:p>
            <a:pPr algn="ctr"/>
            <a:r>
              <a:rPr lang="en-US" sz="3200" b="1" dirty="0">
                <a:cs typeface="Arial" panose="020B0604020202020204" pitchFamily="34" charset="0"/>
              </a:rPr>
              <a:t>Canonical ensemble – quantum harmonic oscillator</a:t>
            </a:r>
            <a:endParaRPr lang="sk-SK" sz="3200" b="1" dirty="0">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B5E871F-8672-4CBE-A7F3-F9B3F3FBA33D}"/>
                  </a:ext>
                </a:extLst>
              </p:cNvPr>
              <p:cNvSpPr txBox="1"/>
              <p:nvPr/>
            </p:nvSpPr>
            <p:spPr>
              <a:xfrm>
                <a:off x="169333" y="903111"/>
                <a:ext cx="8681156" cy="646331"/>
              </a:xfrm>
              <a:prstGeom prst="rect">
                <a:avLst/>
              </a:prstGeom>
              <a:noFill/>
            </p:spPr>
            <p:txBody>
              <a:bodyPr wrap="square" rtlCol="0">
                <a:spAutoFit/>
              </a:bodyPr>
              <a:lstStyle/>
              <a:p>
                <a:r>
                  <a:rPr lang="en-US" dirty="0">
                    <a:cs typeface="Arial" panose="020B0604020202020204" pitchFamily="34" charset="0"/>
                  </a:rPr>
                  <a:t>Stationary states of a quantum harmonic oscillator can be labeled by integers </a:t>
                </a:r>
                <a14:m>
                  <m:oMath xmlns:m="http://schemas.openxmlformats.org/officeDocument/2006/math">
                    <m:r>
                      <a:rPr lang="en-US" b="0" i="1" smtClean="0">
                        <a:latin typeface="Cambria Math" panose="02040503050406030204" pitchFamily="18" charset="0"/>
                        <a:cs typeface="Arial" panose="020B0604020202020204" pitchFamily="34" charset="0"/>
                      </a:rPr>
                      <m:t>𝑛</m:t>
                    </m:r>
                  </m:oMath>
                </a14:m>
                <a:r>
                  <a:rPr lang="en-US" dirty="0">
                    <a:cs typeface="Arial" panose="020B0604020202020204" pitchFamily="34" charset="0"/>
                  </a:rPr>
                  <a:t> and the energies are </a:t>
                </a:r>
                <a:endParaRPr lang="sk-SK" dirty="0">
                  <a:cs typeface="Arial" panose="020B0604020202020204" pitchFamily="34" charset="0"/>
                </a:endParaRPr>
              </a:p>
            </p:txBody>
          </p:sp>
        </mc:Choice>
        <mc:Fallback xmlns="">
          <p:sp>
            <p:nvSpPr>
              <p:cNvPr id="4" name="TextBox 3">
                <a:extLst>
                  <a:ext uri="{FF2B5EF4-FFF2-40B4-BE49-F238E27FC236}">
                    <a16:creationId xmlns:a16="http://schemas.microsoft.com/office/drawing/2014/main" id="{7B5E871F-8672-4CBE-A7F3-F9B3F3FBA33D}"/>
                  </a:ext>
                </a:extLst>
              </p:cNvPr>
              <p:cNvSpPr txBox="1">
                <a:spLocks noRot="1" noChangeAspect="1" noMove="1" noResize="1" noEditPoints="1" noAdjustHandles="1" noChangeArrowheads="1" noChangeShapeType="1" noTextEdit="1"/>
              </p:cNvSpPr>
              <p:nvPr/>
            </p:nvSpPr>
            <p:spPr>
              <a:xfrm>
                <a:off x="169333" y="903111"/>
                <a:ext cx="8681156" cy="646331"/>
              </a:xfrm>
              <a:prstGeom prst="rect">
                <a:avLst/>
              </a:prstGeom>
              <a:blipFill>
                <a:blip r:embed="rId9"/>
                <a:stretch>
                  <a:fillRect l="-632" t="-4717" b="-14151"/>
                </a:stretch>
              </a:blipFill>
            </p:spPr>
            <p:txBody>
              <a:bodyPr/>
              <a:lstStyle/>
              <a:p>
                <a:r>
                  <a:rPr lang="sk-SK">
                    <a:noFill/>
                  </a:rPr>
                  <a:t> </a:t>
                </a:r>
              </a:p>
            </p:txBody>
          </p:sp>
        </mc:Fallback>
      </mc:AlternateContent>
      <p:pic>
        <p:nvPicPr>
          <p:cNvPr id="7" name="Picture 6">
            <a:extLst>
              <a:ext uri="{FF2B5EF4-FFF2-40B4-BE49-F238E27FC236}">
                <a16:creationId xmlns:a16="http://schemas.microsoft.com/office/drawing/2014/main" id="{8B0D8934-D1E6-4632-BCA1-F6F969C86B8A}"/>
              </a:ext>
            </a:extLst>
          </p:cNvPr>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3522133" y="1365956"/>
            <a:ext cx="1609916" cy="462915"/>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61F50BE-147B-4DAF-96EE-01CF203D9007}"/>
                  </a:ext>
                </a:extLst>
              </p:cNvPr>
              <p:cNvSpPr txBox="1"/>
              <p:nvPr/>
            </p:nvSpPr>
            <p:spPr>
              <a:xfrm>
                <a:off x="90311" y="1975556"/>
                <a:ext cx="8692444" cy="646331"/>
              </a:xfrm>
              <a:prstGeom prst="rect">
                <a:avLst/>
              </a:prstGeom>
              <a:noFill/>
            </p:spPr>
            <p:txBody>
              <a:bodyPr wrap="square" rtlCol="0">
                <a:spAutoFit/>
              </a:bodyPr>
              <a:lstStyle/>
              <a:p>
                <a:r>
                  <a:rPr lang="en-US" dirty="0">
                    <a:cs typeface="Arial" panose="020B0604020202020204" pitchFamily="34" charset="0"/>
                  </a:rPr>
                  <a:t>Now we consider one quantum harmonic oscillator in thermostat at temperature </a:t>
                </a:r>
                <a14:m>
                  <m:oMath xmlns:m="http://schemas.openxmlformats.org/officeDocument/2006/math">
                    <m:r>
                      <a:rPr lang="en-US" b="0" i="1" smtClean="0">
                        <a:latin typeface="Cambria Math" panose="02040503050406030204" pitchFamily="18" charset="0"/>
                        <a:cs typeface="Arial" panose="020B0604020202020204" pitchFamily="34" charset="0"/>
                      </a:rPr>
                      <m:t>𝑇</m:t>
                    </m:r>
                  </m:oMath>
                </a14:m>
                <a:r>
                  <a:rPr lang="en-US" dirty="0">
                    <a:cs typeface="Arial" panose="020B0604020202020204" pitchFamily="34" charset="0"/>
                  </a:rPr>
                  <a:t>. The calculation of the statistical sum is easy</a:t>
                </a:r>
                <a:endParaRPr lang="sk-SK" dirty="0">
                  <a:cs typeface="Arial" panose="020B0604020202020204" pitchFamily="34" charset="0"/>
                </a:endParaRPr>
              </a:p>
            </p:txBody>
          </p:sp>
        </mc:Choice>
        <mc:Fallback xmlns="">
          <p:sp>
            <p:nvSpPr>
              <p:cNvPr id="9" name="TextBox 8">
                <a:extLst>
                  <a:ext uri="{FF2B5EF4-FFF2-40B4-BE49-F238E27FC236}">
                    <a16:creationId xmlns:a16="http://schemas.microsoft.com/office/drawing/2014/main" id="{161F50BE-147B-4DAF-96EE-01CF203D9007}"/>
                  </a:ext>
                </a:extLst>
              </p:cNvPr>
              <p:cNvSpPr txBox="1">
                <a:spLocks noRot="1" noChangeAspect="1" noMove="1" noResize="1" noEditPoints="1" noAdjustHandles="1" noChangeArrowheads="1" noChangeShapeType="1" noTextEdit="1"/>
              </p:cNvSpPr>
              <p:nvPr/>
            </p:nvSpPr>
            <p:spPr>
              <a:xfrm>
                <a:off x="90311" y="1975556"/>
                <a:ext cx="8692444" cy="646331"/>
              </a:xfrm>
              <a:prstGeom prst="rect">
                <a:avLst/>
              </a:prstGeom>
              <a:blipFill>
                <a:blip r:embed="rId11"/>
                <a:stretch>
                  <a:fillRect l="-631" t="-4717" b="-14151"/>
                </a:stretch>
              </a:blipFill>
            </p:spPr>
            <p:txBody>
              <a:bodyPr/>
              <a:lstStyle/>
              <a:p>
                <a:r>
                  <a:rPr lang="sk-SK">
                    <a:noFill/>
                  </a:rPr>
                  <a:t> </a:t>
                </a:r>
              </a:p>
            </p:txBody>
          </p:sp>
        </mc:Fallback>
      </mc:AlternateContent>
      <p:pic>
        <p:nvPicPr>
          <p:cNvPr id="19" name="Picture 18">
            <a:extLst>
              <a:ext uri="{FF2B5EF4-FFF2-40B4-BE49-F238E27FC236}">
                <a16:creationId xmlns:a16="http://schemas.microsoft.com/office/drawing/2014/main" id="{7F7D2012-C998-46A7-BDC4-1EA8452ECC9B}"/>
              </a:ext>
            </a:extLst>
          </p:cNvPr>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1207913" y="2652890"/>
            <a:ext cx="6593967" cy="608648"/>
          </a:xfrm>
          <a:prstGeom prst="rect">
            <a:avLst/>
          </a:prstGeom>
        </p:spPr>
      </p:pic>
      <p:pic>
        <p:nvPicPr>
          <p:cNvPr id="21" name="Picture 20">
            <a:extLst>
              <a:ext uri="{FF2B5EF4-FFF2-40B4-BE49-F238E27FC236}">
                <a16:creationId xmlns:a16="http://schemas.microsoft.com/office/drawing/2014/main" id="{AA180C22-DF53-40D3-9CDE-09E7B1B1F9A1}"/>
              </a:ext>
            </a:extLst>
          </p:cNvPr>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2698045" y="3341511"/>
            <a:ext cx="3161538" cy="586359"/>
          </a:xfrm>
          <a:prstGeom prst="rect">
            <a:avLst/>
          </a:prstGeom>
        </p:spPr>
      </p:pic>
      <p:sp>
        <p:nvSpPr>
          <p:cNvPr id="22" name="TextBox 21">
            <a:extLst>
              <a:ext uri="{FF2B5EF4-FFF2-40B4-BE49-F238E27FC236}">
                <a16:creationId xmlns:a16="http://schemas.microsoft.com/office/drawing/2014/main" id="{06A953D2-F3AE-4DC8-87C3-3EC9B9180524}"/>
              </a:ext>
            </a:extLst>
          </p:cNvPr>
          <p:cNvSpPr txBox="1"/>
          <p:nvPr/>
        </p:nvSpPr>
        <p:spPr>
          <a:xfrm>
            <a:off x="214488" y="4244621"/>
            <a:ext cx="8500533" cy="369332"/>
          </a:xfrm>
          <a:prstGeom prst="rect">
            <a:avLst/>
          </a:prstGeom>
          <a:noFill/>
        </p:spPr>
        <p:txBody>
          <a:bodyPr wrap="square" rtlCol="0">
            <a:spAutoFit/>
          </a:bodyPr>
          <a:lstStyle/>
          <a:p>
            <a:r>
              <a:rPr lang="en-US" dirty="0">
                <a:cs typeface="Arial" panose="020B0604020202020204" pitchFamily="34" charset="0"/>
              </a:rPr>
              <a:t>The mean energy is </a:t>
            </a:r>
            <a:endParaRPr lang="sk-SK" dirty="0">
              <a:cs typeface="Arial" panose="020B0604020202020204" pitchFamily="34" charset="0"/>
            </a:endParaRPr>
          </a:p>
        </p:txBody>
      </p:sp>
      <p:pic>
        <p:nvPicPr>
          <p:cNvPr id="24" name="Picture 23">
            <a:extLst>
              <a:ext uri="{FF2B5EF4-FFF2-40B4-BE49-F238E27FC236}">
                <a16:creationId xmlns:a16="http://schemas.microsoft.com/office/drawing/2014/main" id="{E0590C50-4CF9-41F1-A1E3-D626BCBC4593}"/>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3499556" y="4120445"/>
            <a:ext cx="1639062" cy="567500"/>
          </a:xfrm>
          <a:prstGeom prst="rect">
            <a:avLst/>
          </a:prstGeom>
        </p:spPr>
      </p:pic>
      <p:sp>
        <p:nvSpPr>
          <p:cNvPr id="25" name="TextBox 24">
            <a:extLst>
              <a:ext uri="{FF2B5EF4-FFF2-40B4-BE49-F238E27FC236}">
                <a16:creationId xmlns:a16="http://schemas.microsoft.com/office/drawing/2014/main" id="{8FE7A0E3-8454-4595-9BBF-C5E43CF38F86}"/>
              </a:ext>
            </a:extLst>
          </p:cNvPr>
          <p:cNvSpPr txBox="1"/>
          <p:nvPr/>
        </p:nvSpPr>
        <p:spPr>
          <a:xfrm>
            <a:off x="225778" y="5012264"/>
            <a:ext cx="8534400" cy="369332"/>
          </a:xfrm>
          <a:prstGeom prst="rect">
            <a:avLst/>
          </a:prstGeom>
          <a:noFill/>
        </p:spPr>
        <p:txBody>
          <a:bodyPr wrap="square" rtlCol="0">
            <a:spAutoFit/>
          </a:bodyPr>
          <a:lstStyle/>
          <a:p>
            <a:r>
              <a:rPr lang="en-US" dirty="0">
                <a:cs typeface="Arial" panose="020B0604020202020204" pitchFamily="34" charset="0"/>
              </a:rPr>
              <a:t>After a bit tedious calculations we get</a:t>
            </a:r>
            <a:endParaRPr lang="sk-SK" dirty="0">
              <a:cs typeface="Arial" panose="020B0604020202020204" pitchFamily="34" charset="0"/>
            </a:endParaRPr>
          </a:p>
        </p:txBody>
      </p:sp>
      <p:pic>
        <p:nvPicPr>
          <p:cNvPr id="29" name="Picture 28">
            <a:extLst>
              <a:ext uri="{FF2B5EF4-FFF2-40B4-BE49-F238E27FC236}">
                <a16:creationId xmlns:a16="http://schemas.microsoft.com/office/drawing/2014/main" id="{7C52E571-57E5-47E8-A2EE-CAB902ED83EF}"/>
              </a:ext>
            </a:extLst>
          </p:cNvPr>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4176890" y="4910665"/>
            <a:ext cx="2395157" cy="567500"/>
          </a:xfrm>
          <a:prstGeom prst="rect">
            <a:avLst/>
          </a:prstGeom>
        </p:spPr>
      </p:pic>
      <p:sp>
        <p:nvSpPr>
          <p:cNvPr id="30" name="Rectangle 29">
            <a:extLst>
              <a:ext uri="{FF2B5EF4-FFF2-40B4-BE49-F238E27FC236}">
                <a16:creationId xmlns:a16="http://schemas.microsoft.com/office/drawing/2014/main" id="{0F3E5FD8-9FB3-4B53-965B-CF482F0841FB}"/>
              </a:ext>
            </a:extLst>
          </p:cNvPr>
          <p:cNvSpPr/>
          <p:nvPr/>
        </p:nvSpPr>
        <p:spPr>
          <a:xfrm>
            <a:off x="3996267" y="4820353"/>
            <a:ext cx="2901245" cy="7789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1" name="Rectangle 30">
            <a:extLst>
              <a:ext uri="{FF2B5EF4-FFF2-40B4-BE49-F238E27FC236}">
                <a16:creationId xmlns:a16="http://schemas.microsoft.com/office/drawing/2014/main" id="{8F472DD7-2137-4F0E-9314-9669C8CBE77E}"/>
              </a:ext>
            </a:extLst>
          </p:cNvPr>
          <p:cNvSpPr/>
          <p:nvPr/>
        </p:nvSpPr>
        <p:spPr>
          <a:xfrm>
            <a:off x="3431822" y="1264356"/>
            <a:ext cx="1794934" cy="7450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mc:AlternateContent xmlns:mc="http://schemas.openxmlformats.org/markup-compatibility/2006" xmlns:a14="http://schemas.microsoft.com/office/drawing/2010/main">
        <mc:Choice Requires="a14">
          <p:sp>
            <p:nvSpPr>
              <p:cNvPr id="1024" name="TextBox 1023">
                <a:extLst>
                  <a:ext uri="{FF2B5EF4-FFF2-40B4-BE49-F238E27FC236}">
                    <a16:creationId xmlns:a16="http://schemas.microsoft.com/office/drawing/2014/main" id="{1778767B-D5F2-4AFC-B7C9-95F7FC7D9252}"/>
                  </a:ext>
                </a:extLst>
              </p:cNvPr>
              <p:cNvSpPr txBox="1"/>
              <p:nvPr/>
            </p:nvSpPr>
            <p:spPr>
              <a:xfrm>
                <a:off x="259644" y="5915378"/>
                <a:ext cx="8602134" cy="646331"/>
              </a:xfrm>
              <a:prstGeom prst="rect">
                <a:avLst/>
              </a:prstGeom>
              <a:noFill/>
            </p:spPr>
            <p:txBody>
              <a:bodyPr wrap="square" rtlCol="0">
                <a:spAutoFit/>
              </a:bodyPr>
              <a:lstStyle/>
              <a:p>
                <a:r>
                  <a:rPr lang="en-US" dirty="0">
                    <a:cs typeface="Arial" panose="020B0604020202020204" pitchFamily="34" charset="0"/>
                  </a:rPr>
                  <a:t>In the classical limit </a:t>
                </a:r>
                <a14:m>
                  <m:oMath xmlns:m="http://schemas.openxmlformats.org/officeDocument/2006/math">
                    <m:r>
                      <a:rPr lang="en-US" b="0" i="1" smtClean="0">
                        <a:latin typeface="Cambria Math" panose="02040503050406030204" pitchFamily="18" charset="0"/>
                        <a:cs typeface="Arial" panose="020B0604020202020204" pitchFamily="34" charset="0"/>
                      </a:rPr>
                      <m:t>ℏ→0</m:t>
                    </m:r>
                  </m:oMath>
                </a14:m>
                <a:r>
                  <a:rPr lang="en-US" dirty="0">
                    <a:cs typeface="Arial" panose="020B0604020202020204" pitchFamily="34" charset="0"/>
                  </a:rPr>
                  <a:t> we get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𝐸</m:t>
                        </m:r>
                      </m:e>
                    </m:acc>
                    <m:r>
                      <a:rPr lang="en-US" b="0" i="1" dirty="0" smtClean="0">
                        <a:latin typeface="Cambria Math" panose="02040503050406030204" pitchFamily="18" charset="0"/>
                        <a:cs typeface="Arial" panose="020B0604020202020204" pitchFamily="34" charset="0"/>
                      </a:rPr>
                      <m:t>≈</m:t>
                    </m:r>
                    <m:r>
                      <a:rPr lang="en-US" b="0" i="1" dirty="0" smtClean="0">
                        <a:latin typeface="Cambria Math" panose="02040503050406030204" pitchFamily="18" charset="0"/>
                        <a:cs typeface="Arial" panose="020B0604020202020204" pitchFamily="34" charset="0"/>
                      </a:rPr>
                      <m:t>𝑘𝑇</m:t>
                    </m:r>
                  </m:oMath>
                </a14:m>
                <a:r>
                  <a:rPr lang="en-US" dirty="0">
                    <a:cs typeface="Arial" panose="020B0604020202020204" pitchFamily="34" charset="0"/>
                  </a:rPr>
                  <a:t>, the same value as we got using Boltzmann distribution for a classical harmonic oscillator.</a:t>
                </a:r>
                <a:endParaRPr lang="sk-SK" dirty="0">
                  <a:cs typeface="Arial" panose="020B0604020202020204" pitchFamily="34" charset="0"/>
                </a:endParaRPr>
              </a:p>
            </p:txBody>
          </p:sp>
        </mc:Choice>
        <mc:Fallback xmlns="">
          <p:sp>
            <p:nvSpPr>
              <p:cNvPr id="1024" name="TextBox 1023">
                <a:extLst>
                  <a:ext uri="{FF2B5EF4-FFF2-40B4-BE49-F238E27FC236}">
                    <a16:creationId xmlns:a16="http://schemas.microsoft.com/office/drawing/2014/main" id="{1778767B-D5F2-4AFC-B7C9-95F7FC7D9252}"/>
                  </a:ext>
                </a:extLst>
              </p:cNvPr>
              <p:cNvSpPr txBox="1">
                <a:spLocks noRot="1" noChangeAspect="1" noMove="1" noResize="1" noEditPoints="1" noAdjustHandles="1" noChangeArrowheads="1" noChangeShapeType="1" noTextEdit="1"/>
              </p:cNvSpPr>
              <p:nvPr/>
            </p:nvSpPr>
            <p:spPr>
              <a:xfrm>
                <a:off x="259644" y="5915378"/>
                <a:ext cx="8602134" cy="646331"/>
              </a:xfrm>
              <a:prstGeom prst="rect">
                <a:avLst/>
              </a:prstGeom>
              <a:blipFill>
                <a:blip r:embed="rId16"/>
                <a:stretch>
                  <a:fillRect l="-638" t="-4717" b="-14151"/>
                </a:stretch>
              </a:blipFill>
            </p:spPr>
            <p:txBody>
              <a:bodyPr/>
              <a:lstStyle/>
              <a:p>
                <a:r>
                  <a:rPr lang="sk-SK">
                    <a:noFill/>
                  </a:rPr>
                  <a:t> </a:t>
                </a:r>
              </a:p>
            </p:txBody>
          </p:sp>
        </mc:Fallback>
      </mc:AlternateContent>
    </p:spTree>
    <p:extLst>
      <p:ext uri="{BB962C8B-B14F-4D97-AF65-F5344CB8AC3E}">
        <p14:creationId xmlns:p14="http://schemas.microsoft.com/office/powerpoint/2010/main" val="3600489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AB67B9-CD90-403B-8584-A8869135A233}"/>
              </a:ext>
            </a:extLst>
          </p:cNvPr>
          <p:cNvSpPr txBox="1"/>
          <p:nvPr/>
        </p:nvSpPr>
        <p:spPr>
          <a:xfrm>
            <a:off x="1998133" y="428978"/>
            <a:ext cx="5080000" cy="584775"/>
          </a:xfrm>
          <a:prstGeom prst="rect">
            <a:avLst/>
          </a:prstGeom>
          <a:noFill/>
        </p:spPr>
        <p:txBody>
          <a:bodyPr wrap="square" rtlCol="0">
            <a:spAutoFit/>
          </a:bodyPr>
          <a:lstStyle/>
          <a:p>
            <a:pPr algn="ctr"/>
            <a:r>
              <a:rPr lang="en-US" sz="3200" b="1" dirty="0">
                <a:cs typeface="Arial" panose="020B0604020202020204" pitchFamily="34" charset="0"/>
              </a:rPr>
              <a:t>Grand canonical ensemble</a:t>
            </a:r>
            <a:endParaRPr lang="sk-SK" sz="3200" b="1" dirty="0">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44CCB13-9D0C-450C-8193-61A910955D2E}"/>
                  </a:ext>
                </a:extLst>
              </p:cNvPr>
              <p:cNvSpPr txBox="1"/>
              <p:nvPr/>
            </p:nvSpPr>
            <p:spPr>
              <a:xfrm>
                <a:off x="214489" y="993422"/>
                <a:ext cx="8726311" cy="2606739"/>
              </a:xfrm>
              <a:prstGeom prst="rect">
                <a:avLst/>
              </a:prstGeom>
              <a:noFill/>
            </p:spPr>
            <p:txBody>
              <a:bodyPr wrap="square" rtlCol="0">
                <a:spAutoFit/>
              </a:bodyPr>
              <a:lstStyle/>
              <a:p>
                <a:r>
                  <a:rPr lang="en-US" dirty="0">
                    <a:cs typeface="Arial" panose="020B0604020202020204" pitchFamily="34" charset="0"/>
                  </a:rPr>
                  <a:t>We shall now consider a system with variable number of particles </a:t>
                </a:r>
                <a14:m>
                  <m:oMath xmlns:m="http://schemas.openxmlformats.org/officeDocument/2006/math">
                    <m:r>
                      <a:rPr lang="en-US" b="0" i="1" smtClean="0">
                        <a:latin typeface="Cambria Math" panose="02040503050406030204" pitchFamily="18" charset="0"/>
                        <a:cs typeface="Arial" panose="020B0604020202020204" pitchFamily="34" charset="0"/>
                      </a:rPr>
                      <m:t>𝑁</m:t>
                    </m:r>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The system will be </a:t>
                </a:r>
                <a:r>
                  <a:rPr lang="en-US" b="1" dirty="0">
                    <a:cs typeface="Arial" panose="020B0604020202020204" pitchFamily="34" charset="0"/>
                  </a:rPr>
                  <a:t>in thermal and diffusion contact with a very  large system called reservoir</a:t>
                </a:r>
                <a:r>
                  <a:rPr lang="en-US" dirty="0">
                    <a:cs typeface="Arial" panose="020B0604020202020204" pitchFamily="34" charset="0"/>
                  </a:rPr>
                  <a:t>. The thermal contact means energy exchange and the diffusion contact particle exchange between the system and the reservoir. Since the reservoir is considered to be much larger than the system, we can assume the temperature and the chemical potential of the reservoir to be constant and given. The system and the reservoir together form “supersystem”. The supersystem can be considered as isolated, the total energy of the supersystem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𝐸</m:t>
                        </m:r>
                      </m:e>
                      <m:sub>
                        <m:r>
                          <a:rPr lang="en-US" b="0" i="1" smtClean="0">
                            <a:latin typeface="Cambria Math" panose="02040503050406030204" pitchFamily="18" charset="0"/>
                            <a:cs typeface="Arial" panose="020B0604020202020204" pitchFamily="34" charset="0"/>
                          </a:rPr>
                          <m:t>𝑠𝑢𝑝𝑒𝑟</m:t>
                        </m:r>
                      </m:sub>
                    </m:sSub>
                  </m:oMath>
                </a14:m>
                <a:r>
                  <a:rPr lang="en-US" dirty="0">
                    <a:cs typeface="Arial" panose="020B0604020202020204" pitchFamily="34" charset="0"/>
                  </a:rPr>
                  <a:t>is considered to be fixed as well as the total number of particles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𝑁</m:t>
                        </m:r>
                      </m:e>
                      <m:sub>
                        <m:r>
                          <a:rPr lang="en-US" b="0" i="1" smtClean="0">
                            <a:latin typeface="Cambria Math" panose="02040503050406030204" pitchFamily="18" charset="0"/>
                            <a:cs typeface="Arial" panose="020B0604020202020204" pitchFamily="34" charset="0"/>
                          </a:rPr>
                          <m:t>𝑠𝑢𝑝𝑒𝑟</m:t>
                        </m:r>
                      </m:sub>
                    </m:sSub>
                    <m:r>
                      <a:rPr lang="en-US" b="0" i="1" smtClean="0">
                        <a:latin typeface="Cambria Math" panose="02040503050406030204" pitchFamily="18" charset="0"/>
                        <a:cs typeface="Arial" panose="020B0604020202020204" pitchFamily="34" charset="0"/>
                      </a:rPr>
                      <m:t> </m:t>
                    </m:r>
                  </m:oMath>
                </a14:m>
                <a:r>
                  <a:rPr lang="en-US" dirty="0">
                    <a:cs typeface="Arial" panose="020B0604020202020204" pitchFamily="34" charset="0"/>
                  </a:rPr>
                  <a:t>of the supersystem to be fixed, so </a:t>
                </a:r>
                <a:r>
                  <a:rPr lang="en-US" b="1" dirty="0">
                    <a:cs typeface="Arial" panose="020B0604020202020204" pitchFamily="34" charset="0"/>
                  </a:rPr>
                  <a:t>we can represent the supersystem by a microcanonical ensemble</a:t>
                </a:r>
                <a:r>
                  <a:rPr lang="en-US" dirty="0">
                    <a:cs typeface="Arial" panose="020B0604020202020204" pitchFamily="34" charset="0"/>
                  </a:rPr>
                  <a:t>.</a:t>
                </a:r>
              </a:p>
            </p:txBody>
          </p:sp>
        </mc:Choice>
        <mc:Fallback xmlns="">
          <p:sp>
            <p:nvSpPr>
              <p:cNvPr id="3" name="TextBox 2">
                <a:extLst>
                  <a:ext uri="{FF2B5EF4-FFF2-40B4-BE49-F238E27FC236}">
                    <a16:creationId xmlns:a16="http://schemas.microsoft.com/office/drawing/2014/main" id="{144CCB13-9D0C-450C-8193-61A910955D2E}"/>
                  </a:ext>
                </a:extLst>
              </p:cNvPr>
              <p:cNvSpPr txBox="1">
                <a:spLocks noRot="1" noChangeAspect="1" noMove="1" noResize="1" noEditPoints="1" noAdjustHandles="1" noChangeArrowheads="1" noChangeShapeType="1" noTextEdit="1"/>
              </p:cNvSpPr>
              <p:nvPr/>
            </p:nvSpPr>
            <p:spPr>
              <a:xfrm>
                <a:off x="214489" y="993422"/>
                <a:ext cx="8726311" cy="2606739"/>
              </a:xfrm>
              <a:prstGeom prst="rect">
                <a:avLst/>
              </a:prstGeom>
              <a:blipFill>
                <a:blip r:embed="rId4"/>
                <a:stretch>
                  <a:fillRect l="-559" t="-1402" r="-419" b="-3505"/>
                </a:stretch>
              </a:blipFill>
            </p:spPr>
            <p:txBody>
              <a:bodyPr/>
              <a:lstStyle/>
              <a:p>
                <a:r>
                  <a:rPr lang="sk-SK">
                    <a:noFill/>
                  </a:rPr>
                  <a:t> </a:t>
                </a:r>
              </a:p>
            </p:txBody>
          </p:sp>
        </mc:Fallback>
      </mc:AlternateContent>
      <p:pic>
        <p:nvPicPr>
          <p:cNvPr id="15" name="Picture 14">
            <a:extLst>
              <a:ext uri="{FF2B5EF4-FFF2-40B4-BE49-F238E27FC236}">
                <a16:creationId xmlns:a16="http://schemas.microsoft.com/office/drawing/2014/main" id="{9117F56F-BD58-4B53-A8BB-B6102B231EC7}"/>
              </a:ext>
            </a:extLst>
          </p:cNvPr>
          <p:cNvPicPr>
            <a:picLocks noChangeAspect="1"/>
          </p:cNvPicPr>
          <p:nvPr/>
        </p:nvPicPr>
        <p:blipFill>
          <a:blip r:embed="rId5"/>
          <a:stretch>
            <a:fillRect/>
          </a:stretch>
        </p:blipFill>
        <p:spPr>
          <a:xfrm>
            <a:off x="226754" y="4667261"/>
            <a:ext cx="3771398" cy="1835139"/>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8D9FEDDC-2C0B-4DD4-8D41-00F5DA6B7150}"/>
                  </a:ext>
                </a:extLst>
              </p:cNvPr>
              <p:cNvSpPr txBox="1"/>
              <p:nvPr/>
            </p:nvSpPr>
            <p:spPr>
              <a:xfrm>
                <a:off x="3973688" y="3523042"/>
                <a:ext cx="4910667" cy="3160737"/>
              </a:xfrm>
              <a:prstGeom prst="rect">
                <a:avLst/>
              </a:prstGeom>
              <a:noFill/>
            </p:spPr>
            <p:txBody>
              <a:bodyPr wrap="square" rtlCol="0">
                <a:spAutoFit/>
              </a:bodyPr>
              <a:lstStyle/>
              <a:p>
                <a:r>
                  <a:rPr lang="en-US" dirty="0">
                    <a:cs typeface="Arial" panose="020B0604020202020204" pitchFamily="34" charset="0"/>
                  </a:rPr>
                  <a:t>The energy of the system will be denoted as </a:t>
                </a:r>
                <a14:m>
                  <m:oMath xmlns:m="http://schemas.openxmlformats.org/officeDocument/2006/math">
                    <m:r>
                      <a:rPr lang="en-US" b="0" i="1" smtClean="0">
                        <a:latin typeface="Cambria Math" panose="02040503050406030204" pitchFamily="18" charset="0"/>
                        <a:cs typeface="Arial" panose="020B0604020202020204" pitchFamily="34" charset="0"/>
                      </a:rPr>
                      <m:t>𝐸</m:t>
                    </m:r>
                  </m:oMath>
                </a14:m>
                <a:r>
                  <a:rPr lang="en-US" dirty="0">
                    <a:cs typeface="Arial" panose="020B0604020202020204" pitchFamily="34" charset="0"/>
                  </a:rPr>
                  <a:t>, of the reservoir as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𝐸</m:t>
                        </m:r>
                      </m:e>
                      <m:sub>
                        <m:r>
                          <a:rPr lang="en-US" b="0" i="1" smtClean="0">
                            <a:latin typeface="Cambria Math" panose="02040503050406030204" pitchFamily="18" charset="0"/>
                            <a:cs typeface="Arial" panose="020B0604020202020204" pitchFamily="34" charset="0"/>
                          </a:rPr>
                          <m:t>𝑟𝑒𝑠</m:t>
                        </m:r>
                      </m:sub>
                    </m:sSub>
                  </m:oMath>
                </a14:m>
                <a:r>
                  <a:rPr lang="en-US" dirty="0">
                    <a:cs typeface="Arial" panose="020B0604020202020204" pitchFamily="34" charset="0"/>
                  </a:rPr>
                  <a:t> and of the supersystem as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𝐸</m:t>
                        </m:r>
                      </m:e>
                      <m:sub>
                        <m:r>
                          <a:rPr lang="en-US" b="0" i="1" smtClean="0">
                            <a:latin typeface="Cambria Math" panose="02040503050406030204" pitchFamily="18" charset="0"/>
                            <a:cs typeface="Arial" panose="020B0604020202020204" pitchFamily="34" charset="0"/>
                          </a:rPr>
                          <m:t>𝑠𝑢𝑝𝑒𝑟</m:t>
                        </m:r>
                      </m:sub>
                    </m:sSub>
                  </m:oMath>
                </a14:m>
                <a:r>
                  <a:rPr lang="en-US" dirty="0">
                    <a:cs typeface="Arial" panose="020B0604020202020204" pitchFamily="34" charset="0"/>
                  </a:rPr>
                  <a:t>, the number of particles of the system will be denoted by </a:t>
                </a:r>
                <a14:m>
                  <m:oMath xmlns:m="http://schemas.openxmlformats.org/officeDocument/2006/math">
                    <m:r>
                      <a:rPr lang="en-US" b="0" i="1" smtClean="0">
                        <a:latin typeface="Cambria Math" panose="02040503050406030204" pitchFamily="18" charset="0"/>
                        <a:cs typeface="Arial" panose="020B0604020202020204" pitchFamily="34" charset="0"/>
                      </a:rPr>
                      <m:t>𝑁</m:t>
                    </m:r>
                  </m:oMath>
                </a14:m>
                <a:r>
                  <a:rPr lang="en-US" dirty="0">
                    <a:cs typeface="Arial" panose="020B0604020202020204" pitchFamily="34" charset="0"/>
                  </a:rPr>
                  <a:t>, of the reservoir by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𝑁</m:t>
                        </m:r>
                      </m:e>
                      <m:sub>
                        <m:r>
                          <a:rPr lang="en-US" b="0" i="1" smtClean="0">
                            <a:latin typeface="Cambria Math" panose="02040503050406030204" pitchFamily="18" charset="0"/>
                            <a:cs typeface="Arial" panose="020B0604020202020204" pitchFamily="34" charset="0"/>
                          </a:rPr>
                          <m:t>𝑟𝑒𝑠</m:t>
                        </m:r>
                      </m:sub>
                    </m:sSub>
                  </m:oMath>
                </a14:m>
                <a:r>
                  <a:rPr lang="en-US" dirty="0">
                    <a:cs typeface="Arial" panose="020B0604020202020204" pitchFamily="34" charset="0"/>
                  </a:rPr>
                  <a:t> and of the supersystem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𝑁</m:t>
                        </m:r>
                      </m:e>
                      <m:sub>
                        <m:r>
                          <a:rPr lang="en-US" b="0" i="1" smtClean="0">
                            <a:latin typeface="Cambria Math" panose="02040503050406030204" pitchFamily="18" charset="0"/>
                            <a:cs typeface="Arial" panose="020B0604020202020204" pitchFamily="34" charset="0"/>
                          </a:rPr>
                          <m:t>𝑠𝑢𝑝𝑒𝑟</m:t>
                        </m:r>
                      </m:sub>
                    </m:sSub>
                  </m:oMath>
                </a14:m>
                <a:r>
                  <a:rPr lang="en-US" dirty="0">
                    <a:cs typeface="Arial" panose="020B0604020202020204" pitchFamily="34" charset="0"/>
                  </a:rPr>
                  <a:t>.</a:t>
                </a:r>
              </a:p>
              <a:p>
                <a:r>
                  <a:rPr lang="en-US" b="1" dirty="0">
                    <a:cs typeface="Arial" panose="020B0604020202020204" pitchFamily="34" charset="0"/>
                  </a:rPr>
                  <a:t>Our discussion will be a close parallel to our derivation of the canonical distribution.</a:t>
                </a:r>
              </a:p>
              <a:p>
                <a:r>
                  <a:rPr lang="en-US" dirty="0">
                    <a:cs typeface="Arial" panose="020B0604020202020204" pitchFamily="34" charset="0"/>
                  </a:rPr>
                  <a:t>The microstate of the supersystem is composed by the state of the system </a:t>
                </a:r>
                <a14:m>
                  <m:oMath xmlns:m="http://schemas.openxmlformats.org/officeDocument/2006/math">
                    <m:r>
                      <a:rPr lang="en-US" b="0" i="1" smtClean="0">
                        <a:latin typeface="Cambria Math" panose="02040503050406030204" pitchFamily="18" charset="0"/>
                        <a:cs typeface="Arial" panose="020B0604020202020204" pitchFamily="34" charset="0"/>
                      </a:rPr>
                      <m:t>𝑖</m:t>
                    </m:r>
                  </m:oMath>
                </a14:m>
                <a:r>
                  <a:rPr lang="en-US" dirty="0">
                    <a:cs typeface="Arial" panose="020B0604020202020204" pitchFamily="34" charset="0"/>
                  </a:rPr>
                  <a:t> and by the state of the reservoir </a:t>
                </a:r>
                <a14:m>
                  <m:oMath xmlns:m="http://schemas.openxmlformats.org/officeDocument/2006/math">
                    <m:r>
                      <a:rPr lang="en-US" b="0" i="1" smtClean="0">
                        <a:latin typeface="Cambria Math" panose="02040503050406030204" pitchFamily="18" charset="0"/>
                        <a:cs typeface="Arial" panose="020B0604020202020204" pitchFamily="34" charset="0"/>
                      </a:rPr>
                      <m:t>𝐼</m:t>
                    </m:r>
                  </m:oMath>
                </a14:m>
                <a:r>
                  <a:rPr lang="en-US" dirty="0">
                    <a:cs typeface="Arial" panose="020B0604020202020204" pitchFamily="34" charset="0"/>
                  </a:rPr>
                  <a:t>. </a:t>
                </a:r>
                <a:r>
                  <a:rPr lang="en-US" b="1" dirty="0">
                    <a:cs typeface="Arial" panose="020B0604020202020204" pitchFamily="34" charset="0"/>
                  </a:rPr>
                  <a:t>So the supersystem state is a pair </a:t>
                </a:r>
                <a14:m>
                  <m:oMath xmlns:m="http://schemas.openxmlformats.org/officeDocument/2006/math">
                    <m:r>
                      <a:rPr lang="en-US" b="1" i="1" smtClean="0">
                        <a:latin typeface="Cambria Math" panose="02040503050406030204" pitchFamily="18" charset="0"/>
                        <a:cs typeface="Arial" panose="020B0604020202020204" pitchFamily="34" charset="0"/>
                      </a:rPr>
                      <m:t>(</m:t>
                    </m:r>
                    <m:r>
                      <a:rPr lang="en-US" b="1" i="1" smtClean="0">
                        <a:latin typeface="Cambria Math" panose="02040503050406030204" pitchFamily="18" charset="0"/>
                        <a:cs typeface="Arial" panose="020B0604020202020204" pitchFamily="34" charset="0"/>
                      </a:rPr>
                      <m:t>𝒊</m:t>
                    </m:r>
                    <m:r>
                      <a:rPr lang="en-US" b="1" i="1" smtClean="0">
                        <a:latin typeface="Cambria Math" panose="02040503050406030204" pitchFamily="18" charset="0"/>
                        <a:cs typeface="Arial" panose="020B0604020202020204" pitchFamily="34" charset="0"/>
                      </a:rPr>
                      <m:t>,</m:t>
                    </m:r>
                    <m:r>
                      <a:rPr lang="en-US" b="1" i="1" smtClean="0">
                        <a:latin typeface="Cambria Math" panose="02040503050406030204" pitchFamily="18" charset="0"/>
                        <a:cs typeface="Arial" panose="020B0604020202020204" pitchFamily="34" charset="0"/>
                      </a:rPr>
                      <m:t>𝑰</m:t>
                    </m:r>
                    <m:r>
                      <a:rPr lang="en-US" b="1"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a:t>
                </a:r>
                <a:endParaRPr lang="sk-SK" dirty="0">
                  <a:cs typeface="Arial" panose="020B0604020202020204" pitchFamily="34" charset="0"/>
                </a:endParaRPr>
              </a:p>
            </p:txBody>
          </p:sp>
        </mc:Choice>
        <mc:Fallback xmlns="">
          <p:sp>
            <p:nvSpPr>
              <p:cNvPr id="16" name="TextBox 15">
                <a:extLst>
                  <a:ext uri="{FF2B5EF4-FFF2-40B4-BE49-F238E27FC236}">
                    <a16:creationId xmlns:a16="http://schemas.microsoft.com/office/drawing/2014/main" id="{8D9FEDDC-2C0B-4DD4-8D41-00F5DA6B7150}"/>
                  </a:ext>
                </a:extLst>
              </p:cNvPr>
              <p:cNvSpPr txBox="1">
                <a:spLocks noRot="1" noChangeAspect="1" noMove="1" noResize="1" noEditPoints="1" noAdjustHandles="1" noChangeArrowheads="1" noChangeShapeType="1" noTextEdit="1"/>
              </p:cNvSpPr>
              <p:nvPr/>
            </p:nvSpPr>
            <p:spPr>
              <a:xfrm>
                <a:off x="3973688" y="3523042"/>
                <a:ext cx="4910667" cy="3160737"/>
              </a:xfrm>
              <a:prstGeom prst="rect">
                <a:avLst/>
              </a:prstGeom>
              <a:blipFill>
                <a:blip r:embed="rId6"/>
                <a:stretch>
                  <a:fillRect l="-1118" t="-1158" r="-1366" b="-2896"/>
                </a:stretch>
              </a:blipFill>
            </p:spPr>
            <p:txBody>
              <a:bodyPr/>
              <a:lstStyle/>
              <a:p>
                <a:r>
                  <a:rPr lang="sk-SK">
                    <a:noFill/>
                  </a:rPr>
                  <a:t> </a:t>
                </a:r>
              </a:p>
            </p:txBody>
          </p:sp>
        </mc:Fallback>
      </mc:AlternateContent>
      <p:sp>
        <p:nvSpPr>
          <p:cNvPr id="4" name="Slide Number Placeholder 3">
            <a:extLst>
              <a:ext uri="{FF2B5EF4-FFF2-40B4-BE49-F238E27FC236}">
                <a16:creationId xmlns:a16="http://schemas.microsoft.com/office/drawing/2014/main" id="{05E7E3F5-E190-4F7C-B0DE-38220FD161AD}"/>
              </a:ext>
            </a:extLst>
          </p:cNvPr>
          <p:cNvSpPr>
            <a:spLocks noGrp="1"/>
          </p:cNvSpPr>
          <p:nvPr>
            <p:ph type="sldNum" sz="quarter" idx="12"/>
          </p:nvPr>
        </p:nvSpPr>
        <p:spPr/>
        <p:txBody>
          <a:bodyPr/>
          <a:lstStyle/>
          <a:p>
            <a:fld id="{1BCE0CA2-1A48-4B23-8A77-1A9F640E54E6}" type="slidenum">
              <a:rPr lang="sk-SK" smtClean="0"/>
              <a:t>13</a:t>
            </a:fld>
            <a:endParaRPr lang="sk-SK"/>
          </a:p>
        </p:txBody>
      </p:sp>
    </p:spTree>
    <p:extLst>
      <p:ext uri="{BB962C8B-B14F-4D97-AF65-F5344CB8AC3E}">
        <p14:creationId xmlns:p14="http://schemas.microsoft.com/office/powerpoint/2010/main" val="348114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95BE4F-6843-4063-8563-3B24CD019258}"/>
              </a:ext>
            </a:extLst>
          </p:cNvPr>
          <p:cNvSpPr txBox="1"/>
          <p:nvPr/>
        </p:nvSpPr>
        <p:spPr>
          <a:xfrm>
            <a:off x="1998133" y="428978"/>
            <a:ext cx="5080000" cy="584775"/>
          </a:xfrm>
          <a:prstGeom prst="rect">
            <a:avLst/>
          </a:prstGeom>
          <a:noFill/>
        </p:spPr>
        <p:txBody>
          <a:bodyPr wrap="square" rtlCol="0">
            <a:spAutoFit/>
          </a:bodyPr>
          <a:lstStyle/>
          <a:p>
            <a:pPr algn="ctr"/>
            <a:r>
              <a:rPr lang="en-US" sz="3200" b="1" dirty="0">
                <a:cs typeface="Arial" panose="020B0604020202020204" pitchFamily="34" charset="0"/>
              </a:rPr>
              <a:t>Grand canonical ensemble</a:t>
            </a:r>
            <a:endParaRPr lang="sk-SK" sz="3200" b="1" dirty="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FE7F1B6-E10C-43A4-80B9-380C510F0D35}"/>
                  </a:ext>
                </a:extLst>
              </p:cNvPr>
              <p:cNvSpPr txBox="1"/>
              <p:nvPr/>
            </p:nvSpPr>
            <p:spPr>
              <a:xfrm>
                <a:off x="118533" y="1061605"/>
                <a:ext cx="8906934" cy="923330"/>
              </a:xfrm>
              <a:prstGeom prst="rect">
                <a:avLst/>
              </a:prstGeom>
              <a:noFill/>
            </p:spPr>
            <p:txBody>
              <a:bodyPr wrap="square" rtlCol="0">
                <a:spAutoFit/>
              </a:bodyPr>
              <a:lstStyle/>
              <a:p>
                <a:r>
                  <a:rPr lang="en-US" dirty="0">
                    <a:cs typeface="Arial" panose="020B0604020202020204" pitchFamily="34" charset="0"/>
                  </a:rPr>
                  <a:t>We are interested in a quantity, which is defined for the system alone. That is its value depends only on the system state </a:t>
                </a:r>
                <a14:m>
                  <m:oMath xmlns:m="http://schemas.openxmlformats.org/officeDocument/2006/math">
                    <m:r>
                      <a:rPr lang="en-US" b="0" i="1" smtClean="0">
                        <a:latin typeface="Cambria Math" panose="02040503050406030204" pitchFamily="18" charset="0"/>
                        <a:cs typeface="Arial" panose="020B0604020202020204" pitchFamily="34" charset="0"/>
                      </a:rPr>
                      <m:t>𝑖</m:t>
                    </m:r>
                  </m:oMath>
                </a14:m>
                <a:r>
                  <a:rPr lang="en-US" dirty="0">
                    <a:cs typeface="Arial" panose="020B0604020202020204" pitchFamily="34" charset="0"/>
                  </a:rPr>
                  <a:t> and not on the reservoir state </a:t>
                </a:r>
                <a14:m>
                  <m:oMath xmlns:m="http://schemas.openxmlformats.org/officeDocument/2006/math">
                    <m:r>
                      <a:rPr lang="en-US" b="0" i="1" smtClean="0">
                        <a:latin typeface="Cambria Math" panose="02040503050406030204" pitchFamily="18" charset="0"/>
                        <a:cs typeface="Arial" panose="020B0604020202020204" pitchFamily="34" charset="0"/>
                      </a:rPr>
                      <m:t>𝐼</m:t>
                    </m:r>
                  </m:oMath>
                </a14:m>
                <a:r>
                  <a:rPr lang="en-US" dirty="0">
                    <a:cs typeface="Arial" panose="020B0604020202020204" pitchFamily="34" charset="0"/>
                  </a:rPr>
                  <a:t>. Still, we can calculate its mean value using a the microcanonical ensemble for the whole supersystem:</a:t>
                </a:r>
                <a:endParaRPr lang="sk-SK" dirty="0">
                  <a:cs typeface="Arial" panose="020B0604020202020204" pitchFamily="34" charset="0"/>
                </a:endParaRPr>
              </a:p>
            </p:txBody>
          </p:sp>
        </mc:Choice>
        <mc:Fallback xmlns="">
          <p:sp>
            <p:nvSpPr>
              <p:cNvPr id="6" name="TextBox 5">
                <a:extLst>
                  <a:ext uri="{FF2B5EF4-FFF2-40B4-BE49-F238E27FC236}">
                    <a16:creationId xmlns:a16="http://schemas.microsoft.com/office/drawing/2014/main" id="{DFE7F1B6-E10C-43A4-80B9-380C510F0D35}"/>
                  </a:ext>
                </a:extLst>
              </p:cNvPr>
              <p:cNvSpPr txBox="1">
                <a:spLocks noRot="1" noChangeAspect="1" noMove="1" noResize="1" noEditPoints="1" noAdjustHandles="1" noChangeArrowheads="1" noChangeShapeType="1" noTextEdit="1"/>
              </p:cNvSpPr>
              <p:nvPr/>
            </p:nvSpPr>
            <p:spPr>
              <a:xfrm>
                <a:off x="118533" y="1061605"/>
                <a:ext cx="8906934" cy="923330"/>
              </a:xfrm>
              <a:prstGeom prst="rect">
                <a:avLst/>
              </a:prstGeom>
              <a:blipFill>
                <a:blip r:embed="rId7"/>
                <a:stretch>
                  <a:fillRect l="-547" t="-3289" b="-921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DD8106A9-5733-40B4-82A3-83523A004708}"/>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635528" y="2045024"/>
            <a:ext cx="5368100" cy="634365"/>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403FA1B-AEDE-4C98-8CF0-BA7DB6F871D9}"/>
                  </a:ext>
                </a:extLst>
              </p:cNvPr>
              <p:cNvSpPr txBox="1"/>
              <p:nvPr/>
            </p:nvSpPr>
            <p:spPr>
              <a:xfrm>
                <a:off x="191911" y="2804237"/>
                <a:ext cx="8918222" cy="646331"/>
              </a:xfrm>
              <a:prstGeom prst="rect">
                <a:avLst/>
              </a:prstGeom>
              <a:noFill/>
            </p:spPr>
            <p:txBody>
              <a:bodyPr wrap="square" rtlCol="0">
                <a:spAutoFit/>
              </a:bodyPr>
              <a:lstStyle/>
              <a:p>
                <a:r>
                  <a:rPr lang="en-US" dirty="0">
                    <a:cs typeface="Arial" panose="020B0604020202020204" pitchFamily="34" charset="0"/>
                  </a:rPr>
                  <a:t>We can group the terms to groups having the same value of </a:t>
                </a:r>
                <a14:m>
                  <m:oMath xmlns:m="http://schemas.openxmlformats.org/officeDocument/2006/math">
                    <m:r>
                      <a:rPr lang="en-US" b="0" i="1" smtClean="0">
                        <a:latin typeface="Cambria Math" panose="02040503050406030204" pitchFamily="18" charset="0"/>
                        <a:cs typeface="Arial" panose="020B0604020202020204" pitchFamily="34" charset="0"/>
                      </a:rPr>
                      <m:t>𝑖</m:t>
                    </m:r>
                  </m:oMath>
                </a14:m>
                <a:r>
                  <a:rPr lang="en-US" dirty="0">
                    <a:cs typeface="Arial" panose="020B0604020202020204" pitchFamily="34" charset="0"/>
                  </a:rPr>
                  <a:t> and express the mean </a:t>
                </a:r>
                <a14:m>
                  <m:oMath xmlns:m="http://schemas.openxmlformats.org/officeDocument/2006/math">
                    <m:r>
                      <a:rPr lang="en-US" b="0" i="1" smtClean="0">
                        <a:latin typeface="Cambria Math" panose="02040503050406030204" pitchFamily="18" charset="0"/>
                        <a:cs typeface="Arial" panose="020B0604020202020204" pitchFamily="34" charset="0"/>
                      </a:rPr>
                      <m:t>𝐴</m:t>
                    </m:r>
                  </m:oMath>
                </a14:m>
                <a:r>
                  <a:rPr lang="en-US" dirty="0">
                    <a:cs typeface="Arial" panose="020B0604020202020204" pitchFamily="34" charset="0"/>
                  </a:rPr>
                  <a:t> value as</a:t>
                </a:r>
                <a:endParaRPr lang="sk-SK" dirty="0">
                  <a:cs typeface="Arial" panose="020B0604020202020204" pitchFamily="34" charset="0"/>
                </a:endParaRPr>
              </a:p>
            </p:txBody>
          </p:sp>
        </mc:Choice>
        <mc:Fallback xmlns="">
          <p:sp>
            <p:nvSpPr>
              <p:cNvPr id="9" name="TextBox 8">
                <a:extLst>
                  <a:ext uri="{FF2B5EF4-FFF2-40B4-BE49-F238E27FC236}">
                    <a16:creationId xmlns:a16="http://schemas.microsoft.com/office/drawing/2014/main" id="{B403FA1B-AEDE-4C98-8CF0-BA7DB6F871D9}"/>
                  </a:ext>
                </a:extLst>
              </p:cNvPr>
              <p:cNvSpPr txBox="1">
                <a:spLocks noRot="1" noChangeAspect="1" noMove="1" noResize="1" noEditPoints="1" noAdjustHandles="1" noChangeArrowheads="1" noChangeShapeType="1" noTextEdit="1"/>
              </p:cNvSpPr>
              <p:nvPr/>
            </p:nvSpPr>
            <p:spPr>
              <a:xfrm>
                <a:off x="191911" y="2804237"/>
                <a:ext cx="8918222" cy="646331"/>
              </a:xfrm>
              <a:prstGeom prst="rect">
                <a:avLst/>
              </a:prstGeom>
              <a:blipFill>
                <a:blip r:embed="rId9"/>
                <a:stretch>
                  <a:fillRect l="-547" t="-4717" b="-14151"/>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9C190737-2F13-471C-ACD9-E634B66B0560}"/>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1425594" y="3220042"/>
            <a:ext cx="6475667" cy="577787"/>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C7A49D7C-C93F-4267-B9AF-274A859CF32D}"/>
                  </a:ext>
                </a:extLst>
              </p:cNvPr>
              <p:cNvSpPr txBox="1"/>
              <p:nvPr/>
            </p:nvSpPr>
            <p:spPr>
              <a:xfrm>
                <a:off x="191911" y="3866373"/>
                <a:ext cx="8568267" cy="1561325"/>
              </a:xfrm>
              <a:prstGeom prst="rect">
                <a:avLst/>
              </a:prstGeom>
              <a:noFill/>
            </p:spPr>
            <p:txBody>
              <a:bodyPr wrap="square" rtlCol="0">
                <a:spAutoFit/>
              </a:bodyPr>
              <a:lstStyle/>
              <a:p>
                <a:r>
                  <a:rPr lang="en-US" dirty="0">
                    <a:cs typeface="Arial" panose="020B0604020202020204" pitchFamily="34" charset="0"/>
                  </a:rPr>
                  <a:t>Here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𝛺</m:t>
                        </m:r>
                      </m:e>
                      <m:sub>
                        <m:r>
                          <a:rPr lang="en-US" b="0" i="1" smtClean="0">
                            <a:latin typeface="Cambria Math" panose="02040503050406030204" pitchFamily="18" charset="0"/>
                            <a:cs typeface="Arial" panose="020B0604020202020204" pitchFamily="34" charset="0"/>
                          </a:rPr>
                          <m:t>𝑟𝑒𝑠</m:t>
                        </m:r>
                      </m:sub>
                    </m:sSub>
                    <m:d>
                      <m:dPr>
                        <m:ctrlPr>
                          <a:rPr lang="en-US" b="0" i="1" smtClean="0">
                            <a:latin typeface="Cambria Math" panose="02040503050406030204" pitchFamily="18" charset="0"/>
                            <a:cs typeface="Arial" panose="020B0604020202020204" pitchFamily="34" charset="0"/>
                          </a:rPr>
                        </m:ctrlPr>
                      </m:dPr>
                      <m:e>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𝐸</m:t>
                            </m:r>
                          </m:e>
                          <m:sub>
                            <m:r>
                              <a:rPr lang="en-US" b="0" i="1" smtClean="0">
                                <a:latin typeface="Cambria Math" panose="02040503050406030204" pitchFamily="18" charset="0"/>
                                <a:cs typeface="Arial" panose="020B0604020202020204" pitchFamily="34" charset="0"/>
                              </a:rPr>
                              <m:t>𝑠𝑢𝑝𝑒𝑟</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𝐸</m:t>
                            </m:r>
                          </m:e>
                          <m:sub>
                            <m:r>
                              <a:rPr lang="en-US" b="0" i="1" smtClean="0">
                                <a:latin typeface="Cambria Math" panose="02040503050406030204" pitchFamily="18" charset="0"/>
                                <a:cs typeface="Arial" panose="020B0604020202020204" pitchFamily="34" charset="0"/>
                              </a:rPr>
                              <m:t>𝑖</m:t>
                            </m:r>
                          </m:sub>
                        </m:sSub>
                        <m:r>
                          <a:rPr lang="en-US" b="0" i="1" smtClean="0">
                            <a:latin typeface="Cambria Math" panose="02040503050406030204" pitchFamily="18" charset="0"/>
                            <a:cs typeface="Arial" panose="020B0604020202020204" pitchFamily="34" charset="0"/>
                          </a:rPr>
                          <m:t>, </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𝑁</m:t>
                            </m:r>
                          </m:e>
                          <m:sub>
                            <m:r>
                              <a:rPr lang="en-US" b="0" i="1" smtClean="0">
                                <a:latin typeface="Cambria Math" panose="02040503050406030204" pitchFamily="18" charset="0"/>
                                <a:cs typeface="Arial" panose="020B0604020202020204" pitchFamily="34" charset="0"/>
                              </a:rPr>
                              <m:t>𝑠𝑢𝑝𝑒𝑟</m:t>
                            </m:r>
                          </m:sub>
                        </m:sSub>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𝑁</m:t>
                        </m:r>
                        <m:r>
                          <a:rPr lang="en-US" b="0" i="1" smtClean="0">
                            <a:latin typeface="Cambria Math" panose="02040503050406030204" pitchFamily="18" charset="0"/>
                            <a:cs typeface="Arial" panose="020B0604020202020204" pitchFamily="34" charset="0"/>
                          </a:rPr>
                          <m:t>_</m:t>
                        </m:r>
                        <m:r>
                          <a:rPr lang="en-US" b="0" i="1" smtClean="0">
                            <a:latin typeface="Cambria Math" panose="02040503050406030204" pitchFamily="18" charset="0"/>
                            <a:cs typeface="Arial" panose="020B0604020202020204" pitchFamily="34" charset="0"/>
                          </a:rPr>
                          <m:t>𝑖</m:t>
                        </m:r>
                      </m:e>
                    </m:d>
                  </m:oMath>
                </a14:m>
                <a:r>
                  <a:rPr lang="en-US" dirty="0">
                    <a:cs typeface="Arial" panose="020B0604020202020204" pitchFamily="34" charset="0"/>
                  </a:rPr>
                  <a:t> is the number of states of the reservoir such that combined with the system state </a:t>
                </a:r>
                <a14:m>
                  <m:oMath xmlns:m="http://schemas.openxmlformats.org/officeDocument/2006/math">
                    <m:r>
                      <a:rPr lang="en-US" b="0" i="1" smtClean="0">
                        <a:latin typeface="Cambria Math" panose="02040503050406030204" pitchFamily="18" charset="0"/>
                        <a:cs typeface="Arial" panose="020B0604020202020204" pitchFamily="34" charset="0"/>
                      </a:rPr>
                      <m:t>𝑖</m:t>
                    </m:r>
                  </m:oMath>
                </a14:m>
                <a:r>
                  <a:rPr lang="en-US" dirty="0">
                    <a:cs typeface="Arial" panose="020B0604020202020204" pitchFamily="34" charset="0"/>
                  </a:rPr>
                  <a:t> they have the right total energy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𝐸</m:t>
                        </m:r>
                      </m:e>
                      <m:sub>
                        <m:r>
                          <a:rPr lang="en-US" b="0" i="1" smtClean="0">
                            <a:latin typeface="Cambria Math" panose="02040503050406030204" pitchFamily="18" charset="0"/>
                            <a:cs typeface="Arial" panose="020B0604020202020204" pitchFamily="34" charset="0"/>
                          </a:rPr>
                          <m:t>𝑠𝑢𝑝𝑒𝑟</m:t>
                        </m:r>
                      </m:sub>
                    </m:sSub>
                  </m:oMath>
                </a14:m>
                <a:r>
                  <a:rPr lang="en-US" dirty="0">
                    <a:cs typeface="Arial" panose="020B0604020202020204" pitchFamily="34" charset="0"/>
                  </a:rPr>
                  <a:t> and the right total number of particles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𝑁</m:t>
                        </m:r>
                      </m:e>
                      <m:sub>
                        <m:r>
                          <a:rPr lang="en-US" b="0" i="1" smtClean="0">
                            <a:latin typeface="Cambria Math" panose="02040503050406030204" pitchFamily="18" charset="0"/>
                            <a:cs typeface="Arial" panose="020B0604020202020204" pitchFamily="34" charset="0"/>
                          </a:rPr>
                          <m:t>𝑠𝑢𝑝𝑒𝑟</m:t>
                        </m:r>
                      </m:sub>
                    </m:sSub>
                  </m:oMath>
                </a14:m>
                <a:r>
                  <a:rPr lang="en-US" dirty="0">
                    <a:cs typeface="Arial" panose="020B0604020202020204" pitchFamily="34" charset="0"/>
                  </a:rPr>
                  <a:t>. So it is the number of terms in the original sum containing the system state </a:t>
                </a:r>
                <a14:m>
                  <m:oMath xmlns:m="http://schemas.openxmlformats.org/officeDocument/2006/math">
                    <m:r>
                      <a:rPr lang="en-US" b="0" i="1" smtClean="0">
                        <a:latin typeface="Cambria Math" panose="02040503050406030204" pitchFamily="18" charset="0"/>
                        <a:cs typeface="Arial" panose="020B0604020202020204" pitchFamily="34" charset="0"/>
                      </a:rPr>
                      <m:t>𝑖</m:t>
                    </m:r>
                  </m:oMath>
                </a14:m>
                <a:r>
                  <a:rPr lang="en-US" dirty="0">
                    <a:cs typeface="Arial" panose="020B0604020202020204" pitchFamily="34" charset="0"/>
                  </a:rPr>
                  <a:t>. So the rewritten sum is correct.</a:t>
                </a:r>
              </a:p>
              <a:p>
                <a:r>
                  <a:rPr lang="en-US" dirty="0">
                    <a:cs typeface="Arial" panose="020B0604020202020204" pitchFamily="34" charset="0"/>
                  </a:rPr>
                  <a:t>Now we rewrite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𝛺</m:t>
                        </m:r>
                      </m:e>
                      <m:sub>
                        <m:r>
                          <a:rPr lang="en-US" b="0" i="1" smtClean="0">
                            <a:latin typeface="Cambria Math" panose="02040503050406030204" pitchFamily="18" charset="0"/>
                            <a:cs typeface="Arial" panose="020B0604020202020204" pitchFamily="34" charset="0"/>
                          </a:rPr>
                          <m:t>𝑟𝑒𝑠</m:t>
                        </m:r>
                      </m:sub>
                    </m:sSub>
                  </m:oMath>
                </a14:m>
                <a:r>
                  <a:rPr lang="en-US" dirty="0">
                    <a:cs typeface="Arial" panose="020B0604020202020204" pitchFamily="34" charset="0"/>
                  </a:rPr>
                  <a:t> through the entropy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𝑆</m:t>
                        </m:r>
                      </m:e>
                      <m:sub>
                        <m:r>
                          <a:rPr lang="en-US" b="0" i="1" smtClean="0">
                            <a:latin typeface="Cambria Math" panose="02040503050406030204" pitchFamily="18" charset="0"/>
                            <a:cs typeface="Arial" panose="020B0604020202020204" pitchFamily="34" charset="0"/>
                          </a:rPr>
                          <m:t>𝑟𝑒𝑠</m:t>
                        </m:r>
                      </m:sub>
                    </m:sSub>
                  </m:oMath>
                </a14:m>
                <a:r>
                  <a:rPr lang="en-US" dirty="0">
                    <a:cs typeface="Arial" panose="020B0604020202020204" pitchFamily="34" charset="0"/>
                  </a:rPr>
                  <a:t> and get</a:t>
                </a:r>
                <a:endParaRPr lang="sk-SK" i="1" dirty="0">
                  <a:cs typeface="Arial" panose="020B0604020202020204" pitchFamily="34" charset="0"/>
                </a:endParaRPr>
              </a:p>
            </p:txBody>
          </p:sp>
        </mc:Choice>
        <mc:Fallback xmlns="">
          <p:sp>
            <p:nvSpPr>
              <p:cNvPr id="15" name="TextBox 14">
                <a:extLst>
                  <a:ext uri="{FF2B5EF4-FFF2-40B4-BE49-F238E27FC236}">
                    <a16:creationId xmlns:a16="http://schemas.microsoft.com/office/drawing/2014/main" id="{C7A49D7C-C93F-4267-B9AF-274A859CF32D}"/>
                  </a:ext>
                </a:extLst>
              </p:cNvPr>
              <p:cNvSpPr txBox="1">
                <a:spLocks noRot="1" noChangeAspect="1" noMove="1" noResize="1" noEditPoints="1" noAdjustHandles="1" noChangeArrowheads="1" noChangeShapeType="1" noTextEdit="1"/>
              </p:cNvSpPr>
              <p:nvPr/>
            </p:nvSpPr>
            <p:spPr>
              <a:xfrm>
                <a:off x="191911" y="3866373"/>
                <a:ext cx="8568267" cy="1561325"/>
              </a:xfrm>
              <a:prstGeom prst="rect">
                <a:avLst/>
              </a:prstGeom>
              <a:blipFill>
                <a:blip r:embed="rId11"/>
                <a:stretch>
                  <a:fillRect l="-569" t="-391" b="-5469"/>
                </a:stretch>
              </a:blipFill>
            </p:spPr>
            <p:txBody>
              <a:bodyPr/>
              <a:lstStyle/>
              <a:p>
                <a:r>
                  <a:rPr lang="sk-SK">
                    <a:noFill/>
                  </a:rPr>
                  <a:t> </a:t>
                </a:r>
              </a:p>
            </p:txBody>
          </p:sp>
        </mc:Fallback>
      </mc:AlternateContent>
      <p:pic>
        <p:nvPicPr>
          <p:cNvPr id="12" name="Picture 11">
            <a:extLst>
              <a:ext uri="{FF2B5EF4-FFF2-40B4-BE49-F238E27FC236}">
                <a16:creationId xmlns:a16="http://schemas.microsoft.com/office/drawing/2014/main" id="{0B5537DD-086D-437C-8FDD-66084CB50DB3}"/>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916329" y="5664816"/>
            <a:ext cx="7132320" cy="577787"/>
          </a:xfrm>
          <a:prstGeom prst="rect">
            <a:avLst/>
          </a:prstGeom>
        </p:spPr>
      </p:pic>
      <p:sp>
        <p:nvSpPr>
          <p:cNvPr id="3" name="Slide Number Placeholder 2">
            <a:extLst>
              <a:ext uri="{FF2B5EF4-FFF2-40B4-BE49-F238E27FC236}">
                <a16:creationId xmlns:a16="http://schemas.microsoft.com/office/drawing/2014/main" id="{C0868484-EB0F-4A2D-93A7-4EE6E296720D}"/>
              </a:ext>
            </a:extLst>
          </p:cNvPr>
          <p:cNvSpPr>
            <a:spLocks noGrp="1"/>
          </p:cNvSpPr>
          <p:nvPr>
            <p:ph type="sldNum" sz="quarter" idx="12"/>
          </p:nvPr>
        </p:nvSpPr>
        <p:spPr/>
        <p:txBody>
          <a:bodyPr/>
          <a:lstStyle/>
          <a:p>
            <a:fld id="{1BCE0CA2-1A48-4B23-8A77-1A9F640E54E6}" type="slidenum">
              <a:rPr lang="sk-SK" smtClean="0"/>
              <a:t>14</a:t>
            </a:fld>
            <a:endParaRPr lang="sk-SK"/>
          </a:p>
        </p:txBody>
      </p:sp>
    </p:spTree>
    <p:extLst>
      <p:ext uri="{BB962C8B-B14F-4D97-AF65-F5344CB8AC3E}">
        <p14:creationId xmlns:p14="http://schemas.microsoft.com/office/powerpoint/2010/main" val="3083819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117468EF-A39A-482B-829D-B29AE19E0E37}"/>
                  </a:ext>
                </a:extLst>
              </p:cNvPr>
              <p:cNvSpPr txBox="1"/>
              <p:nvPr/>
            </p:nvSpPr>
            <p:spPr>
              <a:xfrm>
                <a:off x="169333" y="1798990"/>
                <a:ext cx="8737600" cy="667747"/>
              </a:xfrm>
              <a:prstGeom prst="rect">
                <a:avLst/>
              </a:prstGeom>
              <a:noFill/>
            </p:spPr>
            <p:txBody>
              <a:bodyPr wrap="square" rtlCol="0">
                <a:spAutoFit/>
              </a:bodyPr>
              <a:lstStyle/>
              <a:p>
                <a:r>
                  <a:rPr lang="en-US" dirty="0">
                    <a:cs typeface="Arial" panose="020B0604020202020204" pitchFamily="34" charset="0"/>
                  </a:rPr>
                  <a:t>Since the reservoir is much larger than the system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𝐸</m:t>
                        </m:r>
                      </m:e>
                      <m:sub>
                        <m:r>
                          <a:rPr lang="en-US" b="0" i="1" smtClean="0">
                            <a:latin typeface="Cambria Math" panose="02040503050406030204" pitchFamily="18" charset="0"/>
                            <a:cs typeface="Arial" panose="020B0604020202020204" pitchFamily="34" charset="0"/>
                          </a:rPr>
                          <m:t>𝑖</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𝐸</m:t>
                        </m:r>
                      </m:e>
                      <m:sub>
                        <m:r>
                          <a:rPr lang="en-US" b="0" i="1" smtClean="0">
                            <a:latin typeface="Cambria Math" panose="02040503050406030204" pitchFamily="18" charset="0"/>
                            <a:cs typeface="Arial" panose="020B0604020202020204" pitchFamily="34" charset="0"/>
                          </a:rPr>
                          <m:t>𝑠𝑢𝑝𝑒𝑟</m:t>
                        </m:r>
                      </m:sub>
                    </m:sSub>
                  </m:oMath>
                </a14:m>
                <a:r>
                  <a:rPr lang="en-US" dirty="0">
                    <a:cs typeface="Arial" panose="020B0604020202020204" pitchFamily="34" charset="0"/>
                  </a:rPr>
                  <a:t> and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𝑁</m:t>
                        </m:r>
                      </m:e>
                      <m:sub>
                        <m:r>
                          <a:rPr lang="en-US" b="0" i="1" smtClean="0">
                            <a:latin typeface="Cambria Math" panose="02040503050406030204" pitchFamily="18" charset="0"/>
                            <a:cs typeface="Arial" panose="020B0604020202020204" pitchFamily="34" charset="0"/>
                          </a:rPr>
                          <m:t>𝑖</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𝑁</m:t>
                        </m:r>
                      </m:e>
                      <m:sub>
                        <m:r>
                          <a:rPr lang="en-US" b="0" i="1" smtClean="0">
                            <a:latin typeface="Cambria Math" panose="02040503050406030204" pitchFamily="18" charset="0"/>
                            <a:cs typeface="Arial" panose="020B0604020202020204" pitchFamily="34" charset="0"/>
                          </a:rPr>
                          <m:t>𝑠𝑢𝑝𝑒𝑟</m:t>
                        </m:r>
                      </m:sub>
                    </m:sSub>
                  </m:oMath>
                </a14:m>
                <a:r>
                  <a:rPr lang="en-US" dirty="0">
                    <a:cs typeface="Arial" panose="020B0604020202020204" pitchFamily="34" charset="0"/>
                  </a:rPr>
                  <a:t> we expand the function in the exponent to the first order in Taylor series: </a:t>
                </a:r>
                <a:endParaRPr lang="sk-SK" dirty="0">
                  <a:cs typeface="Arial" panose="020B0604020202020204" pitchFamily="34" charset="0"/>
                </a:endParaRPr>
              </a:p>
            </p:txBody>
          </p:sp>
        </mc:Choice>
        <mc:Fallback xmlns="">
          <p:sp>
            <p:nvSpPr>
              <p:cNvPr id="16" name="TextBox 15">
                <a:extLst>
                  <a:ext uri="{FF2B5EF4-FFF2-40B4-BE49-F238E27FC236}">
                    <a16:creationId xmlns:a16="http://schemas.microsoft.com/office/drawing/2014/main" id="{117468EF-A39A-482B-829D-B29AE19E0E37}"/>
                  </a:ext>
                </a:extLst>
              </p:cNvPr>
              <p:cNvSpPr txBox="1">
                <a:spLocks noRot="1" noChangeAspect="1" noMove="1" noResize="1" noEditPoints="1" noAdjustHandles="1" noChangeArrowheads="1" noChangeShapeType="1" noTextEdit="1"/>
              </p:cNvSpPr>
              <p:nvPr/>
            </p:nvSpPr>
            <p:spPr>
              <a:xfrm>
                <a:off x="169333" y="1798990"/>
                <a:ext cx="8737600" cy="667747"/>
              </a:xfrm>
              <a:prstGeom prst="rect">
                <a:avLst/>
              </a:prstGeom>
              <a:blipFill>
                <a:blip r:embed="rId8"/>
                <a:stretch>
                  <a:fillRect l="-628" t="-3636" r="-977" b="-13636"/>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63F79B65-FA30-45A5-9ECC-701312BBFCDB}"/>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37589" y="2516670"/>
            <a:ext cx="8195310" cy="588074"/>
          </a:xfrm>
          <a:prstGeom prst="rect">
            <a:avLst/>
          </a:prstGeom>
        </p:spPr>
      </p:pic>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FE204F6-4084-445D-B7D0-C9651350CA24}"/>
                  </a:ext>
                </a:extLst>
              </p:cNvPr>
              <p:cNvSpPr txBox="1"/>
              <p:nvPr/>
            </p:nvSpPr>
            <p:spPr>
              <a:xfrm>
                <a:off x="169333" y="3163896"/>
                <a:ext cx="8579555" cy="499560"/>
              </a:xfrm>
              <a:prstGeom prst="rect">
                <a:avLst/>
              </a:prstGeom>
              <a:noFill/>
            </p:spPr>
            <p:txBody>
              <a:bodyPr wrap="square" rtlCol="0">
                <a:spAutoFit/>
              </a:bodyPr>
              <a:lstStyle/>
              <a:p>
                <a:r>
                  <a:rPr lang="en-US" dirty="0">
                    <a:cs typeface="Arial" panose="020B0604020202020204" pitchFamily="34" charset="0"/>
                  </a:rPr>
                  <a:t>Using the formulas </a:t>
                </a:r>
                <a14:m>
                  <m:oMath xmlns:m="http://schemas.openxmlformats.org/officeDocument/2006/math">
                    <m:f>
                      <m:fPr>
                        <m:ctrlPr>
                          <a:rPr lang="en-US" b="0" i="1" smtClean="0">
                            <a:latin typeface="Cambria Math" panose="02040503050406030204" pitchFamily="18" charset="0"/>
                            <a:cs typeface="Arial" panose="020B0604020202020204" pitchFamily="34" charset="0"/>
                          </a:rPr>
                        </m:ctrlPr>
                      </m:fPr>
                      <m:num>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𝑆</m:t>
                        </m:r>
                      </m:num>
                      <m:den>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𝐸</m:t>
                        </m:r>
                      </m:den>
                    </m:f>
                    <m:r>
                      <a:rPr lang="en-US" b="0" i="1" smtClean="0">
                        <a:latin typeface="Cambria Math" panose="02040503050406030204" pitchFamily="18" charset="0"/>
                        <a:cs typeface="Arial" panose="020B0604020202020204" pitchFamily="34" charset="0"/>
                      </a:rPr>
                      <m:t>=</m:t>
                    </m:r>
                    <m:f>
                      <m:fPr>
                        <m:ctrlPr>
                          <a:rPr lang="en-US" b="0" i="1" smtClean="0">
                            <a:latin typeface="Cambria Math" panose="02040503050406030204" pitchFamily="18" charset="0"/>
                            <a:cs typeface="Arial" panose="020B0604020202020204" pitchFamily="34" charset="0"/>
                          </a:rPr>
                        </m:ctrlPr>
                      </m:fPr>
                      <m:num>
                        <m:r>
                          <a:rPr lang="en-US" b="0" i="1" smtClean="0">
                            <a:latin typeface="Cambria Math" panose="02040503050406030204" pitchFamily="18" charset="0"/>
                            <a:cs typeface="Arial" panose="020B0604020202020204" pitchFamily="34" charset="0"/>
                          </a:rPr>
                          <m:t>1</m:t>
                        </m:r>
                      </m:num>
                      <m:den>
                        <m:r>
                          <a:rPr lang="en-US" b="0" i="1" smtClean="0">
                            <a:latin typeface="Cambria Math" panose="02040503050406030204" pitchFamily="18" charset="0"/>
                            <a:cs typeface="Arial" panose="020B0604020202020204" pitchFamily="34" charset="0"/>
                          </a:rPr>
                          <m:t>𝑇</m:t>
                        </m:r>
                      </m:den>
                    </m:f>
                  </m:oMath>
                </a14:m>
                <a:r>
                  <a:rPr lang="en-US" dirty="0">
                    <a:cs typeface="Arial" panose="020B0604020202020204" pitchFamily="34" charset="0"/>
                  </a:rPr>
                  <a:t> , </a:t>
                </a:r>
                <a14:m>
                  <m:oMath xmlns:m="http://schemas.openxmlformats.org/officeDocument/2006/math">
                    <m:f>
                      <m:fPr>
                        <m:ctrlPr>
                          <a:rPr lang="en-US" b="0" i="1" smtClean="0">
                            <a:latin typeface="Cambria Math" panose="02040503050406030204" pitchFamily="18" charset="0"/>
                            <a:cs typeface="Arial" panose="020B0604020202020204" pitchFamily="34" charset="0"/>
                          </a:rPr>
                        </m:ctrlPr>
                      </m:fPr>
                      <m:num>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𝑆</m:t>
                        </m:r>
                      </m:num>
                      <m:den>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𝑁</m:t>
                        </m:r>
                      </m:den>
                    </m:f>
                    <m:r>
                      <a:rPr lang="en-US" b="0" i="1" smtClean="0">
                        <a:latin typeface="Cambria Math" panose="02040503050406030204" pitchFamily="18" charset="0"/>
                        <a:cs typeface="Arial" panose="020B0604020202020204" pitchFamily="34" charset="0"/>
                      </a:rPr>
                      <m:t>=−</m:t>
                    </m:r>
                    <m:f>
                      <m:fPr>
                        <m:ctrlPr>
                          <a:rPr lang="en-US" b="0" i="1" smtClean="0">
                            <a:latin typeface="Cambria Math" panose="02040503050406030204" pitchFamily="18" charset="0"/>
                            <a:cs typeface="Arial" panose="020B0604020202020204" pitchFamily="34" charset="0"/>
                          </a:rPr>
                        </m:ctrlPr>
                      </m:fPr>
                      <m:num>
                        <m:r>
                          <a:rPr lang="en-US" b="0" i="1" smtClean="0">
                            <a:latin typeface="Cambria Math" panose="02040503050406030204" pitchFamily="18" charset="0"/>
                            <a:cs typeface="Arial" panose="020B0604020202020204" pitchFamily="34" charset="0"/>
                          </a:rPr>
                          <m:t>𝜇</m:t>
                        </m:r>
                      </m:num>
                      <m:den>
                        <m:r>
                          <a:rPr lang="en-US" b="0" i="1" smtClean="0">
                            <a:latin typeface="Cambria Math" panose="02040503050406030204" pitchFamily="18" charset="0"/>
                            <a:cs typeface="Arial" panose="020B0604020202020204" pitchFamily="34" charset="0"/>
                          </a:rPr>
                          <m:t>𝑇</m:t>
                        </m:r>
                      </m:den>
                    </m:f>
                  </m:oMath>
                </a14:m>
                <a:r>
                  <a:rPr lang="en-US" dirty="0">
                    <a:cs typeface="Arial" panose="020B0604020202020204" pitchFamily="34" charset="0"/>
                  </a:rPr>
                  <a:t> we get</a:t>
                </a:r>
                <a:endParaRPr lang="sk-SK" dirty="0">
                  <a:cs typeface="Arial" panose="020B0604020202020204" pitchFamily="34" charset="0"/>
                </a:endParaRPr>
              </a:p>
            </p:txBody>
          </p:sp>
        </mc:Choice>
        <mc:Fallback xmlns="">
          <p:sp>
            <p:nvSpPr>
              <p:cNvPr id="32" name="TextBox 31">
                <a:extLst>
                  <a:ext uri="{FF2B5EF4-FFF2-40B4-BE49-F238E27FC236}">
                    <a16:creationId xmlns:a16="http://schemas.microsoft.com/office/drawing/2014/main" id="{9FE204F6-4084-445D-B7D0-C9651350CA24}"/>
                  </a:ext>
                </a:extLst>
              </p:cNvPr>
              <p:cNvSpPr txBox="1">
                <a:spLocks noRot="1" noChangeAspect="1" noMove="1" noResize="1" noEditPoints="1" noAdjustHandles="1" noChangeArrowheads="1" noChangeShapeType="1" noTextEdit="1"/>
              </p:cNvSpPr>
              <p:nvPr/>
            </p:nvSpPr>
            <p:spPr>
              <a:xfrm>
                <a:off x="169333" y="3163896"/>
                <a:ext cx="8579555" cy="499560"/>
              </a:xfrm>
              <a:prstGeom prst="rect">
                <a:avLst/>
              </a:prstGeom>
              <a:blipFill>
                <a:blip r:embed="rId10"/>
                <a:stretch>
                  <a:fillRect l="-640" b="-7317"/>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E98BE536-C61B-4177-9A02-50ACFFE11391}"/>
              </a:ext>
            </a:extLst>
          </p:cNvPr>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1059279" y="3766263"/>
            <a:ext cx="6125909" cy="769811"/>
          </a:xfrm>
          <a:prstGeom prst="rect">
            <a:avLst/>
          </a:prstGeom>
        </p:spPr>
      </p:pic>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E20B775F-8860-4C2A-9E4A-930AE2885C49}"/>
                  </a:ext>
                </a:extLst>
              </p:cNvPr>
              <p:cNvSpPr txBox="1"/>
              <p:nvPr/>
            </p:nvSpPr>
            <p:spPr>
              <a:xfrm>
                <a:off x="130526" y="4705310"/>
                <a:ext cx="8590844" cy="646331"/>
              </a:xfrm>
              <a:prstGeom prst="rect">
                <a:avLst/>
              </a:prstGeom>
              <a:noFill/>
            </p:spPr>
            <p:txBody>
              <a:bodyPr wrap="square" rtlCol="0">
                <a:spAutoFit/>
              </a:bodyPr>
              <a:lstStyle/>
              <a:p>
                <a:r>
                  <a:rPr lang="en-US" dirty="0">
                    <a:cs typeface="Arial" panose="020B0604020202020204" pitchFamily="34" charset="0"/>
                  </a:rPr>
                  <a:t>The factor in front of the sum “does not feel” the system at all neither it feels what quantity </a:t>
                </a:r>
                <a14:m>
                  <m:oMath xmlns:m="http://schemas.openxmlformats.org/officeDocument/2006/math">
                    <m:r>
                      <a:rPr lang="en-US" b="0" i="1" smtClean="0">
                        <a:latin typeface="Cambria Math" panose="02040503050406030204" pitchFamily="18" charset="0"/>
                        <a:cs typeface="Arial" panose="020B0604020202020204" pitchFamily="34" charset="0"/>
                      </a:rPr>
                      <m:t>𝐴</m:t>
                    </m:r>
                  </m:oMath>
                </a14:m>
                <a:r>
                  <a:rPr lang="en-US" dirty="0">
                    <a:cs typeface="Arial" panose="020B0604020202020204" pitchFamily="34" charset="0"/>
                  </a:rPr>
                  <a:t> we are interested in; it is just a constant. It is in fact a normalization constant.</a:t>
                </a:r>
                <a:endParaRPr lang="sk-SK" dirty="0">
                  <a:cs typeface="Arial" panose="020B0604020202020204" pitchFamily="34" charset="0"/>
                </a:endParaRPr>
              </a:p>
            </p:txBody>
          </p:sp>
        </mc:Choice>
        <mc:Fallback xmlns="">
          <p:sp>
            <p:nvSpPr>
              <p:cNvPr id="38" name="TextBox 37">
                <a:extLst>
                  <a:ext uri="{FF2B5EF4-FFF2-40B4-BE49-F238E27FC236}">
                    <a16:creationId xmlns:a16="http://schemas.microsoft.com/office/drawing/2014/main" id="{E20B775F-8860-4C2A-9E4A-930AE2885C49}"/>
                  </a:ext>
                </a:extLst>
              </p:cNvPr>
              <p:cNvSpPr txBox="1">
                <a:spLocks noRot="1" noChangeAspect="1" noMove="1" noResize="1" noEditPoints="1" noAdjustHandles="1" noChangeArrowheads="1" noChangeShapeType="1" noTextEdit="1"/>
              </p:cNvSpPr>
              <p:nvPr/>
            </p:nvSpPr>
            <p:spPr>
              <a:xfrm>
                <a:off x="130526" y="4705310"/>
                <a:ext cx="8590844" cy="646331"/>
              </a:xfrm>
              <a:prstGeom prst="rect">
                <a:avLst/>
              </a:prstGeom>
              <a:blipFill>
                <a:blip r:embed="rId12"/>
                <a:stretch>
                  <a:fillRect l="-567" t="-5660" b="-14151"/>
                </a:stretch>
              </a:blipFill>
            </p:spPr>
            <p:txBody>
              <a:bodyPr/>
              <a:lstStyle/>
              <a:p>
                <a:r>
                  <a:rPr lang="en-US">
                    <a:noFill/>
                  </a:rPr>
                  <a:t> </a:t>
                </a:r>
              </a:p>
            </p:txBody>
          </p:sp>
        </mc:Fallback>
      </mc:AlternateContent>
      <p:pic>
        <p:nvPicPr>
          <p:cNvPr id="28" name="Picture 27">
            <a:extLst>
              <a:ext uri="{FF2B5EF4-FFF2-40B4-BE49-F238E27FC236}">
                <a16:creationId xmlns:a16="http://schemas.microsoft.com/office/drawing/2014/main" id="{EE9D9343-8F34-42A4-8768-E7ABA41E01D5}"/>
              </a:ext>
            </a:extLst>
          </p:cNvPr>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2669825" y="5537203"/>
            <a:ext cx="3783429" cy="581143"/>
          </a:xfrm>
          <a:prstGeom prst="rect">
            <a:avLst/>
          </a:prstGeom>
        </p:spPr>
      </p:pic>
      <p:sp>
        <p:nvSpPr>
          <p:cNvPr id="13" name="TextBox 12">
            <a:extLst>
              <a:ext uri="{FF2B5EF4-FFF2-40B4-BE49-F238E27FC236}">
                <a16:creationId xmlns:a16="http://schemas.microsoft.com/office/drawing/2014/main" id="{ABBE6AC2-9CE2-45FA-B4AC-FB677CCC0C39}"/>
              </a:ext>
            </a:extLst>
          </p:cNvPr>
          <p:cNvSpPr txBox="1"/>
          <p:nvPr/>
        </p:nvSpPr>
        <p:spPr>
          <a:xfrm>
            <a:off x="1998133" y="428978"/>
            <a:ext cx="5080000" cy="584775"/>
          </a:xfrm>
          <a:prstGeom prst="rect">
            <a:avLst/>
          </a:prstGeom>
          <a:noFill/>
        </p:spPr>
        <p:txBody>
          <a:bodyPr wrap="square" rtlCol="0">
            <a:spAutoFit/>
          </a:bodyPr>
          <a:lstStyle/>
          <a:p>
            <a:pPr algn="ctr"/>
            <a:r>
              <a:rPr lang="en-US" sz="3200" b="1" dirty="0">
                <a:cs typeface="Arial" panose="020B0604020202020204" pitchFamily="34" charset="0"/>
              </a:rPr>
              <a:t>Grand canonical ensemble</a:t>
            </a:r>
            <a:endParaRPr lang="sk-SK" sz="3200" b="1" dirty="0">
              <a:cs typeface="Arial" panose="020B0604020202020204" pitchFamily="34" charset="0"/>
            </a:endParaRPr>
          </a:p>
        </p:txBody>
      </p:sp>
      <p:pic>
        <p:nvPicPr>
          <p:cNvPr id="4" name="Picture 3">
            <a:extLst>
              <a:ext uri="{FF2B5EF4-FFF2-40B4-BE49-F238E27FC236}">
                <a16:creationId xmlns:a16="http://schemas.microsoft.com/office/drawing/2014/main" id="{B26ABE89-F86F-453B-80DB-EAA7937BBB9E}"/>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618874" y="1195331"/>
            <a:ext cx="7132320" cy="577787"/>
          </a:xfrm>
          <a:prstGeom prst="rect">
            <a:avLst/>
          </a:prstGeom>
        </p:spPr>
      </p:pic>
      <p:sp>
        <p:nvSpPr>
          <p:cNvPr id="2" name="Slide Number Placeholder 1">
            <a:extLst>
              <a:ext uri="{FF2B5EF4-FFF2-40B4-BE49-F238E27FC236}">
                <a16:creationId xmlns:a16="http://schemas.microsoft.com/office/drawing/2014/main" id="{6E9FCF3E-9627-4BC3-B86D-2EB8FA4F465C}"/>
              </a:ext>
            </a:extLst>
          </p:cNvPr>
          <p:cNvSpPr>
            <a:spLocks noGrp="1"/>
          </p:cNvSpPr>
          <p:nvPr>
            <p:ph type="sldNum" sz="quarter" idx="12"/>
          </p:nvPr>
        </p:nvSpPr>
        <p:spPr/>
        <p:txBody>
          <a:bodyPr/>
          <a:lstStyle/>
          <a:p>
            <a:fld id="{1BCE0CA2-1A48-4B23-8A77-1A9F640E54E6}" type="slidenum">
              <a:rPr lang="sk-SK" smtClean="0"/>
              <a:t>15</a:t>
            </a:fld>
            <a:endParaRPr lang="sk-SK"/>
          </a:p>
        </p:txBody>
      </p:sp>
    </p:spTree>
    <p:extLst>
      <p:ext uri="{BB962C8B-B14F-4D97-AF65-F5344CB8AC3E}">
        <p14:creationId xmlns:p14="http://schemas.microsoft.com/office/powerpoint/2010/main" val="3762650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7A82B4E-48FA-4B79-B2FE-7D33629094FE}"/>
                  </a:ext>
                </a:extLst>
              </p:cNvPr>
              <p:cNvSpPr txBox="1"/>
              <p:nvPr/>
            </p:nvSpPr>
            <p:spPr>
              <a:xfrm>
                <a:off x="237066" y="1769657"/>
                <a:ext cx="8669867" cy="4662815"/>
              </a:xfrm>
              <a:prstGeom prst="rect">
                <a:avLst/>
              </a:prstGeom>
              <a:noFill/>
            </p:spPr>
            <p:txBody>
              <a:bodyPr wrap="square" rtlCol="0">
                <a:spAutoFit/>
              </a:bodyPr>
              <a:lstStyle/>
              <a:p>
                <a:r>
                  <a:rPr lang="en-US" dirty="0">
                    <a:cs typeface="Arial" panose="020B0604020202020204" pitchFamily="34" charset="0"/>
                  </a:rPr>
                  <a:t>So what have we got? In the formula </a:t>
                </a:r>
                <a14:m>
                  <m:oMath xmlns:m="http://schemas.openxmlformats.org/officeDocument/2006/math">
                    <m:r>
                      <a:rPr lang="en-US" b="0" i="1" smtClean="0">
                        <a:latin typeface="Cambria Math" panose="02040503050406030204" pitchFamily="18" charset="0"/>
                        <a:cs typeface="Arial" panose="020B0604020202020204" pitchFamily="34" charset="0"/>
                      </a:rPr>
                      <m:t>𝑇</m:t>
                    </m:r>
                  </m:oMath>
                </a14:m>
                <a:r>
                  <a:rPr lang="en-US" dirty="0">
                    <a:cs typeface="Arial" panose="020B0604020202020204" pitchFamily="34" charset="0"/>
                  </a:rPr>
                  <a:t> is the temperature of the reservoir and </a:t>
                </a:r>
                <a14:m>
                  <m:oMath xmlns:m="http://schemas.openxmlformats.org/officeDocument/2006/math">
                    <m:r>
                      <a:rPr lang="en-US" b="0" i="1" smtClean="0">
                        <a:latin typeface="Cambria Math" panose="02040503050406030204" pitchFamily="18" charset="0"/>
                        <a:cs typeface="Arial" panose="020B0604020202020204" pitchFamily="34" charset="0"/>
                      </a:rPr>
                      <m:t>𝜇</m:t>
                    </m:r>
                  </m:oMath>
                </a14:m>
                <a:r>
                  <a:rPr lang="en-US" dirty="0">
                    <a:cs typeface="Arial" panose="020B0604020202020204" pitchFamily="34" charset="0"/>
                  </a:rPr>
                  <a:t> is the chemical potential of the reservoir.  Because of the equilibrium through the thermal and diffusion contact these are also the temperature and the chemical potential of the system. So we can calculate any mean value concerning the system by forgetting about the reservoir: there is no more any mentioning of the reservoir in the above formula.</a:t>
                </a:r>
              </a:p>
              <a:p>
                <a:r>
                  <a:rPr lang="en-US" dirty="0">
                    <a:cs typeface="Arial" panose="020B0604020202020204" pitchFamily="34" charset="0"/>
                  </a:rPr>
                  <a:t>The formula looks like a standard formula for calculating the mean values if we interpret the factor</a:t>
                </a:r>
              </a:p>
              <a:p>
                <a:endParaRPr lang="en-US" dirty="0">
                  <a:cs typeface="Arial" panose="020B0604020202020204" pitchFamily="34" charset="0"/>
                </a:endParaRPr>
              </a:p>
              <a:p>
                <a:r>
                  <a:rPr lang="en-US" dirty="0">
                    <a:cs typeface="Arial" panose="020B0604020202020204" pitchFamily="34" charset="0"/>
                  </a:rPr>
                  <a:t>as a probability of the system microstate </a:t>
                </a:r>
                <a14:m>
                  <m:oMath xmlns:m="http://schemas.openxmlformats.org/officeDocument/2006/math">
                    <m:r>
                      <a:rPr lang="en-US" b="0" i="1" smtClean="0">
                        <a:latin typeface="Cambria Math" panose="02040503050406030204" pitchFamily="18" charset="0"/>
                        <a:cs typeface="Arial" panose="020B0604020202020204" pitchFamily="34" charset="0"/>
                      </a:rPr>
                      <m:t>𝑖</m:t>
                    </m:r>
                  </m:oMath>
                </a14:m>
                <a:r>
                  <a:rPr lang="en-US" dirty="0">
                    <a:cs typeface="Arial" panose="020B0604020202020204" pitchFamily="34" charset="0"/>
                  </a:rPr>
                  <a:t>. So the rule:</a:t>
                </a:r>
              </a:p>
              <a:p>
                <a:endParaRPr lang="en-US" sz="900" dirty="0">
                  <a:cs typeface="Arial" panose="020B0604020202020204" pitchFamily="34" charset="0"/>
                </a:endParaRPr>
              </a:p>
              <a:p>
                <a:r>
                  <a:rPr lang="en-US" b="1" dirty="0">
                    <a:solidFill>
                      <a:srgbClr val="FF0000"/>
                    </a:solidFill>
                    <a:cs typeface="Arial" panose="020B0604020202020204" pitchFamily="34" charset="0"/>
                  </a:rPr>
                  <a:t>The ensemble representing a macrostate of a system with a given temperature and chemical potential (kept constant by a suitable external reservoir) can be constructed taking all the possible microstates (with arbitrary energy </a:t>
                </a:r>
                <a14:m>
                  <m:oMath xmlns:m="http://schemas.openxmlformats.org/officeDocument/2006/math">
                    <m:sSub>
                      <m:sSubPr>
                        <m:ctrlPr>
                          <a:rPr lang="en-US" b="1" i="1" smtClean="0">
                            <a:solidFill>
                              <a:srgbClr val="FF0000"/>
                            </a:solidFill>
                            <a:latin typeface="Cambria Math" panose="02040503050406030204" pitchFamily="18" charset="0"/>
                            <a:cs typeface="Arial" panose="020B0604020202020204" pitchFamily="34" charset="0"/>
                          </a:rPr>
                        </m:ctrlPr>
                      </m:sSubPr>
                      <m:e>
                        <m:r>
                          <a:rPr lang="en-US" b="1" i="1" smtClean="0">
                            <a:solidFill>
                              <a:srgbClr val="FF0000"/>
                            </a:solidFill>
                            <a:latin typeface="Cambria Math" panose="02040503050406030204" pitchFamily="18" charset="0"/>
                            <a:cs typeface="Arial" panose="020B0604020202020204" pitchFamily="34" charset="0"/>
                          </a:rPr>
                          <m:t>𝑬</m:t>
                        </m:r>
                      </m:e>
                      <m:sub>
                        <m:r>
                          <a:rPr lang="en-US" b="1" i="1" smtClean="0">
                            <a:solidFill>
                              <a:srgbClr val="FF0000"/>
                            </a:solidFill>
                            <a:latin typeface="Cambria Math" panose="02040503050406030204" pitchFamily="18" charset="0"/>
                            <a:cs typeface="Arial" panose="020B0604020202020204" pitchFamily="34" charset="0"/>
                          </a:rPr>
                          <m:t>𝒊</m:t>
                        </m:r>
                      </m:sub>
                    </m:sSub>
                  </m:oMath>
                </a14:m>
                <a:r>
                  <a:rPr lang="en-US" b="1" dirty="0">
                    <a:solidFill>
                      <a:srgbClr val="FF0000"/>
                    </a:solidFill>
                    <a:cs typeface="Arial" panose="020B0604020202020204" pitchFamily="34" charset="0"/>
                  </a:rPr>
                  <a:t> and arbitrary number of particles </a:t>
                </a:r>
                <a14:m>
                  <m:oMath xmlns:m="http://schemas.openxmlformats.org/officeDocument/2006/math">
                    <m:sSub>
                      <m:sSubPr>
                        <m:ctrlPr>
                          <a:rPr lang="en-US" b="1" i="1" smtClean="0">
                            <a:solidFill>
                              <a:srgbClr val="FF0000"/>
                            </a:solidFill>
                            <a:latin typeface="Cambria Math" panose="02040503050406030204" pitchFamily="18" charset="0"/>
                            <a:cs typeface="Arial" panose="020B0604020202020204" pitchFamily="34" charset="0"/>
                          </a:rPr>
                        </m:ctrlPr>
                      </m:sSubPr>
                      <m:e>
                        <m:r>
                          <a:rPr lang="en-US" b="1" i="1" smtClean="0">
                            <a:solidFill>
                              <a:srgbClr val="FF0000"/>
                            </a:solidFill>
                            <a:latin typeface="Cambria Math" panose="02040503050406030204" pitchFamily="18" charset="0"/>
                            <a:cs typeface="Arial" panose="020B0604020202020204" pitchFamily="34" charset="0"/>
                          </a:rPr>
                          <m:t>𝑵</m:t>
                        </m:r>
                      </m:e>
                      <m:sub>
                        <m:r>
                          <a:rPr lang="en-US" b="1" i="1" smtClean="0">
                            <a:solidFill>
                              <a:srgbClr val="FF0000"/>
                            </a:solidFill>
                            <a:latin typeface="Cambria Math" panose="02040503050406030204" pitchFamily="18" charset="0"/>
                            <a:cs typeface="Arial" panose="020B0604020202020204" pitchFamily="34" charset="0"/>
                          </a:rPr>
                          <m:t>𝒊</m:t>
                        </m:r>
                      </m:sub>
                    </m:sSub>
                  </m:oMath>
                </a14:m>
                <a:r>
                  <a:rPr lang="en-US" b="1" dirty="0">
                    <a:solidFill>
                      <a:srgbClr val="FF0000"/>
                    </a:solidFill>
                    <a:cs typeface="Arial" panose="020B0604020202020204" pitchFamily="34" charset="0"/>
                  </a:rPr>
                  <a:t>), each with the probability</a:t>
                </a:r>
              </a:p>
              <a:p>
                <a:endParaRPr lang="en-US" b="1" dirty="0">
                  <a:solidFill>
                    <a:srgbClr val="FF0000"/>
                  </a:solidFill>
                  <a:cs typeface="Arial" panose="020B0604020202020204" pitchFamily="34" charset="0"/>
                </a:endParaRPr>
              </a:p>
              <a:p>
                <a:endParaRPr lang="en-US" b="1" dirty="0">
                  <a:solidFill>
                    <a:srgbClr val="FF0000"/>
                  </a:solidFill>
                  <a:cs typeface="Arial" panose="020B0604020202020204" pitchFamily="34" charset="0"/>
                </a:endParaRPr>
              </a:p>
              <a:p>
                <a:r>
                  <a:rPr lang="en-US" b="1" dirty="0">
                    <a:solidFill>
                      <a:srgbClr val="FF0000"/>
                    </a:solidFill>
                    <a:cs typeface="Arial" panose="020B0604020202020204" pitchFamily="34" charset="0"/>
                  </a:rPr>
                  <a:t>such an ensemble is called grand canonical ensemble.</a:t>
                </a:r>
                <a:endParaRPr lang="sk-SK" b="1" dirty="0">
                  <a:solidFill>
                    <a:srgbClr val="FF0000"/>
                  </a:solidFill>
                  <a:cs typeface="Arial" panose="020B0604020202020204" pitchFamily="34" charset="0"/>
                </a:endParaRPr>
              </a:p>
            </p:txBody>
          </p:sp>
        </mc:Choice>
        <mc:Fallback xmlns="">
          <p:sp>
            <p:nvSpPr>
              <p:cNvPr id="6" name="TextBox 5">
                <a:extLst>
                  <a:ext uri="{FF2B5EF4-FFF2-40B4-BE49-F238E27FC236}">
                    <a16:creationId xmlns:a16="http://schemas.microsoft.com/office/drawing/2014/main" id="{D7A82B4E-48FA-4B79-B2FE-7D33629094FE}"/>
                  </a:ext>
                </a:extLst>
              </p:cNvPr>
              <p:cNvSpPr txBox="1">
                <a:spLocks noRot="1" noChangeAspect="1" noMove="1" noResize="1" noEditPoints="1" noAdjustHandles="1" noChangeArrowheads="1" noChangeShapeType="1" noTextEdit="1"/>
              </p:cNvSpPr>
              <p:nvPr/>
            </p:nvSpPr>
            <p:spPr>
              <a:xfrm>
                <a:off x="237066" y="1769657"/>
                <a:ext cx="8669867" cy="4662815"/>
              </a:xfrm>
              <a:prstGeom prst="rect">
                <a:avLst/>
              </a:prstGeom>
              <a:blipFill>
                <a:blip r:embed="rId7"/>
                <a:stretch>
                  <a:fillRect l="-633" t="-654" b="-1176"/>
                </a:stretch>
              </a:blipFill>
            </p:spPr>
            <p:txBody>
              <a:bodyPr/>
              <a:lstStyle/>
              <a:p>
                <a:r>
                  <a:rPr lang="en-US">
                    <a:noFill/>
                  </a:rPr>
                  <a:t> </a:t>
                </a:r>
              </a:p>
            </p:txBody>
          </p:sp>
        </mc:Fallback>
      </mc:AlternateContent>
      <p:pic>
        <p:nvPicPr>
          <p:cNvPr id="19" name="Picture 18">
            <a:extLst>
              <a:ext uri="{FF2B5EF4-FFF2-40B4-BE49-F238E27FC236}">
                <a16:creationId xmlns:a16="http://schemas.microsoft.com/office/drawing/2014/main" id="{F1323C05-6BFD-4999-8C02-A65015B760AB}"/>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045487" y="5518604"/>
            <a:ext cx="3365143" cy="468000"/>
          </a:xfrm>
          <a:prstGeom prst="rect">
            <a:avLst/>
          </a:prstGeom>
        </p:spPr>
      </p:pic>
      <p:pic>
        <p:nvPicPr>
          <p:cNvPr id="17" name="Picture 16">
            <a:extLst>
              <a:ext uri="{FF2B5EF4-FFF2-40B4-BE49-F238E27FC236}">
                <a16:creationId xmlns:a16="http://schemas.microsoft.com/office/drawing/2014/main" id="{650D635E-8611-44BA-AF89-CD5DB5EDA099}"/>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641450" y="3494506"/>
            <a:ext cx="2676000" cy="468000"/>
          </a:xfrm>
          <a:prstGeom prst="rect">
            <a:avLst/>
          </a:prstGeom>
        </p:spPr>
      </p:pic>
      <p:sp>
        <p:nvSpPr>
          <p:cNvPr id="9" name="TextBox 8">
            <a:extLst>
              <a:ext uri="{FF2B5EF4-FFF2-40B4-BE49-F238E27FC236}">
                <a16:creationId xmlns:a16="http://schemas.microsoft.com/office/drawing/2014/main" id="{BAA50295-87F8-4606-9E2F-91E841771981}"/>
              </a:ext>
            </a:extLst>
          </p:cNvPr>
          <p:cNvSpPr txBox="1"/>
          <p:nvPr/>
        </p:nvSpPr>
        <p:spPr>
          <a:xfrm>
            <a:off x="1998133" y="428978"/>
            <a:ext cx="5080000" cy="584775"/>
          </a:xfrm>
          <a:prstGeom prst="rect">
            <a:avLst/>
          </a:prstGeom>
          <a:noFill/>
        </p:spPr>
        <p:txBody>
          <a:bodyPr wrap="square" rtlCol="0">
            <a:spAutoFit/>
          </a:bodyPr>
          <a:lstStyle/>
          <a:p>
            <a:pPr algn="ctr"/>
            <a:r>
              <a:rPr lang="en-US" sz="3200" b="1" dirty="0">
                <a:cs typeface="Arial" panose="020B0604020202020204" pitchFamily="34" charset="0"/>
              </a:rPr>
              <a:t>Grand canonical ensemble</a:t>
            </a:r>
            <a:endParaRPr lang="sk-SK" sz="3200" b="1" dirty="0">
              <a:cs typeface="Arial" panose="020B0604020202020204" pitchFamily="34" charset="0"/>
            </a:endParaRPr>
          </a:p>
        </p:txBody>
      </p:sp>
      <p:pic>
        <p:nvPicPr>
          <p:cNvPr id="15" name="Picture 14">
            <a:extLst>
              <a:ext uri="{FF2B5EF4-FFF2-40B4-BE49-F238E27FC236}">
                <a16:creationId xmlns:a16="http://schemas.microsoft.com/office/drawing/2014/main" id="{308D7C56-ACA5-4838-9BD2-F2664E3EF071}"/>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2774991" y="1236154"/>
            <a:ext cx="3783429" cy="581143"/>
          </a:xfrm>
          <a:prstGeom prst="rect">
            <a:avLst/>
          </a:prstGeom>
        </p:spPr>
      </p:pic>
      <p:sp>
        <p:nvSpPr>
          <p:cNvPr id="2" name="Slide Number Placeholder 1">
            <a:extLst>
              <a:ext uri="{FF2B5EF4-FFF2-40B4-BE49-F238E27FC236}">
                <a16:creationId xmlns:a16="http://schemas.microsoft.com/office/drawing/2014/main" id="{359F93E0-893D-46CD-97F3-ED5BAF4923AC}"/>
              </a:ext>
            </a:extLst>
          </p:cNvPr>
          <p:cNvSpPr>
            <a:spLocks noGrp="1"/>
          </p:cNvSpPr>
          <p:nvPr>
            <p:ph type="sldNum" sz="quarter" idx="12"/>
          </p:nvPr>
        </p:nvSpPr>
        <p:spPr/>
        <p:txBody>
          <a:bodyPr/>
          <a:lstStyle/>
          <a:p>
            <a:fld id="{1BCE0CA2-1A48-4B23-8A77-1A9F640E54E6}" type="slidenum">
              <a:rPr lang="sk-SK" smtClean="0"/>
              <a:t>16</a:t>
            </a:fld>
            <a:endParaRPr lang="sk-SK"/>
          </a:p>
        </p:txBody>
      </p:sp>
    </p:spTree>
    <p:extLst>
      <p:ext uri="{BB962C8B-B14F-4D97-AF65-F5344CB8AC3E}">
        <p14:creationId xmlns:p14="http://schemas.microsoft.com/office/powerpoint/2010/main" val="3963269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4B6989-504B-477A-A569-B4C949C0B27E}"/>
              </a:ext>
            </a:extLst>
          </p:cNvPr>
          <p:cNvSpPr txBox="1"/>
          <p:nvPr/>
        </p:nvSpPr>
        <p:spPr>
          <a:xfrm>
            <a:off x="79022" y="147993"/>
            <a:ext cx="9064978" cy="584775"/>
          </a:xfrm>
          <a:prstGeom prst="rect">
            <a:avLst/>
          </a:prstGeom>
          <a:noFill/>
        </p:spPr>
        <p:txBody>
          <a:bodyPr wrap="square" rtlCol="0">
            <a:spAutoFit/>
          </a:bodyPr>
          <a:lstStyle/>
          <a:p>
            <a:pPr algn="ctr"/>
            <a:r>
              <a:rPr lang="en-US" sz="3200" b="1" dirty="0">
                <a:cs typeface="Arial" panose="020B0604020202020204" pitchFamily="34" charset="0"/>
              </a:rPr>
              <a:t>Grand canonical ensemble – grand partition function</a:t>
            </a:r>
            <a:endParaRPr lang="sk-SK" sz="3200" b="1" dirty="0">
              <a:cs typeface="Arial" panose="020B0604020202020204" pitchFamily="34" charset="0"/>
            </a:endParaRPr>
          </a:p>
        </p:txBody>
      </p:sp>
      <p:sp>
        <p:nvSpPr>
          <p:cNvPr id="8" name="TextBox 7">
            <a:extLst>
              <a:ext uri="{FF2B5EF4-FFF2-40B4-BE49-F238E27FC236}">
                <a16:creationId xmlns:a16="http://schemas.microsoft.com/office/drawing/2014/main" id="{2EE4B230-0493-4496-8818-BFE119FC0541}"/>
              </a:ext>
            </a:extLst>
          </p:cNvPr>
          <p:cNvSpPr txBox="1"/>
          <p:nvPr/>
        </p:nvSpPr>
        <p:spPr>
          <a:xfrm>
            <a:off x="141111" y="1390831"/>
            <a:ext cx="8816622" cy="369332"/>
          </a:xfrm>
          <a:prstGeom prst="rect">
            <a:avLst/>
          </a:prstGeom>
          <a:noFill/>
        </p:spPr>
        <p:txBody>
          <a:bodyPr wrap="square" rtlCol="0">
            <a:spAutoFit/>
          </a:bodyPr>
          <a:lstStyle/>
          <a:p>
            <a:r>
              <a:rPr lang="en-US" dirty="0">
                <a:cs typeface="Arial" panose="020B0604020202020204" pitchFamily="34" charset="0"/>
              </a:rPr>
              <a:t>The normalization constant can be calculated from the condition</a:t>
            </a:r>
            <a:endParaRPr lang="sk-SK" dirty="0">
              <a:cs typeface="Arial" panose="020B0604020202020204" pitchFamily="34" charset="0"/>
            </a:endParaRPr>
          </a:p>
        </p:txBody>
      </p:sp>
      <p:pic>
        <p:nvPicPr>
          <p:cNvPr id="10" name="Picture 9">
            <a:extLst>
              <a:ext uri="{FF2B5EF4-FFF2-40B4-BE49-F238E27FC236}">
                <a16:creationId xmlns:a16="http://schemas.microsoft.com/office/drawing/2014/main" id="{71125BB7-8876-4047-8276-8A528D160D79}"/>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6786391" y="1431741"/>
            <a:ext cx="1124712" cy="486918"/>
          </a:xfrm>
          <a:prstGeom prst="rect">
            <a:avLst/>
          </a:prstGeom>
        </p:spPr>
      </p:pic>
      <p:sp>
        <p:nvSpPr>
          <p:cNvPr id="11" name="TextBox 10">
            <a:extLst>
              <a:ext uri="{FF2B5EF4-FFF2-40B4-BE49-F238E27FC236}">
                <a16:creationId xmlns:a16="http://schemas.microsoft.com/office/drawing/2014/main" id="{D6A43302-C8B1-48F4-9E1B-038C3CC90A93}"/>
              </a:ext>
            </a:extLst>
          </p:cNvPr>
          <p:cNvSpPr txBox="1"/>
          <p:nvPr/>
        </p:nvSpPr>
        <p:spPr>
          <a:xfrm>
            <a:off x="203200" y="1857076"/>
            <a:ext cx="8590844" cy="369332"/>
          </a:xfrm>
          <a:prstGeom prst="rect">
            <a:avLst/>
          </a:prstGeom>
          <a:noFill/>
        </p:spPr>
        <p:txBody>
          <a:bodyPr wrap="square" rtlCol="0">
            <a:spAutoFit/>
          </a:bodyPr>
          <a:lstStyle/>
          <a:p>
            <a:r>
              <a:rPr lang="en-US" dirty="0">
                <a:cs typeface="Arial" panose="020B0604020202020204" pitchFamily="34" charset="0"/>
              </a:rPr>
              <a:t>From there we get</a:t>
            </a:r>
            <a:endParaRPr lang="sk-SK" dirty="0">
              <a:cs typeface="Arial" panose="020B0604020202020204" pitchFamily="34" charset="0"/>
            </a:endParaRPr>
          </a:p>
        </p:txBody>
      </p:sp>
      <p:sp>
        <p:nvSpPr>
          <p:cNvPr id="18" name="Rectangle 17">
            <a:extLst>
              <a:ext uri="{FF2B5EF4-FFF2-40B4-BE49-F238E27FC236}">
                <a16:creationId xmlns:a16="http://schemas.microsoft.com/office/drawing/2014/main" id="{DEA426B5-D572-41C7-BE89-43311B4F7CC5}"/>
              </a:ext>
            </a:extLst>
          </p:cNvPr>
          <p:cNvSpPr/>
          <p:nvPr/>
        </p:nvSpPr>
        <p:spPr>
          <a:xfrm>
            <a:off x="2364492" y="1724497"/>
            <a:ext cx="3726389" cy="7563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9" name="Rectangle 18">
            <a:extLst>
              <a:ext uri="{FF2B5EF4-FFF2-40B4-BE49-F238E27FC236}">
                <a16:creationId xmlns:a16="http://schemas.microsoft.com/office/drawing/2014/main" id="{B3E88F67-8DF1-4DA9-87E7-B14E7D6575AD}"/>
              </a:ext>
            </a:extLst>
          </p:cNvPr>
          <p:cNvSpPr/>
          <p:nvPr/>
        </p:nvSpPr>
        <p:spPr>
          <a:xfrm>
            <a:off x="2364492" y="2619923"/>
            <a:ext cx="3726389" cy="75635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F9DE5B25-CC19-4F57-8F79-C5AF05E30F53}"/>
                  </a:ext>
                </a:extLst>
              </p:cNvPr>
              <p:cNvSpPr txBox="1"/>
              <p:nvPr/>
            </p:nvSpPr>
            <p:spPr>
              <a:xfrm>
                <a:off x="259645" y="3589867"/>
                <a:ext cx="8579555" cy="2585323"/>
              </a:xfrm>
              <a:prstGeom prst="rect">
                <a:avLst/>
              </a:prstGeom>
              <a:noFill/>
            </p:spPr>
            <p:txBody>
              <a:bodyPr wrap="square" rtlCol="0">
                <a:spAutoFit/>
              </a:bodyPr>
              <a:lstStyle/>
              <a:p>
                <a:r>
                  <a:rPr lang="en-US" dirty="0">
                    <a:cs typeface="Arial" panose="020B0604020202020204" pitchFamily="34" charset="0"/>
                  </a:rPr>
                  <a:t>    is sometimes called the grand statistical sum. As a function of </a:t>
                </a:r>
                <a14:m>
                  <m:oMath xmlns:m="http://schemas.openxmlformats.org/officeDocument/2006/math">
                    <m:r>
                      <a:rPr lang="en-US" b="0" i="1" smtClean="0">
                        <a:latin typeface="Cambria Math" panose="02040503050406030204" pitchFamily="18" charset="0"/>
                        <a:cs typeface="Arial" panose="020B0604020202020204" pitchFamily="34" charset="0"/>
                      </a:rPr>
                      <m:t>𝑇</m:t>
                    </m:r>
                    <m:r>
                      <a:rPr lang="en-US" b="0" i="1" smtClean="0">
                        <a:latin typeface="Cambria Math" panose="02040503050406030204" pitchFamily="18" charset="0"/>
                        <a:cs typeface="Arial" panose="020B0604020202020204" pitchFamily="34" charset="0"/>
                      </a:rPr>
                      <m:t>, </m:t>
                    </m:r>
                    <m:r>
                      <a:rPr lang="en-US" b="0" i="1" smtClean="0">
                        <a:latin typeface="Cambria Math" panose="02040503050406030204" pitchFamily="18" charset="0"/>
                        <a:cs typeface="Arial" panose="020B0604020202020204" pitchFamily="34" charset="0"/>
                      </a:rPr>
                      <m:t>𝑉</m:t>
                    </m:r>
                    <m:r>
                      <a:rPr lang="en-US" b="0" i="1" smtClean="0">
                        <a:latin typeface="Cambria Math" panose="02040503050406030204" pitchFamily="18" charset="0"/>
                        <a:cs typeface="Arial" panose="020B0604020202020204" pitchFamily="34" charset="0"/>
                      </a:rPr>
                      <m:t>, </m:t>
                    </m:r>
                    <m:r>
                      <a:rPr lang="en-US" b="0" i="1" smtClean="0">
                        <a:latin typeface="Cambria Math" panose="02040503050406030204" pitchFamily="18" charset="0"/>
                        <a:cs typeface="Arial" panose="020B0604020202020204" pitchFamily="34" charset="0"/>
                      </a:rPr>
                      <m:t>𝜇</m:t>
                    </m:r>
                  </m:oMath>
                </a14:m>
                <a:r>
                  <a:rPr lang="en-US" dirty="0">
                    <a:cs typeface="Arial" panose="020B0604020202020204" pitchFamily="34" charset="0"/>
                  </a:rPr>
                  <a:t> it is called </a:t>
                </a:r>
                <a:r>
                  <a:rPr lang="en-US" b="1" dirty="0">
                    <a:solidFill>
                      <a:srgbClr val="FF0000"/>
                    </a:solidFill>
                    <a:cs typeface="Arial" panose="020B0604020202020204" pitchFamily="34" charset="0"/>
                  </a:rPr>
                  <a:t>grand partition function</a:t>
                </a:r>
                <a:r>
                  <a:rPr lang="en-US" dirty="0">
                    <a:cs typeface="Arial" panose="020B0604020202020204" pitchFamily="34" charset="0"/>
                  </a:rPr>
                  <a:t> and it is the first thing one has to calculate when one wants to use the grand canonical ensemble. </a:t>
                </a:r>
              </a:p>
              <a:p>
                <a:endParaRPr lang="en-US" dirty="0">
                  <a:cs typeface="Arial" panose="020B0604020202020204" pitchFamily="34" charset="0"/>
                </a:endParaRPr>
              </a:p>
              <a:p>
                <a:r>
                  <a:rPr lang="en-US" dirty="0">
                    <a:cs typeface="Arial" panose="020B0604020202020204" pitchFamily="34" charset="0"/>
                  </a:rPr>
                  <a:t>A </a:t>
                </a:r>
                <a:r>
                  <a:rPr lang="en-US" b="1" dirty="0">
                    <a:cs typeface="Arial" panose="020B0604020202020204" pitchFamily="34" charset="0"/>
                  </a:rPr>
                  <a:t>short summary of the grand canonical ensemble usage</a:t>
                </a:r>
                <a:r>
                  <a:rPr lang="en-US" dirty="0">
                    <a:cs typeface="Arial" panose="020B0604020202020204" pitchFamily="34" charset="0"/>
                  </a:rPr>
                  <a:t>:</a:t>
                </a:r>
              </a:p>
              <a:p>
                <a:pPr marL="285750" indent="-285750">
                  <a:buFont typeface="Arial" panose="020B0604020202020204" pitchFamily="34" charset="0"/>
                  <a:buChar char="•"/>
                </a:pPr>
                <a:r>
                  <a:rPr lang="en-US" dirty="0">
                    <a:cs typeface="Arial" panose="020B0604020202020204" pitchFamily="34" charset="0"/>
                  </a:rPr>
                  <a:t>grand canonical ensemble is to be used when the given quantities for the system are </a:t>
                </a:r>
                <a:r>
                  <a:rPr lang="en-US" b="1" dirty="0">
                    <a:cs typeface="Arial" panose="020B0604020202020204" pitchFamily="34" charset="0"/>
                  </a:rPr>
                  <a:t>temperature </a:t>
                </a:r>
                <a14:m>
                  <m:oMath xmlns:m="http://schemas.openxmlformats.org/officeDocument/2006/math">
                    <m:r>
                      <a:rPr lang="en-US" b="1" i="1" smtClean="0">
                        <a:latin typeface="Cambria Math" panose="02040503050406030204" pitchFamily="18" charset="0"/>
                        <a:cs typeface="Arial" panose="020B0604020202020204" pitchFamily="34" charset="0"/>
                      </a:rPr>
                      <m:t>𝑻</m:t>
                    </m:r>
                  </m:oMath>
                </a14:m>
                <a:r>
                  <a:rPr lang="en-US" b="1" dirty="0">
                    <a:cs typeface="Arial" panose="020B0604020202020204" pitchFamily="34" charset="0"/>
                  </a:rPr>
                  <a:t> volume (or external parameter) </a:t>
                </a:r>
                <a14:m>
                  <m:oMath xmlns:m="http://schemas.openxmlformats.org/officeDocument/2006/math">
                    <m:r>
                      <a:rPr lang="en-US" b="1" i="1" smtClean="0">
                        <a:latin typeface="Cambria Math" panose="02040503050406030204" pitchFamily="18" charset="0"/>
                        <a:cs typeface="Arial" panose="020B0604020202020204" pitchFamily="34" charset="0"/>
                      </a:rPr>
                      <m:t>𝑽</m:t>
                    </m:r>
                  </m:oMath>
                </a14:m>
                <a:r>
                  <a:rPr lang="en-US" b="1" dirty="0">
                    <a:cs typeface="Arial" panose="020B0604020202020204" pitchFamily="34" charset="0"/>
                  </a:rPr>
                  <a:t>m and chemical potential </a:t>
                </a:r>
                <a14:m>
                  <m:oMath xmlns:m="http://schemas.openxmlformats.org/officeDocument/2006/math">
                    <m:r>
                      <a:rPr lang="en-US" b="1" i="1" smtClean="0">
                        <a:latin typeface="Cambria Math" panose="02040503050406030204" pitchFamily="18" charset="0"/>
                        <a:cs typeface="Arial" panose="020B0604020202020204" pitchFamily="34" charset="0"/>
                      </a:rPr>
                      <m:t>𝝁</m:t>
                    </m:r>
                  </m:oMath>
                </a14:m>
                <a:endParaRPr lang="en-US" b="1" dirty="0">
                  <a:cs typeface="Arial" panose="020B0604020202020204" pitchFamily="34" charset="0"/>
                </a:endParaRPr>
              </a:p>
              <a:p>
                <a:pPr marL="285750" indent="-285750">
                  <a:buFont typeface="Arial" panose="020B0604020202020204" pitchFamily="34" charset="0"/>
                  <a:buChar char="•"/>
                </a:pPr>
                <a:r>
                  <a:rPr lang="en-US" dirty="0">
                    <a:cs typeface="Arial" panose="020B0604020202020204" pitchFamily="34" charset="0"/>
                  </a:rPr>
                  <a:t>the first step is to calculate the grand partition function </a:t>
                </a:r>
              </a:p>
              <a:p>
                <a:pPr marL="285750" indent="-285750">
                  <a:buFont typeface="Arial" panose="020B0604020202020204" pitchFamily="34" charset="0"/>
                  <a:buChar char="•"/>
                </a:pPr>
                <a:r>
                  <a:rPr lang="en-US" dirty="0">
                    <a:cs typeface="Arial" panose="020B0604020202020204" pitchFamily="34" charset="0"/>
                  </a:rPr>
                  <a:t>then the mean value of any quantity </a:t>
                </a:r>
                <a14:m>
                  <m:oMath xmlns:m="http://schemas.openxmlformats.org/officeDocument/2006/math">
                    <m:r>
                      <a:rPr lang="en-US" b="0" i="1" smtClean="0">
                        <a:latin typeface="Cambria Math" panose="02040503050406030204" pitchFamily="18" charset="0"/>
                        <a:cs typeface="Arial" panose="020B0604020202020204" pitchFamily="34" charset="0"/>
                      </a:rPr>
                      <m:t>𝐴</m:t>
                    </m:r>
                  </m:oMath>
                </a14:m>
                <a:r>
                  <a:rPr lang="en-US" dirty="0">
                    <a:cs typeface="Arial" panose="020B0604020202020204" pitchFamily="34" charset="0"/>
                  </a:rPr>
                  <a:t> is calculated as</a:t>
                </a:r>
                <a:endParaRPr lang="sk-SK" dirty="0">
                  <a:cs typeface="Arial" panose="020B0604020202020204" pitchFamily="34" charset="0"/>
                </a:endParaRPr>
              </a:p>
            </p:txBody>
          </p:sp>
        </mc:Choice>
        <mc:Fallback xmlns="">
          <p:sp>
            <p:nvSpPr>
              <p:cNvPr id="20" name="TextBox 19">
                <a:extLst>
                  <a:ext uri="{FF2B5EF4-FFF2-40B4-BE49-F238E27FC236}">
                    <a16:creationId xmlns:a16="http://schemas.microsoft.com/office/drawing/2014/main" id="{F9DE5B25-CC19-4F57-8F79-C5AF05E30F53}"/>
                  </a:ext>
                </a:extLst>
              </p:cNvPr>
              <p:cNvSpPr txBox="1">
                <a:spLocks noRot="1" noChangeAspect="1" noMove="1" noResize="1" noEditPoints="1" noAdjustHandles="1" noChangeArrowheads="1" noChangeShapeType="1" noTextEdit="1"/>
              </p:cNvSpPr>
              <p:nvPr/>
            </p:nvSpPr>
            <p:spPr>
              <a:xfrm>
                <a:off x="259645" y="3589867"/>
                <a:ext cx="8579555" cy="2585323"/>
              </a:xfrm>
              <a:prstGeom prst="rect">
                <a:avLst/>
              </a:prstGeom>
              <a:blipFill>
                <a:blip r:embed="rId12"/>
                <a:stretch>
                  <a:fillRect l="-640" t="-1415" b="-2830"/>
                </a:stretch>
              </a:blipFill>
            </p:spPr>
            <p:txBody>
              <a:bodyPr/>
              <a:lstStyle/>
              <a:p>
                <a:r>
                  <a:rPr lang="sk-SK">
                    <a:noFill/>
                  </a:rPr>
                  <a:t> </a:t>
                </a:r>
              </a:p>
            </p:txBody>
          </p:sp>
        </mc:Fallback>
      </mc:AlternateContent>
      <p:sp>
        <p:nvSpPr>
          <p:cNvPr id="24" name="Rectangle 23">
            <a:extLst>
              <a:ext uri="{FF2B5EF4-FFF2-40B4-BE49-F238E27FC236}">
                <a16:creationId xmlns:a16="http://schemas.microsoft.com/office/drawing/2014/main" id="{21BE6D7C-278A-4128-B1F4-27007408DA07}"/>
              </a:ext>
            </a:extLst>
          </p:cNvPr>
          <p:cNvSpPr/>
          <p:nvPr/>
        </p:nvSpPr>
        <p:spPr>
          <a:xfrm>
            <a:off x="203200" y="4485292"/>
            <a:ext cx="8410222" cy="227649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4" name="Picture 3">
            <a:extLst>
              <a:ext uri="{FF2B5EF4-FFF2-40B4-BE49-F238E27FC236}">
                <a16:creationId xmlns:a16="http://schemas.microsoft.com/office/drawing/2014/main" id="{C963CDCD-56CF-4429-A0D5-E156AFCBD20A}"/>
              </a:ext>
            </a:extLst>
          </p:cNvPr>
          <p:cNvPicPr>
            <a:picLocks noChangeAspect="1"/>
          </p:cNvPicPr>
          <p:nvPr>
            <p:custDataLst>
              <p:tags r:id="rId2"/>
            </p:custDataLst>
          </p:nvPr>
        </p:nvPicPr>
        <p:blipFill>
          <a:blip r:embed="rId13" cstate="print">
            <a:extLst>
              <a:ext uri="{28A0092B-C50C-407E-A947-70E740481C1C}">
                <a14:useLocalDpi xmlns:a14="http://schemas.microsoft.com/office/drawing/2010/main" val="0"/>
              </a:ext>
            </a:extLst>
          </a:blip>
          <a:stretch>
            <a:fillRect/>
          </a:stretch>
        </p:blipFill>
        <p:spPr>
          <a:xfrm>
            <a:off x="2725739" y="903356"/>
            <a:ext cx="3365143" cy="468000"/>
          </a:xfrm>
          <a:prstGeom prst="rect">
            <a:avLst/>
          </a:prstGeom>
        </p:spPr>
      </p:pic>
      <p:pic>
        <p:nvPicPr>
          <p:cNvPr id="12" name="Picture 11">
            <a:extLst>
              <a:ext uri="{FF2B5EF4-FFF2-40B4-BE49-F238E27FC236}">
                <a16:creationId xmlns:a16="http://schemas.microsoft.com/office/drawing/2014/main" id="{BD6EC711-9AE7-417A-8420-FD628B10BF72}"/>
              </a:ext>
            </a:extLst>
          </p:cNvPr>
          <p:cNvPicPr>
            <a:picLocks noChangeAspect="1"/>
          </p:cNvPicPr>
          <p:nvPr>
            <p:custDataLst>
              <p:tags r:id="rId3"/>
            </p:custDataLst>
          </p:nvPr>
        </p:nvPicPr>
        <p:blipFill>
          <a:blip r:embed="rId14" cstate="print">
            <a:extLst>
              <a:ext uri="{28A0092B-C50C-407E-A947-70E740481C1C}">
                <a14:useLocalDpi xmlns:a14="http://schemas.microsoft.com/office/drawing/2010/main" val="0"/>
              </a:ext>
            </a:extLst>
          </a:blip>
          <a:stretch>
            <a:fillRect/>
          </a:stretch>
        </p:blipFill>
        <p:spPr>
          <a:xfrm>
            <a:off x="2657475" y="1840453"/>
            <a:ext cx="3082286" cy="468000"/>
          </a:xfrm>
          <a:prstGeom prst="rect">
            <a:avLst/>
          </a:prstGeom>
        </p:spPr>
      </p:pic>
      <p:pic>
        <p:nvPicPr>
          <p:cNvPr id="26" name="Picture 25">
            <a:extLst>
              <a:ext uri="{FF2B5EF4-FFF2-40B4-BE49-F238E27FC236}">
                <a16:creationId xmlns:a16="http://schemas.microsoft.com/office/drawing/2014/main" id="{3CA0E0A6-FDD7-4AA5-AF94-C623C25B40A2}"/>
              </a:ext>
            </a:extLst>
          </p:cNvPr>
          <p:cNvPicPr>
            <a:picLocks noChangeAspect="1"/>
          </p:cNvPicPr>
          <p:nvPr>
            <p:custDataLst>
              <p:tags r:id="rId4"/>
            </p:custDataLst>
          </p:nvPr>
        </p:nvPicPr>
        <p:blipFill>
          <a:blip r:embed="rId15" cstate="print">
            <a:extLst>
              <a:ext uri="{28A0092B-C50C-407E-A947-70E740481C1C}">
                <a14:useLocalDpi xmlns:a14="http://schemas.microsoft.com/office/drawing/2010/main" val="0"/>
              </a:ext>
            </a:extLst>
          </a:blip>
          <a:stretch>
            <a:fillRect/>
          </a:stretch>
        </p:blipFill>
        <p:spPr>
          <a:xfrm>
            <a:off x="2657477" y="2733060"/>
            <a:ext cx="2970857" cy="581143"/>
          </a:xfrm>
          <a:prstGeom prst="rect">
            <a:avLst/>
          </a:prstGeom>
        </p:spPr>
      </p:pic>
      <p:pic>
        <p:nvPicPr>
          <p:cNvPr id="28" name="Picture 27">
            <a:extLst>
              <a:ext uri="{FF2B5EF4-FFF2-40B4-BE49-F238E27FC236}">
                <a16:creationId xmlns:a16="http://schemas.microsoft.com/office/drawing/2014/main" id="{DD55C65A-1E2B-43EB-97CC-316D0988AE2D}"/>
              </a:ext>
            </a:extLst>
          </p:cNvPr>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304800" y="3680871"/>
            <a:ext cx="168000" cy="156000"/>
          </a:xfrm>
          <a:prstGeom prst="rect">
            <a:avLst/>
          </a:prstGeom>
        </p:spPr>
      </p:pic>
      <p:pic>
        <p:nvPicPr>
          <p:cNvPr id="29" name="Picture 28">
            <a:extLst>
              <a:ext uri="{FF2B5EF4-FFF2-40B4-BE49-F238E27FC236}">
                <a16:creationId xmlns:a16="http://schemas.microsoft.com/office/drawing/2014/main" id="{49BA8614-900F-429B-B5A0-32A984821049}"/>
              </a:ext>
            </a:extLst>
          </p:cNvPr>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5868232" y="5623095"/>
            <a:ext cx="168000" cy="156000"/>
          </a:xfrm>
          <a:prstGeom prst="rect">
            <a:avLst/>
          </a:prstGeom>
        </p:spPr>
      </p:pic>
      <p:pic>
        <p:nvPicPr>
          <p:cNvPr id="32" name="Picture 31">
            <a:extLst>
              <a:ext uri="{FF2B5EF4-FFF2-40B4-BE49-F238E27FC236}">
                <a16:creationId xmlns:a16="http://schemas.microsoft.com/office/drawing/2014/main" id="{D7E1E317-40C1-4409-A32F-38BB4FBC7F1D}"/>
              </a:ext>
            </a:extLst>
          </p:cNvPr>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2648595" y="6136944"/>
            <a:ext cx="3519429" cy="581143"/>
          </a:xfrm>
          <a:prstGeom prst="rect">
            <a:avLst/>
          </a:prstGeom>
        </p:spPr>
      </p:pic>
      <p:sp>
        <p:nvSpPr>
          <p:cNvPr id="3" name="Slide Number Placeholder 2">
            <a:extLst>
              <a:ext uri="{FF2B5EF4-FFF2-40B4-BE49-F238E27FC236}">
                <a16:creationId xmlns:a16="http://schemas.microsoft.com/office/drawing/2014/main" id="{FEF04B91-FBA7-4BAF-94E0-16A7785A3D41}"/>
              </a:ext>
            </a:extLst>
          </p:cNvPr>
          <p:cNvSpPr>
            <a:spLocks noGrp="1"/>
          </p:cNvSpPr>
          <p:nvPr>
            <p:ph type="sldNum" sz="quarter" idx="12"/>
          </p:nvPr>
        </p:nvSpPr>
        <p:spPr/>
        <p:txBody>
          <a:bodyPr/>
          <a:lstStyle/>
          <a:p>
            <a:fld id="{1BCE0CA2-1A48-4B23-8A77-1A9F640E54E6}" type="slidenum">
              <a:rPr lang="sk-SK" smtClean="0"/>
              <a:t>17</a:t>
            </a:fld>
            <a:endParaRPr lang="sk-SK"/>
          </a:p>
        </p:txBody>
      </p:sp>
    </p:spTree>
    <p:extLst>
      <p:ext uri="{BB962C8B-B14F-4D97-AF65-F5344CB8AC3E}">
        <p14:creationId xmlns:p14="http://schemas.microsoft.com/office/powerpoint/2010/main" val="2330620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3E9187-4927-4F21-85C7-749C8D93BB38}"/>
              </a:ext>
            </a:extLst>
          </p:cNvPr>
          <p:cNvSpPr txBox="1"/>
          <p:nvPr/>
        </p:nvSpPr>
        <p:spPr>
          <a:xfrm>
            <a:off x="137711" y="263726"/>
            <a:ext cx="8868578" cy="584775"/>
          </a:xfrm>
          <a:prstGeom prst="rect">
            <a:avLst/>
          </a:prstGeom>
          <a:noFill/>
        </p:spPr>
        <p:txBody>
          <a:bodyPr wrap="square" rtlCol="0">
            <a:spAutoFit/>
          </a:bodyPr>
          <a:lstStyle/>
          <a:p>
            <a:pPr algn="ctr"/>
            <a:r>
              <a:rPr lang="en-US" sz="3200" b="1" dirty="0">
                <a:cs typeface="Arial" panose="020B0604020202020204" pitchFamily="34" charset="0"/>
              </a:rPr>
              <a:t>Grand canonical ensemble – practical usage</a:t>
            </a:r>
            <a:endParaRPr lang="sk-SK" sz="3200" b="1" dirty="0">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1BED9ED-901A-4F20-8F8C-697ED92B2DFB}"/>
                  </a:ext>
                </a:extLst>
              </p:cNvPr>
              <p:cNvSpPr txBox="1"/>
              <p:nvPr/>
            </p:nvSpPr>
            <p:spPr>
              <a:xfrm>
                <a:off x="137711" y="802935"/>
                <a:ext cx="8736376" cy="2123658"/>
              </a:xfrm>
              <a:prstGeom prst="rect">
                <a:avLst/>
              </a:prstGeom>
              <a:noFill/>
            </p:spPr>
            <p:txBody>
              <a:bodyPr wrap="square" rtlCol="0">
                <a:spAutoFit/>
              </a:bodyPr>
              <a:lstStyle/>
              <a:p>
                <a:r>
                  <a:rPr lang="en-US" dirty="0">
                    <a:cs typeface="Arial" panose="020B0604020202020204" pitchFamily="34" charset="0"/>
                  </a:rPr>
                  <a:t>We have said that we use the grand canonical ensemble when we have a macrostate with given </a:t>
                </a:r>
                <a14:m>
                  <m:oMath xmlns:m="http://schemas.openxmlformats.org/officeDocument/2006/math">
                    <m:r>
                      <a:rPr lang="en-US" i="1">
                        <a:latin typeface="Cambria Math" panose="02040503050406030204" pitchFamily="18" charset="0"/>
                        <a:cs typeface="Arial" panose="020B0604020202020204" pitchFamily="34" charset="0"/>
                      </a:rPr>
                      <m:t>𝑇</m:t>
                    </m:r>
                    <m:r>
                      <a:rPr lang="en-US" i="1">
                        <a:latin typeface="Cambria Math" panose="02040503050406030204" pitchFamily="18" charset="0"/>
                        <a:cs typeface="Arial" panose="020B0604020202020204" pitchFamily="34" charset="0"/>
                      </a:rPr>
                      <m:t>, </m:t>
                    </m:r>
                    <m:r>
                      <a:rPr lang="en-US" i="1">
                        <a:latin typeface="Cambria Math" panose="02040503050406030204" pitchFamily="18" charset="0"/>
                        <a:cs typeface="Arial" panose="020B0604020202020204" pitchFamily="34" charset="0"/>
                      </a:rPr>
                      <m:t>𝑉</m:t>
                    </m:r>
                    <m:r>
                      <a:rPr lang="en-US" i="1">
                        <a:latin typeface="Cambria Math" panose="02040503050406030204" pitchFamily="18" charset="0"/>
                        <a:cs typeface="Arial" panose="020B0604020202020204" pitchFamily="34" charset="0"/>
                      </a:rPr>
                      <m:t>, </m:t>
                    </m:r>
                    <m:r>
                      <a:rPr lang="en-US" i="1">
                        <a:latin typeface="Cambria Math" panose="02040503050406030204" pitchFamily="18" charset="0"/>
                        <a:cs typeface="Arial" panose="020B0604020202020204" pitchFamily="34" charset="0"/>
                      </a:rPr>
                      <m:t>𝜇</m:t>
                    </m:r>
                  </m:oMath>
                </a14:m>
                <a:r>
                  <a:rPr lang="en-US" dirty="0">
                    <a:cs typeface="Arial" panose="020B0604020202020204" pitchFamily="34" charset="0"/>
                  </a:rPr>
                  <a:t>. This is somewhat a symbolic statement. We usually do not have direct knowledge about the value of the chemical potential for a given system. (Try to buy a </a:t>
                </a:r>
                <a14:m>
                  <m:oMath xmlns:m="http://schemas.openxmlformats.org/officeDocument/2006/math">
                    <m:r>
                      <a:rPr lang="en-US" b="0" i="1" smtClean="0">
                        <a:latin typeface="Cambria Math" panose="02040503050406030204" pitchFamily="18" charset="0"/>
                        <a:cs typeface="Arial" panose="020B0604020202020204" pitchFamily="34" charset="0"/>
                      </a:rPr>
                      <m:t>𝜇</m:t>
                    </m:r>
                  </m:oMath>
                </a14:m>
                <a:r>
                  <a:rPr lang="en-US" dirty="0">
                    <a:cs typeface="Arial" panose="020B0604020202020204" pitchFamily="34" charset="0"/>
                  </a:rPr>
                  <a:t>-meter in a laboratory-equipment shop!).</a:t>
                </a:r>
              </a:p>
              <a:p>
                <a:endParaRPr lang="en-US" sz="600" dirty="0">
                  <a:cs typeface="Arial" panose="020B0604020202020204" pitchFamily="34" charset="0"/>
                </a:endParaRPr>
              </a:p>
              <a:p>
                <a:r>
                  <a:rPr lang="en-US" dirty="0">
                    <a:cs typeface="Arial" panose="020B0604020202020204" pitchFamily="34" charset="0"/>
                  </a:rPr>
                  <a:t>Normally we know the number of particles </a:t>
                </a:r>
                <a14:m>
                  <m:oMath xmlns:m="http://schemas.openxmlformats.org/officeDocument/2006/math">
                    <m:r>
                      <a:rPr lang="en-US" b="0" i="1" smtClean="0">
                        <a:latin typeface="Cambria Math" panose="02040503050406030204" pitchFamily="18" charset="0"/>
                        <a:cs typeface="Arial" panose="020B0604020202020204" pitchFamily="34" charset="0"/>
                      </a:rPr>
                      <m:t>𝑁</m:t>
                    </m:r>
                    <m:r>
                      <a:rPr lang="en-US" b="0" i="1" smtClean="0">
                        <a:latin typeface="Cambria Math" panose="02040503050406030204" pitchFamily="18" charset="0"/>
                        <a:cs typeface="Arial" panose="020B0604020202020204" pitchFamily="34" charset="0"/>
                      </a:rPr>
                      <m:t> </m:t>
                    </m:r>
                  </m:oMath>
                </a14:m>
                <a:r>
                  <a:rPr lang="en-US" dirty="0">
                    <a:cs typeface="Arial" panose="020B0604020202020204" pitchFamily="34" charset="0"/>
                  </a:rPr>
                  <a:t>together with </a:t>
                </a:r>
                <a14:m>
                  <m:oMath xmlns:m="http://schemas.openxmlformats.org/officeDocument/2006/math">
                    <m:r>
                      <a:rPr lang="en-US" b="0" i="1" smtClean="0">
                        <a:latin typeface="Cambria Math" panose="02040503050406030204" pitchFamily="18" charset="0"/>
                        <a:cs typeface="Arial" panose="020B0604020202020204" pitchFamily="34" charset="0"/>
                      </a:rPr>
                      <m:t>𝑇</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𝑉</m:t>
                    </m:r>
                  </m:oMath>
                </a14:m>
                <a:r>
                  <a:rPr lang="en-US" dirty="0">
                    <a:cs typeface="Arial" panose="020B0604020202020204" pitchFamily="34" charset="0"/>
                  </a:rPr>
                  <a:t>. So we should use the canonical ensemble. However for technical reasons we might prefer the grand canonical ensemble. The reason is the following: compare the two expressions  </a:t>
                </a:r>
              </a:p>
            </p:txBody>
          </p:sp>
        </mc:Choice>
        <mc:Fallback xmlns="">
          <p:sp>
            <p:nvSpPr>
              <p:cNvPr id="4" name="TextBox 3">
                <a:extLst>
                  <a:ext uri="{FF2B5EF4-FFF2-40B4-BE49-F238E27FC236}">
                    <a16:creationId xmlns:a16="http://schemas.microsoft.com/office/drawing/2014/main" id="{01BED9ED-901A-4F20-8F8C-697ED92B2DFB}"/>
                  </a:ext>
                </a:extLst>
              </p:cNvPr>
              <p:cNvSpPr txBox="1">
                <a:spLocks noRot="1" noChangeAspect="1" noMove="1" noResize="1" noEditPoints="1" noAdjustHandles="1" noChangeArrowheads="1" noChangeShapeType="1" noTextEdit="1"/>
              </p:cNvSpPr>
              <p:nvPr/>
            </p:nvSpPr>
            <p:spPr>
              <a:xfrm>
                <a:off x="137711" y="802935"/>
                <a:ext cx="8736376" cy="2123658"/>
              </a:xfrm>
              <a:prstGeom prst="rect">
                <a:avLst/>
              </a:prstGeom>
              <a:blipFill>
                <a:blip r:embed="rId8"/>
                <a:stretch>
                  <a:fillRect l="-628" t="-1724" b="-3736"/>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B1DA7200-7763-4073-8F4D-C2C4A0A914DD}"/>
              </a:ext>
            </a:extLst>
          </p:cNvPr>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4783733" y="2926594"/>
            <a:ext cx="2278080" cy="445626"/>
          </a:xfrm>
          <a:prstGeom prst="rect">
            <a:avLst/>
          </a:prstGeom>
        </p:spPr>
      </p:pic>
      <p:pic>
        <p:nvPicPr>
          <p:cNvPr id="7" name="Picture 6">
            <a:extLst>
              <a:ext uri="{FF2B5EF4-FFF2-40B4-BE49-F238E27FC236}">
                <a16:creationId xmlns:a16="http://schemas.microsoft.com/office/drawing/2014/main" id="{DE73F5CE-0CA2-4EE2-A611-2138B3A87D07}"/>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1455512" y="2926593"/>
            <a:ext cx="1824568" cy="470602"/>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DA63F28-8372-4D76-B055-16463D8A8EE3}"/>
                  </a:ext>
                </a:extLst>
              </p:cNvPr>
              <p:cNvSpPr txBox="1"/>
              <p:nvPr/>
            </p:nvSpPr>
            <p:spPr>
              <a:xfrm>
                <a:off x="137711" y="3429000"/>
                <a:ext cx="8604174" cy="1754326"/>
              </a:xfrm>
              <a:prstGeom prst="rect">
                <a:avLst/>
              </a:prstGeom>
              <a:noFill/>
            </p:spPr>
            <p:txBody>
              <a:bodyPr wrap="square" rtlCol="0">
                <a:spAutoFit/>
              </a:bodyPr>
              <a:lstStyle/>
              <a:p>
                <a:r>
                  <a:rPr lang="en-US" dirty="0">
                    <a:cs typeface="Arial" panose="020B0604020202020204" pitchFamily="34" charset="0"/>
                  </a:rPr>
                  <a:t>Technically it is usually easier to calculate the grand canonical sum </a:t>
                </a:r>
                <a:r>
                  <a:rPr lang="en-US" b="1" dirty="0">
                    <a:cs typeface="Arial" panose="020B0604020202020204" pitchFamily="34" charset="0"/>
                  </a:rPr>
                  <a:t>over all the states without any restriction</a:t>
                </a:r>
                <a:r>
                  <a:rPr lang="en-US" dirty="0">
                    <a:cs typeface="Arial" panose="020B0604020202020204" pitchFamily="34" charset="0"/>
                  </a:rPr>
                  <a:t> than the canonical sum </a:t>
                </a:r>
                <a:r>
                  <a:rPr lang="en-US" b="1" dirty="0">
                    <a:cs typeface="Arial" panose="020B0604020202020204" pitchFamily="34" charset="0"/>
                  </a:rPr>
                  <a:t>with the states restricted </a:t>
                </a:r>
                <a:r>
                  <a:rPr lang="en-US" dirty="0">
                    <a:cs typeface="Arial" panose="020B0604020202020204" pitchFamily="34" charset="0"/>
                  </a:rPr>
                  <a:t>by the condition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𝑁</m:t>
                        </m:r>
                      </m:e>
                      <m:sub>
                        <m:r>
                          <a:rPr lang="en-US" b="0" i="1" smtClean="0">
                            <a:latin typeface="Cambria Math" panose="02040503050406030204" pitchFamily="18" charset="0"/>
                            <a:cs typeface="Arial" panose="020B0604020202020204" pitchFamily="34" charset="0"/>
                          </a:rPr>
                          <m:t>𝑖</m:t>
                        </m:r>
                      </m:sub>
                    </m:sSub>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𝑁</m:t>
                    </m:r>
                  </m:oMath>
                </a14:m>
                <a:r>
                  <a:rPr lang="en-US" dirty="0">
                    <a:cs typeface="Arial" panose="020B0604020202020204" pitchFamily="34" charset="0"/>
                  </a:rPr>
                  <a:t>. The way how we use the grand canonical ensemble even for systems with given </a:t>
                </a:r>
                <a14:m>
                  <m:oMath xmlns:m="http://schemas.openxmlformats.org/officeDocument/2006/math">
                    <m:r>
                      <a:rPr lang="en-US" b="0" i="1" smtClean="0">
                        <a:latin typeface="Cambria Math" panose="02040503050406030204" pitchFamily="18" charset="0"/>
                        <a:cs typeface="Arial" panose="020B0604020202020204" pitchFamily="34" charset="0"/>
                      </a:rPr>
                      <m:t>𝑁</m:t>
                    </m:r>
                  </m:oMath>
                </a14:m>
                <a:r>
                  <a:rPr lang="en-US" dirty="0">
                    <a:cs typeface="Arial" panose="020B0604020202020204" pitchFamily="34" charset="0"/>
                  </a:rPr>
                  <a:t> and not </a:t>
                </a:r>
                <a14:m>
                  <m:oMath xmlns:m="http://schemas.openxmlformats.org/officeDocument/2006/math">
                    <m:r>
                      <a:rPr lang="en-US" b="0" i="1" smtClean="0">
                        <a:latin typeface="Cambria Math" panose="02040503050406030204" pitchFamily="18" charset="0"/>
                        <a:cs typeface="Arial" panose="020B0604020202020204" pitchFamily="34" charset="0"/>
                      </a:rPr>
                      <m:t>𝜇</m:t>
                    </m:r>
                    <m:r>
                      <a:rPr lang="en-US" b="0" i="1" smtClean="0">
                        <a:latin typeface="Cambria Math" panose="02040503050406030204" pitchFamily="18" charset="0"/>
                        <a:cs typeface="Arial" panose="020B0604020202020204" pitchFamily="34" charset="0"/>
                      </a:rPr>
                      <m:t> </m:t>
                    </m:r>
                  </m:oMath>
                </a14:m>
                <a:r>
                  <a:rPr lang="en-US" dirty="0">
                    <a:cs typeface="Arial" panose="020B0604020202020204" pitchFamily="34" charset="0"/>
                  </a:rPr>
                  <a:t>is the following. We </a:t>
                </a:r>
                <a:r>
                  <a:rPr lang="en-US" b="1" dirty="0">
                    <a:cs typeface="Arial" panose="020B0604020202020204" pitchFamily="34" charset="0"/>
                  </a:rPr>
                  <a:t>just pretend that </a:t>
                </a:r>
                <a14:m>
                  <m:oMath xmlns:m="http://schemas.openxmlformats.org/officeDocument/2006/math">
                    <m:r>
                      <a:rPr lang="en-US" b="1" i="1" smtClean="0">
                        <a:latin typeface="Cambria Math" panose="02040503050406030204" pitchFamily="18" charset="0"/>
                        <a:cs typeface="Arial" panose="020B0604020202020204" pitchFamily="34" charset="0"/>
                      </a:rPr>
                      <m:t>𝝁</m:t>
                    </m:r>
                  </m:oMath>
                </a14:m>
                <a:r>
                  <a:rPr lang="en-US" b="1" dirty="0">
                    <a:cs typeface="Arial" panose="020B0604020202020204" pitchFamily="34" charset="0"/>
                  </a:rPr>
                  <a:t> is given </a:t>
                </a:r>
                <a:r>
                  <a:rPr lang="en-US" dirty="0">
                    <a:cs typeface="Arial" panose="020B0604020202020204" pitchFamily="34" charset="0"/>
                  </a:rPr>
                  <a:t>(without knowing its numerical  value) and do the calculations with the parameter </a:t>
                </a:r>
                <a14:m>
                  <m:oMath xmlns:m="http://schemas.openxmlformats.org/officeDocument/2006/math">
                    <m:r>
                      <a:rPr lang="en-US" b="0" i="1" smtClean="0">
                        <a:latin typeface="Cambria Math" panose="02040503050406030204" pitchFamily="18" charset="0"/>
                        <a:cs typeface="Arial" panose="020B0604020202020204" pitchFamily="34" charset="0"/>
                      </a:rPr>
                      <m:t>𝜇</m:t>
                    </m:r>
                  </m:oMath>
                </a14:m>
                <a:r>
                  <a:rPr lang="en-US" dirty="0">
                    <a:cs typeface="Arial" panose="020B0604020202020204" pitchFamily="34" charset="0"/>
                  </a:rPr>
                  <a:t> as a symbolic number. Then calculate the mean number of particles as a function of (pretended given but unknown) </a:t>
                </a:r>
                <a14:m>
                  <m:oMath xmlns:m="http://schemas.openxmlformats.org/officeDocument/2006/math">
                    <m:r>
                      <a:rPr lang="en-US" b="0" i="1" smtClean="0">
                        <a:latin typeface="Cambria Math" panose="02040503050406030204" pitchFamily="18" charset="0"/>
                        <a:cs typeface="Arial" panose="020B0604020202020204" pitchFamily="34" charset="0"/>
                      </a:rPr>
                      <m:t>𝜇</m:t>
                    </m:r>
                  </m:oMath>
                </a14:m>
                <a:endParaRPr lang="en-US" dirty="0">
                  <a:cs typeface="Arial" panose="020B0604020202020204" pitchFamily="34" charset="0"/>
                </a:endParaRPr>
              </a:p>
            </p:txBody>
          </p:sp>
        </mc:Choice>
        <mc:Fallback xmlns="">
          <p:sp>
            <p:nvSpPr>
              <p:cNvPr id="8" name="TextBox 7">
                <a:extLst>
                  <a:ext uri="{FF2B5EF4-FFF2-40B4-BE49-F238E27FC236}">
                    <a16:creationId xmlns:a16="http://schemas.microsoft.com/office/drawing/2014/main" id="{2DA63F28-8372-4D76-B055-16463D8A8EE3}"/>
                  </a:ext>
                </a:extLst>
              </p:cNvPr>
              <p:cNvSpPr txBox="1">
                <a:spLocks noRot="1" noChangeAspect="1" noMove="1" noResize="1" noEditPoints="1" noAdjustHandles="1" noChangeArrowheads="1" noChangeShapeType="1" noTextEdit="1"/>
              </p:cNvSpPr>
              <p:nvPr/>
            </p:nvSpPr>
            <p:spPr>
              <a:xfrm>
                <a:off x="137711" y="3429000"/>
                <a:ext cx="8604174" cy="1754326"/>
              </a:xfrm>
              <a:prstGeom prst="rect">
                <a:avLst/>
              </a:prstGeom>
              <a:blipFill>
                <a:blip r:embed="rId11"/>
                <a:stretch>
                  <a:fillRect l="-638" t="-2091" r="-780" b="-4530"/>
                </a:stretch>
              </a:blipFill>
            </p:spPr>
            <p:txBody>
              <a:bodyPr/>
              <a:lstStyle/>
              <a:p>
                <a:r>
                  <a:rPr lang="sk-SK">
                    <a:noFill/>
                  </a:rPr>
                  <a:t> </a:t>
                </a:r>
              </a:p>
            </p:txBody>
          </p:sp>
        </mc:Fallback>
      </mc:AlternateContent>
      <p:pic>
        <p:nvPicPr>
          <p:cNvPr id="18" name="Picture 17">
            <a:extLst>
              <a:ext uri="{FF2B5EF4-FFF2-40B4-BE49-F238E27FC236}">
                <a16:creationId xmlns:a16="http://schemas.microsoft.com/office/drawing/2014/main" id="{C7963BBA-0CF5-443D-B2B4-F7C153E4C413}"/>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2410185" y="5215132"/>
            <a:ext cx="3737905" cy="516571"/>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07C44878-6B9C-4ED3-A568-DC1A6050C426}"/>
                  </a:ext>
                </a:extLst>
              </p:cNvPr>
              <p:cNvSpPr txBox="1"/>
              <p:nvPr/>
            </p:nvSpPr>
            <p:spPr>
              <a:xfrm>
                <a:off x="137711" y="5681437"/>
                <a:ext cx="8510531" cy="1200329"/>
              </a:xfrm>
              <a:prstGeom prst="rect">
                <a:avLst/>
              </a:prstGeom>
              <a:noFill/>
            </p:spPr>
            <p:txBody>
              <a:bodyPr wrap="square" rtlCol="0">
                <a:spAutoFit/>
              </a:bodyPr>
              <a:lstStyle/>
              <a:p>
                <a:r>
                  <a:rPr lang="en-US" dirty="0">
                    <a:cs typeface="Arial" panose="020B0604020202020204" pitchFamily="34" charset="0"/>
                  </a:rPr>
                  <a:t>and find the “good” value of </a:t>
                </a:r>
                <a14:m>
                  <m:oMath xmlns:m="http://schemas.openxmlformats.org/officeDocument/2006/math">
                    <m:r>
                      <a:rPr lang="en-US" b="0" i="1" smtClean="0">
                        <a:latin typeface="Cambria Math" panose="02040503050406030204" pitchFamily="18" charset="0"/>
                        <a:cs typeface="Arial" panose="020B0604020202020204" pitchFamily="34" charset="0"/>
                      </a:rPr>
                      <m:t>𝜇</m:t>
                    </m:r>
                  </m:oMath>
                </a14:m>
                <a:r>
                  <a:rPr lang="en-US" dirty="0">
                    <a:cs typeface="Arial" panose="020B0604020202020204" pitchFamily="34" charset="0"/>
                  </a:rPr>
                  <a:t> by inverting the equation                       . This value of </a:t>
                </a:r>
                <a14:m>
                  <m:oMath xmlns:m="http://schemas.openxmlformats.org/officeDocument/2006/math">
                    <m:r>
                      <a:rPr lang="en-US" b="0" i="1" smtClean="0">
                        <a:latin typeface="Cambria Math" panose="02040503050406030204" pitchFamily="18" charset="0"/>
                        <a:cs typeface="Arial" panose="020B0604020202020204" pitchFamily="34" charset="0"/>
                      </a:rPr>
                      <m:t>𝜇</m:t>
                    </m:r>
                  </m:oMath>
                </a14:m>
                <a:r>
                  <a:rPr lang="en-US" dirty="0">
                    <a:cs typeface="Arial" panose="020B0604020202020204" pitchFamily="34" charset="0"/>
                  </a:rPr>
                  <a:t> we then insert to all other results obtained by the grand-canonical calculation and we get the correct answer. The reason is that </a:t>
                </a:r>
                <a:r>
                  <a:rPr lang="en-US" b="1" dirty="0">
                    <a:cs typeface="Arial" panose="020B0604020202020204" pitchFamily="34" charset="0"/>
                  </a:rPr>
                  <a:t>for macroscopic system  </a:t>
                </a:r>
                <a14:m>
                  <m:oMath xmlns:m="http://schemas.openxmlformats.org/officeDocument/2006/math">
                    <m:acc>
                      <m:accPr>
                        <m:chr m:val="̅"/>
                        <m:ctrlPr>
                          <a:rPr lang="en-US" b="1" i="1" smtClean="0">
                            <a:latin typeface="Cambria Math" panose="02040503050406030204" pitchFamily="18" charset="0"/>
                            <a:cs typeface="Arial" panose="020B0604020202020204" pitchFamily="34" charset="0"/>
                          </a:rPr>
                        </m:ctrlPr>
                      </m:accPr>
                      <m:e>
                        <m:r>
                          <a:rPr lang="en-US" b="1" i="1" smtClean="0">
                            <a:latin typeface="Cambria Math" panose="02040503050406030204" pitchFamily="18" charset="0"/>
                            <a:cs typeface="Arial" panose="020B0604020202020204" pitchFamily="34" charset="0"/>
                          </a:rPr>
                          <m:t>𝑵</m:t>
                        </m:r>
                      </m:e>
                    </m:acc>
                    <m:r>
                      <a:rPr lang="en-US" b="1" i="1" dirty="0" smtClean="0">
                        <a:latin typeface="Cambria Math" panose="02040503050406030204" pitchFamily="18" charset="0"/>
                        <a:cs typeface="Arial" panose="020B0604020202020204" pitchFamily="34" charset="0"/>
                      </a:rPr>
                      <m:t> </m:t>
                    </m:r>
                  </m:oMath>
                </a14:m>
                <a:r>
                  <a:rPr lang="en-US" b="1" dirty="0">
                    <a:cs typeface="Arial" panose="020B0604020202020204" pitchFamily="34" charset="0"/>
                  </a:rPr>
                  <a:t> is undistinguishable from fixed </a:t>
                </a:r>
                <a14:m>
                  <m:oMath xmlns:m="http://schemas.openxmlformats.org/officeDocument/2006/math">
                    <m:r>
                      <a:rPr lang="en-US" b="1" i="1" smtClean="0">
                        <a:latin typeface="Cambria Math" panose="02040503050406030204" pitchFamily="18" charset="0"/>
                        <a:cs typeface="Arial" panose="020B0604020202020204" pitchFamily="34" charset="0"/>
                      </a:rPr>
                      <m:t>𝑵</m:t>
                    </m:r>
                  </m:oMath>
                </a14:m>
                <a:r>
                  <a:rPr lang="en-US" dirty="0">
                    <a:cs typeface="Arial" panose="020B0604020202020204" pitchFamily="34" charset="0"/>
                  </a:rPr>
                  <a:t>.</a:t>
                </a:r>
              </a:p>
            </p:txBody>
          </p:sp>
        </mc:Choice>
        <mc:Fallback xmlns="">
          <p:sp>
            <p:nvSpPr>
              <p:cNvPr id="12" name="TextBox 11">
                <a:extLst>
                  <a:ext uri="{FF2B5EF4-FFF2-40B4-BE49-F238E27FC236}">
                    <a16:creationId xmlns:a16="http://schemas.microsoft.com/office/drawing/2014/main" id="{07C44878-6B9C-4ED3-A568-DC1A6050C426}"/>
                  </a:ext>
                </a:extLst>
              </p:cNvPr>
              <p:cNvSpPr txBox="1">
                <a:spLocks noRot="1" noChangeAspect="1" noMove="1" noResize="1" noEditPoints="1" noAdjustHandles="1" noChangeArrowheads="1" noChangeShapeType="1" noTextEdit="1"/>
              </p:cNvSpPr>
              <p:nvPr/>
            </p:nvSpPr>
            <p:spPr>
              <a:xfrm>
                <a:off x="137711" y="5681437"/>
                <a:ext cx="8510531" cy="1200329"/>
              </a:xfrm>
              <a:prstGeom prst="rect">
                <a:avLst/>
              </a:prstGeom>
              <a:blipFill>
                <a:blip r:embed="rId13"/>
                <a:stretch>
                  <a:fillRect l="-645" t="-3046" r="-1074" b="-7107"/>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A6008EF2-ACB0-431F-82D6-1382488F7CF4}"/>
              </a:ext>
            </a:extLst>
          </p:cNvPr>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5622469" y="5731703"/>
            <a:ext cx="1026857" cy="248571"/>
          </a:xfrm>
          <a:prstGeom prst="rect">
            <a:avLst/>
          </a:prstGeom>
        </p:spPr>
      </p:pic>
      <p:sp>
        <p:nvSpPr>
          <p:cNvPr id="3" name="Slide Number Placeholder 2">
            <a:extLst>
              <a:ext uri="{FF2B5EF4-FFF2-40B4-BE49-F238E27FC236}">
                <a16:creationId xmlns:a16="http://schemas.microsoft.com/office/drawing/2014/main" id="{08EE60CA-C3B1-492F-921D-A0FB5BB3F207}"/>
              </a:ext>
            </a:extLst>
          </p:cNvPr>
          <p:cNvSpPr>
            <a:spLocks noGrp="1"/>
          </p:cNvSpPr>
          <p:nvPr>
            <p:ph type="sldNum" sz="quarter" idx="12"/>
          </p:nvPr>
        </p:nvSpPr>
        <p:spPr/>
        <p:txBody>
          <a:bodyPr/>
          <a:lstStyle/>
          <a:p>
            <a:fld id="{1BCE0CA2-1A48-4B23-8A77-1A9F640E54E6}" type="slidenum">
              <a:rPr lang="sk-SK" smtClean="0"/>
              <a:t>18</a:t>
            </a:fld>
            <a:endParaRPr lang="sk-SK"/>
          </a:p>
        </p:txBody>
      </p:sp>
    </p:spTree>
    <p:extLst>
      <p:ext uri="{BB962C8B-B14F-4D97-AF65-F5344CB8AC3E}">
        <p14:creationId xmlns:p14="http://schemas.microsoft.com/office/powerpoint/2010/main" val="38181729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694683-7B44-4EB9-8D5F-8FF51121164D}"/>
              </a:ext>
            </a:extLst>
          </p:cNvPr>
          <p:cNvSpPr txBox="1"/>
          <p:nvPr/>
        </p:nvSpPr>
        <p:spPr>
          <a:xfrm>
            <a:off x="1035586" y="627961"/>
            <a:ext cx="7194014" cy="523220"/>
          </a:xfrm>
          <a:prstGeom prst="rect">
            <a:avLst/>
          </a:prstGeom>
          <a:noFill/>
        </p:spPr>
        <p:txBody>
          <a:bodyPr wrap="square" rtlCol="0">
            <a:spAutoFit/>
          </a:bodyPr>
          <a:lstStyle/>
          <a:p>
            <a:pPr algn="ctr"/>
            <a:r>
              <a:rPr lang="en-US" sz="2800" b="1" dirty="0">
                <a:cs typeface="Arial" panose="020B0604020202020204" pitchFamily="34" charset="0"/>
              </a:rPr>
              <a:t>How to measure chemical potential</a:t>
            </a:r>
          </a:p>
        </p:txBody>
      </p:sp>
      <p:pic>
        <p:nvPicPr>
          <p:cNvPr id="3" name="Picture 2">
            <a:extLst>
              <a:ext uri="{FF2B5EF4-FFF2-40B4-BE49-F238E27FC236}">
                <a16:creationId xmlns:a16="http://schemas.microsoft.com/office/drawing/2014/main" id="{978DE419-D192-4204-BDAB-C53515F2561C}"/>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3330960" y="2165171"/>
            <a:ext cx="1026857" cy="248571"/>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D557C06-0B7A-417F-AA20-BC78FA6C17A0}"/>
                  </a:ext>
                </a:extLst>
              </p:cNvPr>
              <p:cNvSpPr txBox="1"/>
              <p:nvPr/>
            </p:nvSpPr>
            <p:spPr>
              <a:xfrm>
                <a:off x="220337" y="1333041"/>
                <a:ext cx="8549090" cy="4801314"/>
              </a:xfrm>
              <a:prstGeom prst="rect">
                <a:avLst/>
              </a:prstGeom>
              <a:noFill/>
            </p:spPr>
            <p:txBody>
              <a:bodyPr wrap="square" rtlCol="0">
                <a:spAutoFit/>
              </a:bodyPr>
              <a:lstStyle/>
              <a:p>
                <a:r>
                  <a:rPr lang="en-US" dirty="0">
                    <a:cs typeface="Arial" panose="020B0604020202020204" pitchFamily="34" charset="0"/>
                  </a:rPr>
                  <a:t>We can in principle experimentally determine the chemical potential for some type of particles for a system for which we are able to do the grand-canonical calculation. From the equation</a:t>
                </a:r>
              </a:p>
              <a:p>
                <a:endParaRPr lang="en-US" dirty="0">
                  <a:cs typeface="Arial" panose="020B0604020202020204" pitchFamily="34" charset="0"/>
                </a:endParaRPr>
              </a:p>
              <a:p>
                <a:r>
                  <a:rPr lang="en-US" dirty="0">
                    <a:cs typeface="Arial" panose="020B0604020202020204" pitchFamily="34" charset="0"/>
                  </a:rPr>
                  <a:t>we can in  principle get the value of </a:t>
                </a:r>
                <a14:m>
                  <m:oMath xmlns:m="http://schemas.openxmlformats.org/officeDocument/2006/math">
                    <m:r>
                      <a:rPr lang="en-US" b="0" i="1" smtClean="0">
                        <a:latin typeface="Cambria Math" panose="02040503050406030204" pitchFamily="18" charset="0"/>
                        <a:cs typeface="Arial" panose="020B0604020202020204" pitchFamily="34" charset="0"/>
                      </a:rPr>
                      <m:t>𝜇</m:t>
                    </m:r>
                  </m:oMath>
                </a14:m>
                <a:r>
                  <a:rPr lang="en-US" dirty="0">
                    <a:cs typeface="Arial" panose="020B0604020202020204" pitchFamily="34" charset="0"/>
                  </a:rPr>
                  <a:t> if we can measure (for example by suitable electrochemical method like by the lambda sensor) the concentration of the relevant particles to obtain </a:t>
                </a:r>
                <a14:m>
                  <m:oMath xmlns:m="http://schemas.openxmlformats.org/officeDocument/2006/math">
                    <m:r>
                      <a:rPr lang="en-US" b="0" i="1" smtClean="0">
                        <a:latin typeface="Cambria Math" panose="02040503050406030204" pitchFamily="18" charset="0"/>
                        <a:cs typeface="Arial" panose="020B0604020202020204" pitchFamily="34" charset="0"/>
                      </a:rPr>
                      <m:t>𝑁</m:t>
                    </m:r>
                    <m:r>
                      <a:rPr lang="en-US" b="0" i="1" smtClean="0">
                        <a:latin typeface="Cambria Math" panose="02040503050406030204" pitchFamily="18" charset="0"/>
                        <a:cs typeface="Arial" panose="020B0604020202020204" pitchFamily="34" charset="0"/>
                      </a:rPr>
                      <m:t>.</m:t>
                    </m:r>
                  </m:oMath>
                </a14:m>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One may argue that </a:t>
                </a:r>
                <a:r>
                  <a:rPr lang="en-US" b="1" dirty="0">
                    <a:cs typeface="Arial" panose="020B0604020202020204" pitchFamily="34" charset="0"/>
                  </a:rPr>
                  <a:t>“this is not a direct measurement  of </a:t>
                </a:r>
                <a14:m>
                  <m:oMath xmlns:m="http://schemas.openxmlformats.org/officeDocument/2006/math">
                    <m:r>
                      <a:rPr lang="en-US" b="1" i="1" smtClean="0">
                        <a:latin typeface="Cambria Math" panose="02040503050406030204" pitchFamily="18" charset="0"/>
                        <a:cs typeface="Arial" panose="020B0604020202020204" pitchFamily="34" charset="0"/>
                      </a:rPr>
                      <m:t>𝝁</m:t>
                    </m:r>
                    <m:r>
                      <a:rPr lang="en-US" b="1" i="1" smtClean="0">
                        <a:latin typeface="Cambria Math" panose="02040503050406030204" pitchFamily="18" charset="0"/>
                        <a:cs typeface="Arial" panose="020B0604020202020204" pitchFamily="34" charset="0"/>
                      </a:rPr>
                      <m:t>!“</m:t>
                    </m:r>
                  </m:oMath>
                </a14:m>
                <a:r>
                  <a:rPr lang="en-US" b="1" dirty="0">
                    <a:cs typeface="Arial" panose="020B0604020202020204" pitchFamily="34" charset="0"/>
                  </a:rPr>
                  <a:t> </a:t>
                </a:r>
                <a:r>
                  <a:rPr lang="en-US" dirty="0">
                    <a:cs typeface="Arial" panose="020B0604020202020204" pitchFamily="34" charset="0"/>
                  </a:rPr>
                  <a:t>since we need the theoretical formula connecting </a:t>
                </a:r>
                <a14:m>
                  <m:oMath xmlns:m="http://schemas.openxmlformats.org/officeDocument/2006/math">
                    <m:r>
                      <a:rPr lang="en-US" b="0" i="1" smtClean="0">
                        <a:latin typeface="Cambria Math" panose="02040503050406030204" pitchFamily="18" charset="0"/>
                        <a:cs typeface="Arial" panose="020B0604020202020204" pitchFamily="34" charset="0"/>
                      </a:rPr>
                      <m:t>𝜇</m:t>
                    </m:r>
                  </m:oMath>
                </a14:m>
                <a:r>
                  <a:rPr lang="en-US" dirty="0">
                    <a:cs typeface="Arial" panose="020B0604020202020204" pitchFamily="34" charset="0"/>
                  </a:rPr>
                  <a:t> and </a:t>
                </a:r>
                <a14:m>
                  <m:oMath xmlns:m="http://schemas.openxmlformats.org/officeDocument/2006/math">
                    <m:r>
                      <a:rPr lang="en-US" b="0" i="1" smtClean="0">
                        <a:latin typeface="Cambria Math" panose="02040503050406030204" pitchFamily="18" charset="0"/>
                        <a:cs typeface="Arial" panose="020B0604020202020204" pitchFamily="34" charset="0"/>
                      </a:rPr>
                      <m:t>𝑁</m:t>
                    </m:r>
                  </m:oMath>
                </a14:m>
                <a:r>
                  <a:rPr lang="en-US" dirty="0">
                    <a:cs typeface="Arial" panose="020B0604020202020204" pitchFamily="34" charset="0"/>
                  </a:rPr>
                  <a:t>. Well, actually most of the measurements (and measuring devices) do not “measure directly” the required physical quantity. Directly measurable are for example length and angle. Even the old-fashioned ammeter does not measure the electric current directly: it measures the angle of the pointing needle and we have some theory to connect the measured angle and the current going through the ammeter. In a standard thermometer we do not directly measure temperature but rather the length of the mercury column in a glass tube. And we have some phenomenological formula connecting the temperature and the length of the mercury column.</a:t>
                </a:r>
              </a:p>
            </p:txBody>
          </p:sp>
        </mc:Choice>
        <mc:Fallback xmlns="">
          <p:sp>
            <p:nvSpPr>
              <p:cNvPr id="4" name="TextBox 3">
                <a:extLst>
                  <a:ext uri="{FF2B5EF4-FFF2-40B4-BE49-F238E27FC236}">
                    <a16:creationId xmlns:a16="http://schemas.microsoft.com/office/drawing/2014/main" id="{9D557C06-0B7A-417F-AA20-BC78FA6C17A0}"/>
                  </a:ext>
                </a:extLst>
              </p:cNvPr>
              <p:cNvSpPr txBox="1">
                <a:spLocks noRot="1" noChangeAspect="1" noMove="1" noResize="1" noEditPoints="1" noAdjustHandles="1" noChangeArrowheads="1" noChangeShapeType="1" noTextEdit="1"/>
              </p:cNvSpPr>
              <p:nvPr/>
            </p:nvSpPr>
            <p:spPr>
              <a:xfrm>
                <a:off x="220337" y="1333041"/>
                <a:ext cx="8549090" cy="4801314"/>
              </a:xfrm>
              <a:prstGeom prst="rect">
                <a:avLst/>
              </a:prstGeom>
              <a:blipFill>
                <a:blip r:embed="rId6"/>
                <a:stretch>
                  <a:fillRect l="-570" t="-762" r="-927" b="-1144"/>
                </a:stretch>
              </a:blipFill>
            </p:spPr>
            <p:txBody>
              <a:bodyPr/>
              <a:lstStyle/>
              <a:p>
                <a:r>
                  <a:rPr lang="sk-SK">
                    <a:noFill/>
                  </a:rPr>
                  <a:t> </a:t>
                </a:r>
              </a:p>
            </p:txBody>
          </p:sp>
        </mc:Fallback>
      </mc:AlternateContent>
      <p:sp>
        <p:nvSpPr>
          <p:cNvPr id="5" name="Slide Number Placeholder 4">
            <a:extLst>
              <a:ext uri="{FF2B5EF4-FFF2-40B4-BE49-F238E27FC236}">
                <a16:creationId xmlns:a16="http://schemas.microsoft.com/office/drawing/2014/main" id="{4A4165C5-4958-419F-B813-7BCD05019D37}"/>
              </a:ext>
            </a:extLst>
          </p:cNvPr>
          <p:cNvSpPr>
            <a:spLocks noGrp="1"/>
          </p:cNvSpPr>
          <p:nvPr>
            <p:ph type="sldNum" sz="quarter" idx="12"/>
          </p:nvPr>
        </p:nvSpPr>
        <p:spPr/>
        <p:txBody>
          <a:bodyPr/>
          <a:lstStyle/>
          <a:p>
            <a:fld id="{1BCE0CA2-1A48-4B23-8A77-1A9F640E54E6}" type="slidenum">
              <a:rPr lang="sk-SK" smtClean="0"/>
              <a:t>19</a:t>
            </a:fld>
            <a:endParaRPr lang="sk-SK"/>
          </a:p>
        </p:txBody>
      </p:sp>
    </p:spTree>
    <p:extLst>
      <p:ext uri="{BB962C8B-B14F-4D97-AF65-F5344CB8AC3E}">
        <p14:creationId xmlns:p14="http://schemas.microsoft.com/office/powerpoint/2010/main" val="2964662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BCF52F3-472D-475F-B069-143B8E87FC6C}"/>
              </a:ext>
            </a:extLst>
          </p:cNvPr>
          <p:cNvSpPr txBox="1"/>
          <p:nvPr/>
        </p:nvSpPr>
        <p:spPr>
          <a:xfrm>
            <a:off x="1016000" y="395111"/>
            <a:ext cx="6671734" cy="584775"/>
          </a:xfrm>
          <a:prstGeom prst="rect">
            <a:avLst/>
          </a:prstGeom>
          <a:noFill/>
        </p:spPr>
        <p:txBody>
          <a:bodyPr wrap="square" rtlCol="0">
            <a:spAutoFit/>
          </a:bodyPr>
          <a:lstStyle/>
          <a:p>
            <a:pPr algn="ctr"/>
            <a:r>
              <a:rPr lang="en-US" sz="3200" b="1" dirty="0">
                <a:cs typeface="Arial" panose="020B0604020202020204" pitchFamily="34" charset="0"/>
              </a:rPr>
              <a:t>Canonical ensemble – mean values</a:t>
            </a:r>
            <a:endParaRPr lang="sk-SK" sz="3200" b="1" dirty="0">
              <a:cs typeface="Arial" panose="020B0604020202020204" pitchFamily="34" charset="0"/>
            </a:endParaRPr>
          </a:p>
        </p:txBody>
      </p:sp>
      <p:sp>
        <p:nvSpPr>
          <p:cNvPr id="3" name="TextBox 2">
            <a:extLst>
              <a:ext uri="{FF2B5EF4-FFF2-40B4-BE49-F238E27FC236}">
                <a16:creationId xmlns:a16="http://schemas.microsoft.com/office/drawing/2014/main" id="{0851D21C-C57B-4E75-A097-C22518DAC7A5}"/>
              </a:ext>
            </a:extLst>
          </p:cNvPr>
          <p:cNvSpPr txBox="1"/>
          <p:nvPr/>
        </p:nvSpPr>
        <p:spPr>
          <a:xfrm>
            <a:off x="286439" y="1553378"/>
            <a:ext cx="8582139" cy="369332"/>
          </a:xfrm>
          <a:prstGeom prst="rect">
            <a:avLst/>
          </a:prstGeom>
          <a:noFill/>
        </p:spPr>
        <p:txBody>
          <a:bodyPr wrap="square" rtlCol="0">
            <a:spAutoFit/>
          </a:bodyPr>
          <a:lstStyle/>
          <a:p>
            <a:r>
              <a:rPr lang="en-US" dirty="0">
                <a:cs typeface="Arial" panose="020B0604020202020204" pitchFamily="34" charset="0"/>
              </a:rPr>
              <a:t>In particular the mean energy of a canonical system is given as</a:t>
            </a:r>
          </a:p>
        </p:txBody>
      </p:sp>
      <p:pic>
        <p:nvPicPr>
          <p:cNvPr id="6" name="Picture 5">
            <a:extLst>
              <a:ext uri="{FF2B5EF4-FFF2-40B4-BE49-F238E27FC236}">
                <a16:creationId xmlns:a16="http://schemas.microsoft.com/office/drawing/2014/main" id="{F36046B7-28C9-4D88-8FE2-7BC055DF92E5}"/>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039418" y="2092798"/>
            <a:ext cx="2631429" cy="581143"/>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D36F9C22-C42C-4AB5-8F52-3165D79AC447}"/>
                  </a:ext>
                </a:extLst>
              </p:cNvPr>
              <p:cNvSpPr txBox="1"/>
              <p:nvPr/>
            </p:nvSpPr>
            <p:spPr>
              <a:xfrm>
                <a:off x="385590" y="2963537"/>
                <a:ext cx="8273668" cy="646331"/>
              </a:xfrm>
              <a:prstGeom prst="rect">
                <a:avLst/>
              </a:prstGeom>
              <a:noFill/>
            </p:spPr>
            <p:txBody>
              <a:bodyPr wrap="square" rtlCol="0">
                <a:spAutoFit/>
              </a:bodyPr>
              <a:lstStyle/>
              <a:p>
                <a:r>
                  <a:rPr lang="en-US" dirty="0">
                    <a:cs typeface="Arial" panose="020B0604020202020204" pitchFamily="34" charset="0"/>
                  </a:rPr>
                  <a:t>The mean pressure (more generally the man value of the canonical force quantity  conjugated to the external parameter </a:t>
                </a:r>
                <a14:m>
                  <m:oMath xmlns:m="http://schemas.openxmlformats.org/officeDocument/2006/math">
                    <m:r>
                      <a:rPr lang="en-US" b="0" i="1" smtClean="0">
                        <a:latin typeface="Cambria Math" panose="02040503050406030204" pitchFamily="18" charset="0"/>
                        <a:cs typeface="Arial" panose="020B0604020202020204" pitchFamily="34" charset="0"/>
                      </a:rPr>
                      <m:t>𝑉</m:t>
                    </m:r>
                  </m:oMath>
                </a14:m>
                <a:r>
                  <a:rPr lang="en-US" dirty="0">
                    <a:cs typeface="Arial" panose="020B0604020202020204" pitchFamily="34" charset="0"/>
                  </a:rPr>
                  <a:t> is given as</a:t>
                </a:r>
              </a:p>
            </p:txBody>
          </p:sp>
        </mc:Choice>
        <mc:Fallback xmlns="">
          <p:sp>
            <p:nvSpPr>
              <p:cNvPr id="7" name="TextBox 6">
                <a:extLst>
                  <a:ext uri="{FF2B5EF4-FFF2-40B4-BE49-F238E27FC236}">
                    <a16:creationId xmlns:a16="http://schemas.microsoft.com/office/drawing/2014/main" id="{D36F9C22-C42C-4AB5-8F52-3165D79AC447}"/>
                  </a:ext>
                </a:extLst>
              </p:cNvPr>
              <p:cNvSpPr txBox="1">
                <a:spLocks noRot="1" noChangeAspect="1" noMove="1" noResize="1" noEditPoints="1" noAdjustHandles="1" noChangeArrowheads="1" noChangeShapeType="1" noTextEdit="1"/>
              </p:cNvSpPr>
              <p:nvPr/>
            </p:nvSpPr>
            <p:spPr>
              <a:xfrm>
                <a:off x="385590" y="2963537"/>
                <a:ext cx="8273668" cy="646331"/>
              </a:xfrm>
              <a:prstGeom prst="rect">
                <a:avLst/>
              </a:prstGeom>
              <a:blipFill>
                <a:blip r:embed="rId7"/>
                <a:stretch>
                  <a:fillRect l="-590" t="-4717" b="-14151"/>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53E35678-1FF2-4E01-84FD-3DD7BD4B4B78}"/>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825273" y="3899464"/>
            <a:ext cx="3224572" cy="620571"/>
          </a:xfrm>
          <a:prstGeom prst="rect">
            <a:avLst/>
          </a:prstGeom>
        </p:spPr>
      </p:pic>
      <p:sp>
        <p:nvSpPr>
          <p:cNvPr id="4" name="Slide Number Placeholder 3">
            <a:extLst>
              <a:ext uri="{FF2B5EF4-FFF2-40B4-BE49-F238E27FC236}">
                <a16:creationId xmlns:a16="http://schemas.microsoft.com/office/drawing/2014/main" id="{147654D8-C935-4555-84C7-94F351D69A3C}"/>
              </a:ext>
            </a:extLst>
          </p:cNvPr>
          <p:cNvSpPr>
            <a:spLocks noGrp="1"/>
          </p:cNvSpPr>
          <p:nvPr>
            <p:ph type="sldNum" sz="quarter" idx="12"/>
          </p:nvPr>
        </p:nvSpPr>
        <p:spPr/>
        <p:txBody>
          <a:bodyPr/>
          <a:lstStyle/>
          <a:p>
            <a:fld id="{1BCE0CA2-1A48-4B23-8A77-1A9F640E54E6}" type="slidenum">
              <a:rPr lang="sk-SK" smtClean="0"/>
              <a:t>2</a:t>
            </a:fld>
            <a:endParaRPr lang="sk-SK"/>
          </a:p>
        </p:txBody>
      </p:sp>
    </p:spTree>
    <p:extLst>
      <p:ext uri="{BB962C8B-B14F-4D97-AF65-F5344CB8AC3E}">
        <p14:creationId xmlns:p14="http://schemas.microsoft.com/office/powerpoint/2010/main" val="4095705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58048C5-AF8B-4076-B861-444E84195A63}"/>
              </a:ext>
            </a:extLst>
          </p:cNvPr>
          <p:cNvSpPr txBox="1"/>
          <p:nvPr/>
        </p:nvSpPr>
        <p:spPr>
          <a:xfrm>
            <a:off x="1337490" y="55793"/>
            <a:ext cx="6698256" cy="523220"/>
          </a:xfrm>
          <a:prstGeom prst="rect">
            <a:avLst/>
          </a:prstGeom>
          <a:noFill/>
        </p:spPr>
        <p:txBody>
          <a:bodyPr wrap="square" rtlCol="0">
            <a:spAutoFit/>
          </a:bodyPr>
          <a:lstStyle/>
          <a:p>
            <a:pPr algn="ctr"/>
            <a:r>
              <a:rPr lang="en-US" sz="2800" b="1" dirty="0">
                <a:cs typeface="Arial" panose="020B0604020202020204" pitchFamily="34" charset="0"/>
              </a:rPr>
              <a:t>Grand partition function</a:t>
            </a:r>
          </a:p>
        </p:txBody>
      </p:sp>
      <p:sp>
        <p:nvSpPr>
          <p:cNvPr id="3" name="TextBox 2">
            <a:extLst>
              <a:ext uri="{FF2B5EF4-FFF2-40B4-BE49-F238E27FC236}">
                <a16:creationId xmlns:a16="http://schemas.microsoft.com/office/drawing/2014/main" id="{BBC97AB6-320D-486E-ADB5-05EBF8562C0D}"/>
              </a:ext>
            </a:extLst>
          </p:cNvPr>
          <p:cNvSpPr txBox="1"/>
          <p:nvPr/>
        </p:nvSpPr>
        <p:spPr>
          <a:xfrm>
            <a:off x="115677" y="631644"/>
            <a:ext cx="8659258" cy="923330"/>
          </a:xfrm>
          <a:prstGeom prst="rect">
            <a:avLst/>
          </a:prstGeom>
          <a:noFill/>
        </p:spPr>
        <p:txBody>
          <a:bodyPr wrap="square" rtlCol="0">
            <a:spAutoFit/>
          </a:bodyPr>
          <a:lstStyle/>
          <a:p>
            <a:r>
              <a:rPr lang="en-US" dirty="0">
                <a:cs typeface="Arial" panose="020B0604020202020204" pitchFamily="34" charset="0"/>
              </a:rPr>
              <a:t>Similarly to the partition function of the canonical distribution useful information on moments of physical quantities is coded in the grand partition function. For example, the mean number of particles can be calculated as follows</a:t>
            </a:r>
          </a:p>
        </p:txBody>
      </p:sp>
      <p:pic>
        <p:nvPicPr>
          <p:cNvPr id="14" name="Picture 13">
            <a:extLst>
              <a:ext uri="{FF2B5EF4-FFF2-40B4-BE49-F238E27FC236}">
                <a16:creationId xmlns:a16="http://schemas.microsoft.com/office/drawing/2014/main" id="{8C129411-C66C-4E83-9C26-2B47A3334DB3}"/>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1002258" y="1642289"/>
            <a:ext cx="6886095" cy="522667"/>
          </a:xfrm>
          <a:prstGeom prst="rect">
            <a:avLst/>
          </a:prstGeom>
        </p:spPr>
      </p:pic>
      <p:pic>
        <p:nvPicPr>
          <p:cNvPr id="16" name="Picture 15">
            <a:extLst>
              <a:ext uri="{FF2B5EF4-FFF2-40B4-BE49-F238E27FC236}">
                <a16:creationId xmlns:a16="http://schemas.microsoft.com/office/drawing/2014/main" id="{D2A1D177-33FD-4616-AA74-6DF78ADD8722}"/>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609973" y="2471984"/>
            <a:ext cx="1674667" cy="466286"/>
          </a:xfrm>
          <a:prstGeom prst="rect">
            <a:avLst/>
          </a:prstGeom>
        </p:spPr>
      </p:pic>
      <p:sp>
        <p:nvSpPr>
          <p:cNvPr id="12" name="Rectangle 11">
            <a:extLst>
              <a:ext uri="{FF2B5EF4-FFF2-40B4-BE49-F238E27FC236}">
                <a16:creationId xmlns:a16="http://schemas.microsoft.com/office/drawing/2014/main" id="{E393D9D1-4EEB-45CB-88D2-B424668656BE}"/>
              </a:ext>
            </a:extLst>
          </p:cNvPr>
          <p:cNvSpPr/>
          <p:nvPr/>
        </p:nvSpPr>
        <p:spPr>
          <a:xfrm>
            <a:off x="3481329" y="2352587"/>
            <a:ext cx="1927952" cy="7050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D4EF2901-07A4-4F8F-A6AF-B2B38B8D5742}"/>
              </a:ext>
            </a:extLst>
          </p:cNvPr>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74574" y="3697776"/>
            <a:ext cx="7846286" cy="1340571"/>
          </a:xfrm>
          <a:prstGeom prst="rect">
            <a:avLst/>
          </a:prstGeom>
        </p:spPr>
      </p:pic>
      <p:sp>
        <p:nvSpPr>
          <p:cNvPr id="28" name="TextBox 27">
            <a:extLst>
              <a:ext uri="{FF2B5EF4-FFF2-40B4-BE49-F238E27FC236}">
                <a16:creationId xmlns:a16="http://schemas.microsoft.com/office/drawing/2014/main" id="{A609D3F0-9830-4FCD-99DD-9DC9F977D9BA}"/>
              </a:ext>
            </a:extLst>
          </p:cNvPr>
          <p:cNvSpPr txBox="1"/>
          <p:nvPr/>
        </p:nvSpPr>
        <p:spPr>
          <a:xfrm>
            <a:off x="231354" y="3177063"/>
            <a:ext cx="8538072" cy="369332"/>
          </a:xfrm>
          <a:prstGeom prst="rect">
            <a:avLst/>
          </a:prstGeom>
          <a:noFill/>
        </p:spPr>
        <p:txBody>
          <a:bodyPr wrap="square" rtlCol="0">
            <a:spAutoFit/>
          </a:bodyPr>
          <a:lstStyle/>
          <a:p>
            <a:r>
              <a:rPr lang="en-US" dirty="0">
                <a:cs typeface="Arial" panose="020B0604020202020204" pitchFamily="34" charset="0"/>
              </a:rPr>
              <a:t>The grand partition function can be expressed thorough the canonical partition function:</a:t>
            </a:r>
          </a:p>
        </p:txBody>
      </p:sp>
      <p:sp>
        <p:nvSpPr>
          <p:cNvPr id="29" name="TextBox 28">
            <a:extLst>
              <a:ext uri="{FF2B5EF4-FFF2-40B4-BE49-F238E27FC236}">
                <a16:creationId xmlns:a16="http://schemas.microsoft.com/office/drawing/2014/main" id="{9008BD19-BA33-439E-877B-09AC9AC60C09}"/>
              </a:ext>
            </a:extLst>
          </p:cNvPr>
          <p:cNvSpPr txBox="1"/>
          <p:nvPr/>
        </p:nvSpPr>
        <p:spPr>
          <a:xfrm>
            <a:off x="170761" y="5005062"/>
            <a:ext cx="8659258" cy="369332"/>
          </a:xfrm>
          <a:prstGeom prst="rect">
            <a:avLst/>
          </a:prstGeom>
          <a:noFill/>
        </p:spPr>
        <p:txBody>
          <a:bodyPr wrap="square" rtlCol="0">
            <a:spAutoFit/>
          </a:bodyPr>
          <a:lstStyle/>
          <a:p>
            <a:r>
              <a:rPr lang="en-US" dirty="0">
                <a:cs typeface="Arial" panose="020B0604020202020204" pitchFamily="34" charset="0"/>
              </a:rPr>
              <a:t>Using again the argument on domination of mean values for the logarithm of the sum:</a:t>
            </a:r>
          </a:p>
        </p:txBody>
      </p:sp>
      <p:pic>
        <p:nvPicPr>
          <p:cNvPr id="40" name="Picture 39">
            <a:extLst>
              <a:ext uri="{FF2B5EF4-FFF2-40B4-BE49-F238E27FC236}">
                <a16:creationId xmlns:a16="http://schemas.microsoft.com/office/drawing/2014/main" id="{6A83E2E0-D821-4680-8AFA-8A10CBE42A0C}"/>
              </a:ext>
            </a:extLst>
          </p:cNvPr>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1420675" y="5761785"/>
            <a:ext cx="6159429" cy="464571"/>
          </a:xfrm>
          <a:prstGeom prst="rect">
            <a:avLst/>
          </a:prstGeom>
        </p:spPr>
      </p:pic>
      <p:sp>
        <p:nvSpPr>
          <p:cNvPr id="41" name="Rectangle 40">
            <a:extLst>
              <a:ext uri="{FF2B5EF4-FFF2-40B4-BE49-F238E27FC236}">
                <a16:creationId xmlns:a16="http://schemas.microsoft.com/office/drawing/2014/main" id="{B2FC6DF0-FEFD-44BC-A8DE-FEAEF0C1622F}"/>
              </a:ext>
            </a:extLst>
          </p:cNvPr>
          <p:cNvSpPr/>
          <p:nvPr/>
        </p:nvSpPr>
        <p:spPr>
          <a:xfrm>
            <a:off x="1189822" y="5640598"/>
            <a:ext cx="6533503" cy="7352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3B858FD-D3F6-4E23-9A5D-8D2EC889CD13}"/>
              </a:ext>
            </a:extLst>
          </p:cNvPr>
          <p:cNvSpPr>
            <a:spLocks noGrp="1"/>
          </p:cNvSpPr>
          <p:nvPr>
            <p:ph type="sldNum" sz="quarter" idx="12"/>
          </p:nvPr>
        </p:nvSpPr>
        <p:spPr/>
        <p:txBody>
          <a:bodyPr/>
          <a:lstStyle/>
          <a:p>
            <a:fld id="{1BCE0CA2-1A48-4B23-8A77-1A9F640E54E6}" type="slidenum">
              <a:rPr lang="sk-SK" smtClean="0"/>
              <a:t>20</a:t>
            </a:fld>
            <a:endParaRPr lang="sk-SK"/>
          </a:p>
        </p:txBody>
      </p:sp>
    </p:spTree>
    <p:extLst>
      <p:ext uri="{BB962C8B-B14F-4D97-AF65-F5344CB8AC3E}">
        <p14:creationId xmlns:p14="http://schemas.microsoft.com/office/powerpoint/2010/main" val="3130258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96FA44-1F61-4D4A-8929-7C9C70B47F9A}"/>
              </a:ext>
            </a:extLst>
          </p:cNvPr>
          <p:cNvSpPr txBox="1"/>
          <p:nvPr/>
        </p:nvSpPr>
        <p:spPr>
          <a:xfrm>
            <a:off x="1222872" y="187995"/>
            <a:ext cx="6698256" cy="523220"/>
          </a:xfrm>
          <a:prstGeom prst="rect">
            <a:avLst/>
          </a:prstGeom>
          <a:noFill/>
        </p:spPr>
        <p:txBody>
          <a:bodyPr wrap="square" rtlCol="0">
            <a:spAutoFit/>
          </a:bodyPr>
          <a:lstStyle/>
          <a:p>
            <a:pPr algn="ctr"/>
            <a:r>
              <a:rPr lang="en-US" sz="2800" b="1" dirty="0">
                <a:cs typeface="Arial" panose="020B0604020202020204" pitchFamily="34" charset="0"/>
              </a:rPr>
              <a:t>Grand canonical potential</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FFC0EA4-8590-49D6-80A3-11D493C75209}"/>
                  </a:ext>
                </a:extLst>
              </p:cNvPr>
              <p:cNvSpPr txBox="1"/>
              <p:nvPr/>
            </p:nvSpPr>
            <p:spPr>
              <a:xfrm>
                <a:off x="231354" y="1123720"/>
                <a:ext cx="8383836" cy="646331"/>
              </a:xfrm>
              <a:prstGeom prst="rect">
                <a:avLst/>
              </a:prstGeom>
              <a:noFill/>
            </p:spPr>
            <p:txBody>
              <a:bodyPr wrap="square" rtlCol="0">
                <a:spAutoFit/>
              </a:bodyPr>
              <a:lstStyle/>
              <a:p>
                <a:r>
                  <a:rPr lang="en-US" dirty="0">
                    <a:cs typeface="Arial" panose="020B0604020202020204" pitchFamily="34" charset="0"/>
                  </a:rPr>
                  <a:t>Similarly to the definition of free energy through the logarithm of  canonical partition function we define the </a:t>
                </a:r>
                <a:r>
                  <a:rPr lang="en-US" b="1" dirty="0">
                    <a:cs typeface="Arial" panose="020B0604020202020204" pitchFamily="34" charset="0"/>
                  </a:rPr>
                  <a:t>grand canonical potential </a:t>
                </a:r>
                <a14:m>
                  <m:oMath xmlns:m="http://schemas.openxmlformats.org/officeDocument/2006/math">
                    <m:r>
                      <a:rPr lang="en-US" b="1" i="1" smtClean="0">
                        <a:latin typeface="Cambria Math" panose="02040503050406030204" pitchFamily="18" charset="0"/>
                        <a:cs typeface="Arial" panose="020B0604020202020204" pitchFamily="34" charset="0"/>
                      </a:rPr>
                      <m:t>𝜴</m:t>
                    </m:r>
                  </m:oMath>
                </a14:m>
                <a:r>
                  <a:rPr lang="en-US" b="1" dirty="0">
                    <a:cs typeface="Arial" panose="020B0604020202020204" pitchFamily="34" charset="0"/>
                  </a:rPr>
                  <a:t> </a:t>
                </a:r>
                <a:r>
                  <a:rPr lang="en-US" dirty="0">
                    <a:cs typeface="Arial" panose="020B0604020202020204" pitchFamily="34" charset="0"/>
                  </a:rPr>
                  <a:t>as</a:t>
                </a:r>
              </a:p>
            </p:txBody>
          </p:sp>
        </mc:Choice>
        <mc:Fallback xmlns="">
          <p:sp>
            <p:nvSpPr>
              <p:cNvPr id="3" name="TextBox 2">
                <a:extLst>
                  <a:ext uri="{FF2B5EF4-FFF2-40B4-BE49-F238E27FC236}">
                    <a16:creationId xmlns:a16="http://schemas.microsoft.com/office/drawing/2014/main" id="{4FFC0EA4-8590-49D6-80A3-11D493C75209}"/>
                  </a:ext>
                </a:extLst>
              </p:cNvPr>
              <p:cNvSpPr txBox="1">
                <a:spLocks noRot="1" noChangeAspect="1" noMove="1" noResize="1" noEditPoints="1" noAdjustHandles="1" noChangeArrowheads="1" noChangeShapeType="1" noTextEdit="1"/>
              </p:cNvSpPr>
              <p:nvPr/>
            </p:nvSpPr>
            <p:spPr>
              <a:xfrm>
                <a:off x="231354" y="1123720"/>
                <a:ext cx="8383836" cy="646331"/>
              </a:xfrm>
              <a:prstGeom prst="rect">
                <a:avLst/>
              </a:prstGeom>
              <a:blipFill>
                <a:blip r:embed="rId5"/>
                <a:stretch>
                  <a:fillRect l="-655" t="-4717" b="-14151"/>
                </a:stretch>
              </a:blipFill>
            </p:spPr>
            <p:txBody>
              <a:bodyPr/>
              <a:lstStyle/>
              <a:p>
                <a:r>
                  <a:rPr lang="sk-SK">
                    <a:noFill/>
                  </a:rPr>
                  <a:t> </a:t>
                </a:r>
              </a:p>
            </p:txBody>
          </p:sp>
        </mc:Fallback>
      </mc:AlternateContent>
      <p:pic>
        <p:nvPicPr>
          <p:cNvPr id="5" name="Picture 4">
            <a:extLst>
              <a:ext uri="{FF2B5EF4-FFF2-40B4-BE49-F238E27FC236}">
                <a16:creationId xmlns:a16="http://schemas.microsoft.com/office/drawing/2014/main" id="{8231F8BC-96E6-4315-B9FE-E9F3AAD31F6A}"/>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230343" y="1863987"/>
            <a:ext cx="2573143" cy="473143"/>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581A41A-14C3-4145-B2DF-332B7F1B17D6}"/>
                  </a:ext>
                </a:extLst>
              </p:cNvPr>
              <p:cNvSpPr txBox="1"/>
              <p:nvPr/>
            </p:nvSpPr>
            <p:spPr>
              <a:xfrm>
                <a:off x="231354" y="2533880"/>
                <a:ext cx="8571123" cy="923330"/>
              </a:xfrm>
              <a:prstGeom prst="rect">
                <a:avLst/>
              </a:prstGeom>
              <a:noFill/>
            </p:spPr>
            <p:txBody>
              <a:bodyPr wrap="square" rtlCol="0">
                <a:spAutoFit/>
              </a:bodyPr>
              <a:lstStyle/>
              <a:p>
                <a:r>
                  <a:rPr lang="en-US" dirty="0">
                    <a:cs typeface="Arial" panose="020B0604020202020204" pitchFamily="34" charset="0"/>
                  </a:rPr>
                  <a:t>There is an inconsistency in the notation (overall in the statistical physics books): symbol </a:t>
                </a:r>
                <a14:m>
                  <m:oMath xmlns:m="http://schemas.openxmlformats.org/officeDocument/2006/math">
                    <m:r>
                      <a:rPr lang="en-US" b="0" i="1" smtClean="0">
                        <a:latin typeface="Cambria Math" panose="02040503050406030204" pitchFamily="18" charset="0"/>
                        <a:cs typeface="Arial" panose="020B0604020202020204" pitchFamily="34" charset="0"/>
                      </a:rPr>
                      <m:t>𝛺</m:t>
                    </m:r>
                  </m:oMath>
                </a14:m>
                <a:r>
                  <a:rPr lang="en-US" dirty="0">
                    <a:cs typeface="Arial" panose="020B0604020202020204" pitchFamily="34" charset="0"/>
                  </a:rPr>
                  <a:t> was already used to denote the number of microstates in the microcanonical ensemble. The reader has to resolve from the context the two omegas from each other.</a:t>
                </a:r>
              </a:p>
            </p:txBody>
          </p:sp>
        </mc:Choice>
        <mc:Fallback xmlns="">
          <p:sp>
            <p:nvSpPr>
              <p:cNvPr id="6" name="TextBox 5">
                <a:extLst>
                  <a:ext uri="{FF2B5EF4-FFF2-40B4-BE49-F238E27FC236}">
                    <a16:creationId xmlns:a16="http://schemas.microsoft.com/office/drawing/2014/main" id="{C581A41A-14C3-4145-B2DF-332B7F1B17D6}"/>
                  </a:ext>
                </a:extLst>
              </p:cNvPr>
              <p:cNvSpPr txBox="1">
                <a:spLocks noRot="1" noChangeAspect="1" noMove="1" noResize="1" noEditPoints="1" noAdjustHandles="1" noChangeArrowheads="1" noChangeShapeType="1" noTextEdit="1"/>
              </p:cNvSpPr>
              <p:nvPr/>
            </p:nvSpPr>
            <p:spPr>
              <a:xfrm>
                <a:off x="231354" y="2533880"/>
                <a:ext cx="8571123" cy="923330"/>
              </a:xfrm>
              <a:prstGeom prst="rect">
                <a:avLst/>
              </a:prstGeom>
              <a:blipFill>
                <a:blip r:embed="rId7"/>
                <a:stretch>
                  <a:fillRect l="-640" t="-3974" b="-9934"/>
                </a:stretch>
              </a:blipFill>
            </p:spPr>
            <p:txBody>
              <a:bodyPr/>
              <a:lstStyle/>
              <a:p>
                <a:r>
                  <a:rPr lang="sk-SK">
                    <a:noFill/>
                  </a:rPr>
                  <a:t> </a:t>
                </a:r>
              </a:p>
            </p:txBody>
          </p:sp>
        </mc:Fallback>
      </mc:AlternateContent>
      <p:sp>
        <p:nvSpPr>
          <p:cNvPr id="4" name="Slide Number Placeholder 3">
            <a:extLst>
              <a:ext uri="{FF2B5EF4-FFF2-40B4-BE49-F238E27FC236}">
                <a16:creationId xmlns:a16="http://schemas.microsoft.com/office/drawing/2014/main" id="{680BD507-C690-43AC-94DC-8F55E142F623}"/>
              </a:ext>
            </a:extLst>
          </p:cNvPr>
          <p:cNvSpPr>
            <a:spLocks noGrp="1"/>
          </p:cNvSpPr>
          <p:nvPr>
            <p:ph type="sldNum" sz="quarter" idx="12"/>
          </p:nvPr>
        </p:nvSpPr>
        <p:spPr/>
        <p:txBody>
          <a:bodyPr/>
          <a:lstStyle/>
          <a:p>
            <a:fld id="{1BCE0CA2-1A48-4B23-8A77-1A9F640E54E6}" type="slidenum">
              <a:rPr lang="sk-SK" smtClean="0"/>
              <a:t>21</a:t>
            </a:fld>
            <a:endParaRPr lang="sk-SK"/>
          </a:p>
        </p:txBody>
      </p:sp>
    </p:spTree>
    <p:extLst>
      <p:ext uri="{BB962C8B-B14F-4D97-AF65-F5344CB8AC3E}">
        <p14:creationId xmlns:p14="http://schemas.microsoft.com/office/powerpoint/2010/main" val="2903392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957E0E-EE50-4D23-8545-FA4EAD317929}"/>
              </a:ext>
            </a:extLst>
          </p:cNvPr>
          <p:cNvSpPr txBox="1"/>
          <p:nvPr/>
        </p:nvSpPr>
        <p:spPr>
          <a:xfrm>
            <a:off x="298883" y="283272"/>
            <a:ext cx="8294273" cy="584775"/>
          </a:xfrm>
          <a:prstGeom prst="rect">
            <a:avLst/>
          </a:prstGeom>
          <a:noFill/>
        </p:spPr>
        <p:txBody>
          <a:bodyPr wrap="square" rtlCol="0">
            <a:spAutoFit/>
          </a:bodyPr>
          <a:lstStyle/>
          <a:p>
            <a:pPr algn="ctr"/>
            <a:r>
              <a:rPr lang="en-US" sz="3200" b="1" dirty="0">
                <a:cs typeface="Arial" panose="020B0604020202020204" pitchFamily="34" charset="0"/>
              </a:rPr>
              <a:t>Canonical ensemble – Boltzmann distribution</a:t>
            </a:r>
            <a:endParaRPr lang="sk-SK" sz="3200" b="1" dirty="0">
              <a:cs typeface="Arial" panose="020B0604020202020204" pitchFamily="34" charset="0"/>
            </a:endParaRPr>
          </a:p>
        </p:txBody>
      </p:sp>
      <p:sp>
        <p:nvSpPr>
          <p:cNvPr id="3" name="TextBox 2">
            <a:extLst>
              <a:ext uri="{FF2B5EF4-FFF2-40B4-BE49-F238E27FC236}">
                <a16:creationId xmlns:a16="http://schemas.microsoft.com/office/drawing/2014/main" id="{EB0697A1-4B6D-4C7F-9519-C053279CDCFF}"/>
              </a:ext>
            </a:extLst>
          </p:cNvPr>
          <p:cNvSpPr txBox="1"/>
          <p:nvPr/>
        </p:nvSpPr>
        <p:spPr>
          <a:xfrm>
            <a:off x="209320" y="1333041"/>
            <a:ext cx="8582140" cy="923330"/>
          </a:xfrm>
          <a:prstGeom prst="rect">
            <a:avLst/>
          </a:prstGeom>
          <a:noFill/>
        </p:spPr>
        <p:txBody>
          <a:bodyPr wrap="square" rtlCol="0">
            <a:spAutoFit/>
          </a:bodyPr>
          <a:lstStyle/>
          <a:p>
            <a:r>
              <a:rPr lang="en-US" dirty="0">
                <a:cs typeface="Arial" panose="020B0604020202020204" pitchFamily="34" charset="0"/>
              </a:rPr>
              <a:t>In external field the gas particle distribution is no more uniform in space, the microstate of the particle is given by its position and velocity. So for one classical particle we get the probability density in the            space </a:t>
            </a:r>
          </a:p>
        </p:txBody>
      </p:sp>
      <p:pic>
        <p:nvPicPr>
          <p:cNvPr id="7" name="Picture 6">
            <a:extLst>
              <a:ext uri="{FF2B5EF4-FFF2-40B4-BE49-F238E27FC236}">
                <a16:creationId xmlns:a16="http://schemas.microsoft.com/office/drawing/2014/main" id="{9B645CAF-3E55-465B-8E13-87DCA5BCAFF9}"/>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694238" y="1945090"/>
            <a:ext cx="462857" cy="229714"/>
          </a:xfrm>
          <a:prstGeom prst="rect">
            <a:avLst/>
          </a:prstGeom>
        </p:spPr>
      </p:pic>
      <p:pic>
        <p:nvPicPr>
          <p:cNvPr id="6" name="Picture 5">
            <a:extLst>
              <a:ext uri="{FF2B5EF4-FFF2-40B4-BE49-F238E27FC236}">
                <a16:creationId xmlns:a16="http://schemas.microsoft.com/office/drawing/2014/main" id="{24723FC6-1C69-4D66-AFDC-76E098C6DC83}"/>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563655" y="2422132"/>
            <a:ext cx="3202686" cy="548640"/>
          </a:xfrm>
          <a:prstGeom prst="rect">
            <a:avLst/>
          </a:prstGeom>
        </p:spPr>
      </p:pic>
      <p:pic>
        <p:nvPicPr>
          <p:cNvPr id="17" name="Picture 16">
            <a:extLst>
              <a:ext uri="{FF2B5EF4-FFF2-40B4-BE49-F238E27FC236}">
                <a16:creationId xmlns:a16="http://schemas.microsoft.com/office/drawing/2014/main" id="{A80D8F37-0D06-4975-8744-BAFF4BB1BAD6}"/>
              </a:ext>
            </a:extLst>
          </p:cNvPr>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2563655" y="3304441"/>
            <a:ext cx="3346286" cy="582857"/>
          </a:xfrm>
          <a:prstGeom prst="rect">
            <a:avLst/>
          </a:prstGeom>
        </p:spPr>
      </p:pic>
      <p:sp>
        <p:nvSpPr>
          <p:cNvPr id="18" name="Rectangle 17">
            <a:extLst>
              <a:ext uri="{FF2B5EF4-FFF2-40B4-BE49-F238E27FC236}">
                <a16:creationId xmlns:a16="http://schemas.microsoft.com/office/drawing/2014/main" id="{F8FDA89B-40AD-46D3-8B41-29DD5065D276}"/>
              </a:ext>
            </a:extLst>
          </p:cNvPr>
          <p:cNvSpPr/>
          <p:nvPr/>
        </p:nvSpPr>
        <p:spPr>
          <a:xfrm>
            <a:off x="2302525" y="3204460"/>
            <a:ext cx="4241494" cy="7828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AF769A1-7C9E-416A-B751-6F7D96A60919}"/>
              </a:ext>
            </a:extLst>
          </p:cNvPr>
          <p:cNvSpPr txBox="1"/>
          <p:nvPr/>
        </p:nvSpPr>
        <p:spPr>
          <a:xfrm>
            <a:off x="298883" y="4373696"/>
            <a:ext cx="8294273" cy="1477328"/>
          </a:xfrm>
          <a:prstGeom prst="rect">
            <a:avLst/>
          </a:prstGeom>
          <a:noFill/>
        </p:spPr>
        <p:txBody>
          <a:bodyPr wrap="square" rtlCol="0">
            <a:spAutoFit/>
          </a:bodyPr>
          <a:lstStyle/>
          <a:p>
            <a:r>
              <a:rPr lang="en-US" dirty="0">
                <a:cs typeface="Arial" panose="020B0604020202020204" pitchFamily="34" charset="0"/>
              </a:rPr>
              <a:t>This is called the </a:t>
            </a:r>
            <a:r>
              <a:rPr lang="en-US" b="1" dirty="0">
                <a:solidFill>
                  <a:srgbClr val="FF0000"/>
                </a:solidFill>
                <a:cs typeface="Arial" panose="020B0604020202020204" pitchFamily="34" charset="0"/>
              </a:rPr>
              <a:t>Boltzmann distribution</a:t>
            </a:r>
            <a:r>
              <a:rPr lang="en-US" dirty="0">
                <a:cs typeface="Arial" panose="020B0604020202020204" pitchFamily="34" charset="0"/>
              </a:rPr>
              <a:t>. The normalization constant is to be obtained from the condition</a:t>
            </a:r>
          </a:p>
          <a:p>
            <a:endParaRPr lang="en-US" dirty="0">
              <a:cs typeface="Arial" panose="020B0604020202020204" pitchFamily="34" charset="0"/>
            </a:endParaRPr>
          </a:p>
          <a:p>
            <a:r>
              <a:rPr lang="en-US" dirty="0">
                <a:cs typeface="Arial" panose="020B0604020202020204" pitchFamily="34" charset="0"/>
              </a:rPr>
              <a:t>If we are not interested by the velocity distribution, we can integrate over velocities and get the marginal spatial probability density</a:t>
            </a:r>
          </a:p>
        </p:txBody>
      </p:sp>
      <p:pic>
        <p:nvPicPr>
          <p:cNvPr id="22" name="Picture 21">
            <a:extLst>
              <a:ext uri="{FF2B5EF4-FFF2-40B4-BE49-F238E27FC236}">
                <a16:creationId xmlns:a16="http://schemas.microsoft.com/office/drawing/2014/main" id="{05ED1D43-959C-45AD-9D7F-FD1BCB3F3FE0}"/>
              </a:ext>
            </a:extLst>
          </p:cNvPr>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3263941" y="4681651"/>
            <a:ext cx="1945714" cy="507429"/>
          </a:xfrm>
          <a:prstGeom prst="rect">
            <a:avLst/>
          </a:prstGeom>
        </p:spPr>
      </p:pic>
      <p:pic>
        <p:nvPicPr>
          <p:cNvPr id="29" name="Picture 28">
            <a:extLst>
              <a:ext uri="{FF2B5EF4-FFF2-40B4-BE49-F238E27FC236}">
                <a16:creationId xmlns:a16="http://schemas.microsoft.com/office/drawing/2014/main" id="{9B4B2E4B-73CA-4F44-8A4D-0778C470D754}"/>
              </a:ext>
            </a:extLst>
          </p:cNvPr>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3305162" y="5963157"/>
            <a:ext cx="2281714" cy="548571"/>
          </a:xfrm>
          <a:prstGeom prst="rect">
            <a:avLst/>
          </a:prstGeom>
        </p:spPr>
      </p:pic>
      <p:sp>
        <p:nvSpPr>
          <p:cNvPr id="30" name="Rectangle 29">
            <a:extLst>
              <a:ext uri="{FF2B5EF4-FFF2-40B4-BE49-F238E27FC236}">
                <a16:creationId xmlns:a16="http://schemas.microsoft.com/office/drawing/2014/main" id="{06B97BDC-C562-49DE-A9BA-5ED853E98880}"/>
              </a:ext>
            </a:extLst>
          </p:cNvPr>
          <p:cNvSpPr/>
          <p:nvPr/>
        </p:nvSpPr>
        <p:spPr>
          <a:xfrm>
            <a:off x="3157095" y="5851024"/>
            <a:ext cx="2637777" cy="8472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65B9800-315F-4CF5-B36A-E74C32381FC0}"/>
              </a:ext>
            </a:extLst>
          </p:cNvPr>
          <p:cNvSpPr>
            <a:spLocks noGrp="1"/>
          </p:cNvSpPr>
          <p:nvPr>
            <p:ph type="sldNum" sz="quarter" idx="12"/>
          </p:nvPr>
        </p:nvSpPr>
        <p:spPr/>
        <p:txBody>
          <a:bodyPr/>
          <a:lstStyle/>
          <a:p>
            <a:fld id="{1BCE0CA2-1A48-4B23-8A77-1A9F640E54E6}" type="slidenum">
              <a:rPr lang="sk-SK" smtClean="0"/>
              <a:t>3</a:t>
            </a:fld>
            <a:endParaRPr lang="sk-SK"/>
          </a:p>
        </p:txBody>
      </p:sp>
    </p:spTree>
    <p:extLst>
      <p:ext uri="{BB962C8B-B14F-4D97-AF65-F5344CB8AC3E}">
        <p14:creationId xmlns:p14="http://schemas.microsoft.com/office/powerpoint/2010/main" val="4285125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7C6CBF-9866-4A5F-AC55-84F4D447AD43}"/>
              </a:ext>
            </a:extLst>
          </p:cNvPr>
          <p:cNvSpPr txBox="1"/>
          <p:nvPr/>
        </p:nvSpPr>
        <p:spPr>
          <a:xfrm>
            <a:off x="1016000" y="119690"/>
            <a:ext cx="6671734" cy="584775"/>
          </a:xfrm>
          <a:prstGeom prst="rect">
            <a:avLst/>
          </a:prstGeom>
          <a:noFill/>
        </p:spPr>
        <p:txBody>
          <a:bodyPr wrap="square" rtlCol="0">
            <a:spAutoFit/>
          </a:bodyPr>
          <a:lstStyle/>
          <a:p>
            <a:pPr algn="ctr"/>
            <a:r>
              <a:rPr lang="en-US" sz="3200" b="1" dirty="0">
                <a:cs typeface="Arial" panose="020B0604020202020204" pitchFamily="34" charset="0"/>
              </a:rPr>
              <a:t>Canonical ensemble – entropy</a:t>
            </a:r>
            <a:endParaRPr lang="sk-SK" sz="3200" b="1" dirty="0">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A871702-799A-4957-9E35-FC888D528EFB}"/>
                  </a:ext>
                </a:extLst>
              </p:cNvPr>
              <p:cNvSpPr txBox="1"/>
              <p:nvPr/>
            </p:nvSpPr>
            <p:spPr>
              <a:xfrm>
                <a:off x="190143" y="704465"/>
                <a:ext cx="8763714" cy="5909310"/>
              </a:xfrm>
              <a:prstGeom prst="rect">
                <a:avLst/>
              </a:prstGeom>
              <a:noFill/>
            </p:spPr>
            <p:txBody>
              <a:bodyPr wrap="square" rtlCol="0">
                <a:spAutoFit/>
              </a:bodyPr>
              <a:lstStyle/>
              <a:p>
                <a:r>
                  <a:rPr lang="en-US" dirty="0">
                    <a:cs typeface="Arial" panose="020B0604020202020204" pitchFamily="34" charset="0"/>
                  </a:rPr>
                  <a:t>We have defined </a:t>
                </a:r>
                <a:r>
                  <a:rPr lang="en-US" b="1" dirty="0">
                    <a:cs typeface="Arial" panose="020B0604020202020204" pitchFamily="34" charset="0"/>
                  </a:rPr>
                  <a:t>entropy for isolated system </a:t>
                </a:r>
                <a:r>
                  <a:rPr lang="en-US" b="1" dirty="0"/>
                  <a:t>as k-times the logarithm of the number of microstates corresponding to the macrostate considered (equivalently the number of states in the corresponding microcanonical ensemble).</a:t>
                </a:r>
              </a:p>
              <a:p>
                <a:r>
                  <a:rPr lang="en-US" dirty="0">
                    <a:cs typeface="Arial" panose="020B0604020202020204" pitchFamily="34" charset="0"/>
                  </a:rPr>
                  <a:t>This definition cannot be extrapolated to the system in contact with the thermal reservoir: the corresponding ensemble is the canonical ensemble which is formed by all - that is an infinite number - of microstates. We have to look for some alternative definition  of entropy.</a:t>
                </a:r>
              </a:p>
              <a:p>
                <a:r>
                  <a:rPr lang="en-US" dirty="0">
                    <a:cs typeface="Arial" panose="020B0604020202020204" pitchFamily="34" charset="0"/>
                  </a:rPr>
                  <a:t>The notion of entropy is conceptually relevant only for macrostates of systems with very large degrees of freedom. </a:t>
                </a:r>
                <a:r>
                  <a:rPr lang="en-US" b="1" dirty="0">
                    <a:cs typeface="Arial" panose="020B0604020202020204" pitchFamily="34" charset="0"/>
                  </a:rPr>
                  <a:t>The canonical distribution can be used also for small systems in contact with reservoir, but we  need to define entropy only for very large systems</a:t>
                </a:r>
                <a:r>
                  <a:rPr lang="en-US" dirty="0">
                    <a:cs typeface="Arial" panose="020B0604020202020204" pitchFamily="34" charset="0"/>
                  </a:rPr>
                  <a:t>.</a:t>
                </a:r>
              </a:p>
              <a:p>
                <a:r>
                  <a:rPr lang="en-US" dirty="0">
                    <a:cs typeface="Arial" panose="020B0604020202020204" pitchFamily="34" charset="0"/>
                  </a:rPr>
                  <a:t>For very large systems the macroscopic values are very sharp: the values fluctuate but typically on the level of 13-th decimal place.</a:t>
                </a:r>
              </a:p>
              <a:p>
                <a:r>
                  <a:rPr lang="en-US" dirty="0">
                    <a:cs typeface="Arial" panose="020B0604020202020204" pitchFamily="34" charset="0"/>
                  </a:rPr>
                  <a:t>In particular: </a:t>
                </a:r>
                <a:r>
                  <a:rPr lang="en-US" b="1" dirty="0">
                    <a:cs typeface="Arial" panose="020B0604020202020204" pitchFamily="34" charset="0"/>
                  </a:rPr>
                  <a:t>the energy of a large canonical system is practically constant</a:t>
                </a:r>
                <a:r>
                  <a:rPr lang="en-US" dirty="0">
                    <a:cs typeface="Arial" panose="020B0604020202020204" pitchFamily="34" charset="0"/>
                  </a:rPr>
                  <a:t>. We are unable to observe fluctuations on the 13-th decimal place. Experimentally we cannot just by measurements distinguish a canonical system with fixed given temperature from a microcanonical system with a given fixed energy. Therefore the idea: </a:t>
                </a:r>
              </a:p>
              <a:p>
                <a:endParaRPr lang="en-US" dirty="0">
                  <a:cs typeface="Arial" panose="020B0604020202020204" pitchFamily="34" charset="0"/>
                </a:endParaRPr>
              </a:p>
              <a:p>
                <a:r>
                  <a:rPr lang="en-US" dirty="0">
                    <a:cs typeface="Arial" panose="020B0604020202020204" pitchFamily="34" charset="0"/>
                  </a:rPr>
                  <a:t>The entropy for a canonical system can be defined in two consecutive steps</a:t>
                </a:r>
              </a:p>
              <a:p>
                <a:pPr marL="342900" indent="-342900">
                  <a:buFont typeface="+mj-lt"/>
                  <a:buAutoNum type="arabicPeriod"/>
                </a:pPr>
                <a:r>
                  <a:rPr lang="en-US" dirty="0">
                    <a:cs typeface="Arial" panose="020B0604020202020204" pitchFamily="34" charset="0"/>
                  </a:rPr>
                  <a:t>Determine the mean energy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𝐸</m:t>
                        </m:r>
                      </m:e>
                    </m:acc>
                  </m:oMath>
                </a14:m>
                <a:r>
                  <a:rPr lang="en-US" dirty="0">
                    <a:cs typeface="Arial" panose="020B0604020202020204" pitchFamily="34" charset="0"/>
                  </a:rPr>
                  <a:t> of the canonical system considered.</a:t>
                </a:r>
              </a:p>
              <a:p>
                <a:pPr marL="342900" indent="-342900">
                  <a:buFont typeface="+mj-lt"/>
                  <a:buAutoNum type="arabicPeriod"/>
                </a:pPr>
                <a:r>
                  <a:rPr lang="en-US" dirty="0">
                    <a:cs typeface="Arial" panose="020B0604020202020204" pitchFamily="34" charset="0"/>
                  </a:rPr>
                  <a:t>Imagine the same system </a:t>
                </a:r>
                <a:r>
                  <a:rPr lang="en-US" b="1" dirty="0">
                    <a:cs typeface="Arial" panose="020B0604020202020204" pitchFamily="34" charset="0"/>
                  </a:rPr>
                  <a:t>as if </a:t>
                </a:r>
                <a:r>
                  <a:rPr lang="en-US" dirty="0">
                    <a:cs typeface="Arial" panose="020B0604020202020204" pitchFamily="34" charset="0"/>
                  </a:rPr>
                  <a:t>an isolated system with a fixed energy </a:t>
                </a:r>
                <a14:m>
                  <m:oMath xmlns:m="http://schemas.openxmlformats.org/officeDocument/2006/math">
                    <m:r>
                      <a:rPr lang="en-US" b="0" i="1" smtClean="0">
                        <a:latin typeface="Cambria Math" panose="02040503050406030204" pitchFamily="18" charset="0"/>
                        <a:cs typeface="Arial" panose="020B0604020202020204" pitchFamily="34" charset="0"/>
                      </a:rPr>
                      <m:t>𝐸</m:t>
                    </m:r>
                    <m:r>
                      <a:rPr lang="en-US" b="0" i="1" smtClean="0">
                        <a:latin typeface="Cambria Math" panose="02040503050406030204" pitchFamily="18" charset="0"/>
                        <a:cs typeface="Arial" panose="020B0604020202020204" pitchFamily="34" charset="0"/>
                      </a:rPr>
                      <m:t>=</m:t>
                    </m:r>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𝐸</m:t>
                        </m:r>
                        <m:r>
                          <a:rPr lang="en-US" b="0" i="1" smtClean="0">
                            <a:latin typeface="Cambria Math" panose="02040503050406030204" pitchFamily="18" charset="0"/>
                            <a:cs typeface="Arial" panose="020B0604020202020204" pitchFamily="34" charset="0"/>
                          </a:rPr>
                          <m:t> </m:t>
                        </m:r>
                      </m:e>
                    </m:acc>
                    <m:r>
                      <a:rPr lang="en-US" b="0" i="0" dirty="0" smtClean="0">
                        <a:latin typeface="Cambria Math" panose="02040503050406030204" pitchFamily="18" charset="0"/>
                        <a:cs typeface="Arial" panose="020B0604020202020204" pitchFamily="34" charset="0"/>
                      </a:rPr>
                      <m:t> </m:t>
                    </m:r>
                  </m:oMath>
                </a14:m>
                <a:r>
                  <a:rPr lang="sk-SK" dirty="0">
                    <a:cs typeface="Arial" panose="020B0604020202020204" pitchFamily="34" charset="0"/>
                  </a:rPr>
                  <a:t> and </a:t>
                </a:r>
                <a:r>
                  <a:rPr lang="en-US" dirty="0">
                    <a:cs typeface="Arial" panose="020B0604020202020204" pitchFamily="34" charset="0"/>
                  </a:rPr>
                  <a:t>determine</a:t>
                </a:r>
                <a:r>
                  <a:rPr lang="sk-SK" dirty="0">
                    <a:cs typeface="Arial" panose="020B0604020202020204" pitchFamily="34" charset="0"/>
                  </a:rPr>
                  <a:t> </a:t>
                </a:r>
                <a:r>
                  <a:rPr lang="en-US" dirty="0">
                    <a:cs typeface="Arial" panose="020B0604020202020204" pitchFamily="34" charset="0"/>
                  </a:rPr>
                  <a:t>what would be its entropy </a:t>
                </a:r>
                <a14:m>
                  <m:oMath xmlns:m="http://schemas.openxmlformats.org/officeDocument/2006/math">
                    <m:r>
                      <a:rPr lang="en-US" b="0" i="1" smtClean="0">
                        <a:latin typeface="Cambria Math" panose="02040503050406030204" pitchFamily="18" charset="0"/>
                        <a:cs typeface="Arial" panose="020B0604020202020204" pitchFamily="34" charset="0"/>
                      </a:rPr>
                      <m:t>𝑆</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𝐸</m:t>
                    </m:r>
                    <m:r>
                      <a:rPr lang="en-US" b="0" i="1" smtClean="0">
                        <a:latin typeface="Cambria Math" panose="02040503050406030204" pitchFamily="18" charset="0"/>
                        <a:cs typeface="Arial" panose="020B0604020202020204" pitchFamily="34" charset="0"/>
                      </a:rPr>
                      <m:t>=</m:t>
                    </m:r>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𝐸</m:t>
                        </m:r>
                      </m:e>
                    </m:acc>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This is to be called the entropy of the original canonical system.</a:t>
                </a:r>
              </a:p>
            </p:txBody>
          </p:sp>
        </mc:Choice>
        <mc:Fallback xmlns="">
          <p:sp>
            <p:nvSpPr>
              <p:cNvPr id="3" name="TextBox 2">
                <a:extLst>
                  <a:ext uri="{FF2B5EF4-FFF2-40B4-BE49-F238E27FC236}">
                    <a16:creationId xmlns:a16="http://schemas.microsoft.com/office/drawing/2014/main" id="{DA871702-799A-4957-9E35-FC888D528EFB}"/>
                  </a:ext>
                </a:extLst>
              </p:cNvPr>
              <p:cNvSpPr txBox="1">
                <a:spLocks noRot="1" noChangeAspect="1" noMove="1" noResize="1" noEditPoints="1" noAdjustHandles="1" noChangeArrowheads="1" noChangeShapeType="1" noTextEdit="1"/>
              </p:cNvSpPr>
              <p:nvPr/>
            </p:nvSpPr>
            <p:spPr>
              <a:xfrm>
                <a:off x="190143" y="704465"/>
                <a:ext cx="8763714" cy="5909310"/>
              </a:xfrm>
              <a:prstGeom prst="rect">
                <a:avLst/>
              </a:prstGeom>
              <a:blipFill>
                <a:blip r:embed="rId4"/>
                <a:stretch>
                  <a:fillRect l="-556" t="-619" r="-348" b="-722"/>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08099995-7F11-4865-BCC5-F6983EC8DD37}"/>
              </a:ext>
            </a:extLst>
          </p:cNvPr>
          <p:cNvSpPr/>
          <p:nvPr/>
        </p:nvSpPr>
        <p:spPr>
          <a:xfrm>
            <a:off x="190143" y="5056742"/>
            <a:ext cx="8667418" cy="15570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D625089B-68A8-481B-B023-6CCF9A4471A0}"/>
              </a:ext>
            </a:extLst>
          </p:cNvPr>
          <p:cNvSpPr>
            <a:spLocks noGrp="1"/>
          </p:cNvSpPr>
          <p:nvPr>
            <p:ph type="sldNum" sz="quarter" idx="12"/>
          </p:nvPr>
        </p:nvSpPr>
        <p:spPr/>
        <p:txBody>
          <a:bodyPr/>
          <a:lstStyle/>
          <a:p>
            <a:fld id="{1BCE0CA2-1A48-4B23-8A77-1A9F640E54E6}" type="slidenum">
              <a:rPr lang="sk-SK" smtClean="0"/>
              <a:t>4</a:t>
            </a:fld>
            <a:endParaRPr lang="sk-SK"/>
          </a:p>
        </p:txBody>
      </p:sp>
    </p:spTree>
    <p:extLst>
      <p:ext uri="{BB962C8B-B14F-4D97-AF65-F5344CB8AC3E}">
        <p14:creationId xmlns:p14="http://schemas.microsoft.com/office/powerpoint/2010/main" val="976354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215817-4978-4140-86EE-2AE682E79C53}"/>
              </a:ext>
            </a:extLst>
          </p:cNvPr>
          <p:cNvSpPr txBox="1"/>
          <p:nvPr/>
        </p:nvSpPr>
        <p:spPr>
          <a:xfrm>
            <a:off x="1016000" y="119690"/>
            <a:ext cx="6671734" cy="584775"/>
          </a:xfrm>
          <a:prstGeom prst="rect">
            <a:avLst/>
          </a:prstGeom>
          <a:noFill/>
        </p:spPr>
        <p:txBody>
          <a:bodyPr wrap="square" rtlCol="0">
            <a:spAutoFit/>
          </a:bodyPr>
          <a:lstStyle/>
          <a:p>
            <a:pPr algn="ctr"/>
            <a:r>
              <a:rPr lang="en-US" sz="3200" b="1" dirty="0">
                <a:cs typeface="Arial" panose="020B0604020202020204" pitchFamily="34" charset="0"/>
              </a:rPr>
              <a:t>Canonical ensemble – entropy</a:t>
            </a:r>
            <a:endParaRPr lang="sk-SK" sz="3200" b="1" dirty="0">
              <a:cs typeface="Arial" panose="020B0604020202020204" pitchFamily="34" charset="0"/>
            </a:endParaRPr>
          </a:p>
        </p:txBody>
      </p:sp>
      <p:sp>
        <p:nvSpPr>
          <p:cNvPr id="3" name="TextBox 2">
            <a:extLst>
              <a:ext uri="{FF2B5EF4-FFF2-40B4-BE49-F238E27FC236}">
                <a16:creationId xmlns:a16="http://schemas.microsoft.com/office/drawing/2014/main" id="{418495CD-A112-457D-BF34-B7AB05503C12}"/>
              </a:ext>
            </a:extLst>
          </p:cNvPr>
          <p:cNvSpPr txBox="1"/>
          <p:nvPr/>
        </p:nvSpPr>
        <p:spPr>
          <a:xfrm>
            <a:off x="55289" y="657029"/>
            <a:ext cx="8593156" cy="2031325"/>
          </a:xfrm>
          <a:prstGeom prst="rect">
            <a:avLst/>
          </a:prstGeom>
          <a:noFill/>
        </p:spPr>
        <p:txBody>
          <a:bodyPr wrap="square" rtlCol="0">
            <a:spAutoFit/>
          </a:bodyPr>
          <a:lstStyle/>
          <a:p>
            <a:r>
              <a:rPr lang="en-US" dirty="0">
                <a:cs typeface="Arial" panose="020B0604020202020204" pitchFamily="34" charset="0"/>
              </a:rPr>
              <a:t>The above mentioned two-step process for calculating the canonical entropy can be rewritten by a single compact formula. Its derivation is a bit tricky. Here it is.</a:t>
            </a:r>
          </a:p>
          <a:p>
            <a:r>
              <a:rPr lang="en-US" dirty="0">
                <a:cs typeface="Arial" panose="020B0604020202020204" pitchFamily="34" charset="0"/>
              </a:rPr>
              <a:t>We start with the definition of the statistical sum</a:t>
            </a: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where the summation is over the states. We can regroup the terms in this sum according to the energy of states and rewrite the sum as a sum over energies as</a:t>
            </a:r>
          </a:p>
        </p:txBody>
      </p:sp>
      <p:pic>
        <p:nvPicPr>
          <p:cNvPr id="5" name="Picture 4">
            <a:extLst>
              <a:ext uri="{FF2B5EF4-FFF2-40B4-BE49-F238E27FC236}">
                <a16:creationId xmlns:a16="http://schemas.microsoft.com/office/drawing/2014/main" id="{D675FF5D-25A3-484E-A8E2-E11784CE5A93}"/>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131295" y="2599798"/>
            <a:ext cx="2441143" cy="582857"/>
          </a:xfrm>
          <a:prstGeom prst="rect">
            <a:avLst/>
          </a:prstGeom>
        </p:spPr>
      </p:pic>
      <p:pic>
        <p:nvPicPr>
          <p:cNvPr id="6" name="Picture 5">
            <a:extLst>
              <a:ext uri="{FF2B5EF4-FFF2-40B4-BE49-F238E27FC236}">
                <a16:creationId xmlns:a16="http://schemas.microsoft.com/office/drawing/2014/main" id="{BBE06A58-77A0-4919-9A8F-A8E7D5E8A83B}"/>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150857" y="1507238"/>
            <a:ext cx="2072831" cy="581216"/>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617BFFC-D0EB-4516-A4C4-F57B8DBA6C04}"/>
                  </a:ext>
                </a:extLst>
              </p:cNvPr>
              <p:cNvSpPr txBox="1"/>
              <p:nvPr/>
            </p:nvSpPr>
            <p:spPr>
              <a:xfrm>
                <a:off x="154236" y="3165427"/>
                <a:ext cx="8593156" cy="2308324"/>
              </a:xfrm>
              <a:prstGeom prst="rect">
                <a:avLst/>
              </a:prstGeom>
              <a:noFill/>
            </p:spPr>
            <p:txBody>
              <a:bodyPr wrap="square" rtlCol="0">
                <a:spAutoFit/>
              </a:bodyPr>
              <a:lstStyle/>
              <a:p>
                <a:r>
                  <a:rPr lang="en-US" dirty="0">
                    <a:cs typeface="Arial" panose="020B0604020202020204" pitchFamily="34" charset="0"/>
                  </a:rPr>
                  <a:t>In this sum the function </a:t>
                </a:r>
                <a14:m>
                  <m:oMath xmlns:m="http://schemas.openxmlformats.org/officeDocument/2006/math">
                    <m:r>
                      <a:rPr lang="en-US" b="0" i="1" smtClean="0">
                        <a:latin typeface="Cambria Math" panose="02040503050406030204" pitchFamily="18" charset="0"/>
                        <a:cs typeface="Arial" panose="020B0604020202020204" pitchFamily="34" charset="0"/>
                      </a:rPr>
                      <m:t>𝛺</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𝐸</m:t>
                    </m:r>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is a sharply rising function of </a:t>
                </a:r>
                <a14:m>
                  <m:oMath xmlns:m="http://schemas.openxmlformats.org/officeDocument/2006/math">
                    <m:r>
                      <a:rPr lang="en-US" b="0" i="1" smtClean="0">
                        <a:latin typeface="Cambria Math" panose="02040503050406030204" pitchFamily="18" charset="0"/>
                        <a:cs typeface="Arial" panose="020B0604020202020204" pitchFamily="34" charset="0"/>
                      </a:rPr>
                      <m:t>𝐸</m:t>
                    </m:r>
                  </m:oMath>
                </a14:m>
                <a:r>
                  <a:rPr lang="en-US" dirty="0">
                    <a:cs typeface="Arial" panose="020B0604020202020204" pitchFamily="34" charset="0"/>
                  </a:rPr>
                  <a:t> while the exponent is a sharply decreasing function of </a:t>
                </a:r>
                <a14:m>
                  <m:oMath xmlns:m="http://schemas.openxmlformats.org/officeDocument/2006/math">
                    <m:r>
                      <a:rPr lang="en-US" b="0" i="1" smtClean="0">
                        <a:latin typeface="Cambria Math" panose="02040503050406030204" pitchFamily="18" charset="0"/>
                        <a:cs typeface="Arial" panose="020B0604020202020204" pitchFamily="34" charset="0"/>
                      </a:rPr>
                      <m:t>𝐸</m:t>
                    </m:r>
                  </m:oMath>
                </a14:m>
                <a:r>
                  <a:rPr lang="en-US" dirty="0">
                    <a:cs typeface="Arial" panose="020B0604020202020204" pitchFamily="34" charset="0"/>
                  </a:rPr>
                  <a:t>. Therefore the main contribution to the whole sum comes from the terms with </a:t>
                </a:r>
                <a14:m>
                  <m:oMath xmlns:m="http://schemas.openxmlformats.org/officeDocument/2006/math">
                    <m:r>
                      <a:rPr lang="en-US" b="0" i="1" smtClean="0">
                        <a:latin typeface="Cambria Math" panose="02040503050406030204" pitchFamily="18" charset="0"/>
                        <a:cs typeface="Arial" panose="020B0604020202020204" pitchFamily="34" charset="0"/>
                      </a:rPr>
                      <m:t>𝐸</m:t>
                    </m:r>
                    <m:r>
                      <a:rPr lang="en-US" b="0" i="1" smtClean="0">
                        <a:latin typeface="Cambria Math" panose="02040503050406030204" pitchFamily="18" charset="0"/>
                        <a:cs typeface="Arial" panose="020B0604020202020204" pitchFamily="34" charset="0"/>
                      </a:rPr>
                      <m:t>≈</m:t>
                    </m:r>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𝐸</m:t>
                        </m:r>
                      </m:e>
                    </m:acc>
                  </m:oMath>
                </a14:m>
                <a:r>
                  <a:rPr lang="en-US" dirty="0">
                    <a:cs typeface="Arial" panose="020B0604020202020204" pitchFamily="34" charset="0"/>
                  </a:rPr>
                  <a:t>. The domination of the terms around </a:t>
                </a:r>
                <a14:m>
                  <m:oMath xmlns:m="http://schemas.openxmlformats.org/officeDocument/2006/math">
                    <m:acc>
                      <m:accPr>
                        <m:chr m:val="̅"/>
                        <m:ctrlPr>
                          <a:rPr lang="en-US" b="0" i="1" smtClean="0">
                            <a:latin typeface="Cambria Math" panose="02040503050406030204" pitchFamily="18" charset="0"/>
                            <a:cs typeface="Arial" panose="020B0604020202020204" pitchFamily="34" charset="0"/>
                          </a:rPr>
                        </m:ctrlPr>
                      </m:accPr>
                      <m:e>
                        <m:r>
                          <a:rPr lang="en-US" b="0" i="1" smtClean="0">
                            <a:latin typeface="Cambria Math" panose="02040503050406030204" pitchFamily="18" charset="0"/>
                            <a:cs typeface="Arial" panose="020B0604020202020204" pitchFamily="34" charset="0"/>
                          </a:rPr>
                          <m:t>𝐸</m:t>
                        </m:r>
                      </m:e>
                    </m:acc>
                  </m:oMath>
                </a14:m>
                <a:r>
                  <a:rPr lang="en-US" dirty="0">
                    <a:cs typeface="Arial" panose="020B0604020202020204" pitchFamily="34" charset="0"/>
                  </a:rPr>
                  <a:t> is such, that in the logarithmic precision the logarithm of the sum is given by a single term (we write just </a:t>
                </a:r>
                <a14:m>
                  <m:oMath xmlns:m="http://schemas.openxmlformats.org/officeDocument/2006/math">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instead of </a:t>
                </a:r>
                <a14:m>
                  <m:oMath xmlns:m="http://schemas.openxmlformats.org/officeDocument/2006/math">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as it is usual in statistical physics where most of the equations are only approximate anyhow). </a:t>
                </a:r>
              </a:p>
              <a:p>
                <a:endParaRPr lang="en-US" dirty="0">
                  <a:cs typeface="Arial" panose="020B0604020202020204" pitchFamily="34" charset="0"/>
                </a:endParaRPr>
              </a:p>
              <a:p>
                <a:r>
                  <a:rPr lang="en-US" dirty="0">
                    <a:cs typeface="Arial" panose="020B0604020202020204" pitchFamily="34" charset="0"/>
                  </a:rPr>
                  <a:t>From there we get</a:t>
                </a:r>
              </a:p>
            </p:txBody>
          </p:sp>
        </mc:Choice>
        <mc:Fallback xmlns="">
          <p:sp>
            <p:nvSpPr>
              <p:cNvPr id="7" name="TextBox 6">
                <a:extLst>
                  <a:ext uri="{FF2B5EF4-FFF2-40B4-BE49-F238E27FC236}">
                    <a16:creationId xmlns:a16="http://schemas.microsoft.com/office/drawing/2014/main" id="{0617BFFC-D0EB-4516-A4C4-F57B8DBA6C04}"/>
                  </a:ext>
                </a:extLst>
              </p:cNvPr>
              <p:cNvSpPr txBox="1">
                <a:spLocks noRot="1" noChangeAspect="1" noMove="1" noResize="1" noEditPoints="1" noAdjustHandles="1" noChangeArrowheads="1" noChangeShapeType="1" noTextEdit="1"/>
              </p:cNvSpPr>
              <p:nvPr/>
            </p:nvSpPr>
            <p:spPr>
              <a:xfrm>
                <a:off x="154236" y="3165427"/>
                <a:ext cx="8593156" cy="2308324"/>
              </a:xfrm>
              <a:prstGeom prst="rect">
                <a:avLst/>
              </a:prstGeom>
              <a:blipFill>
                <a:blip r:embed="rId10"/>
                <a:stretch>
                  <a:fillRect l="-567" t="-1319" b="-3166"/>
                </a:stretch>
              </a:blipFill>
            </p:spPr>
            <p:txBody>
              <a:bodyPr/>
              <a:lstStyle/>
              <a:p>
                <a:r>
                  <a:rPr lang="sk-SK">
                    <a:noFill/>
                  </a:rPr>
                  <a:t> </a:t>
                </a:r>
              </a:p>
            </p:txBody>
          </p:sp>
        </mc:Fallback>
      </mc:AlternateContent>
      <p:pic>
        <p:nvPicPr>
          <p:cNvPr id="16" name="Picture 15">
            <a:extLst>
              <a:ext uri="{FF2B5EF4-FFF2-40B4-BE49-F238E27FC236}">
                <a16:creationId xmlns:a16="http://schemas.microsoft.com/office/drawing/2014/main" id="{66E89C75-1441-4F60-8EFB-946FCA098EFD}"/>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582034" y="4648819"/>
            <a:ext cx="4565143" cy="565714"/>
          </a:xfrm>
          <a:prstGeom prst="rect">
            <a:avLst/>
          </a:prstGeom>
        </p:spPr>
      </p:pic>
      <p:pic>
        <p:nvPicPr>
          <p:cNvPr id="9" name="Picture 8">
            <a:extLst>
              <a:ext uri="{FF2B5EF4-FFF2-40B4-BE49-F238E27FC236}">
                <a16:creationId xmlns:a16="http://schemas.microsoft.com/office/drawing/2014/main" id="{20AD0E2F-DF19-48DE-8D5A-12BC7EB47AD5}"/>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666702" y="5264064"/>
            <a:ext cx="2738057" cy="504063"/>
          </a:xfrm>
          <a:prstGeom prst="rect">
            <a:avLst/>
          </a:prstGeom>
        </p:spPr>
      </p:pic>
      <p:sp>
        <p:nvSpPr>
          <p:cNvPr id="10" name="TextBox 9">
            <a:extLst>
              <a:ext uri="{FF2B5EF4-FFF2-40B4-BE49-F238E27FC236}">
                <a16:creationId xmlns:a16="http://schemas.microsoft.com/office/drawing/2014/main" id="{7CC7F690-7438-4898-81F3-F5B1C586F8F3}"/>
              </a:ext>
            </a:extLst>
          </p:cNvPr>
          <p:cNvSpPr txBox="1"/>
          <p:nvPr/>
        </p:nvSpPr>
        <p:spPr>
          <a:xfrm>
            <a:off x="158045" y="5881511"/>
            <a:ext cx="8805333" cy="646331"/>
          </a:xfrm>
          <a:prstGeom prst="rect">
            <a:avLst/>
          </a:prstGeom>
          <a:noFill/>
        </p:spPr>
        <p:txBody>
          <a:bodyPr wrap="square" rtlCol="0">
            <a:spAutoFit/>
          </a:bodyPr>
          <a:lstStyle/>
          <a:p>
            <a:r>
              <a:rPr lang="en-US" dirty="0">
                <a:cs typeface="Arial" panose="020B0604020202020204" pitchFamily="34" charset="0"/>
              </a:rPr>
              <a:t>This formula could be used as the definition of entropy of a canonical system. But we will derive still a nicer formula.</a:t>
            </a:r>
            <a:endParaRPr lang="sk-SK" dirty="0">
              <a:cs typeface="Arial" panose="020B0604020202020204" pitchFamily="34" charset="0"/>
            </a:endParaRPr>
          </a:p>
        </p:txBody>
      </p:sp>
      <p:sp>
        <p:nvSpPr>
          <p:cNvPr id="4" name="Slide Number Placeholder 3">
            <a:extLst>
              <a:ext uri="{FF2B5EF4-FFF2-40B4-BE49-F238E27FC236}">
                <a16:creationId xmlns:a16="http://schemas.microsoft.com/office/drawing/2014/main" id="{3FE8E595-59AE-43D2-8DCD-D597B10631FE}"/>
              </a:ext>
            </a:extLst>
          </p:cNvPr>
          <p:cNvSpPr>
            <a:spLocks noGrp="1"/>
          </p:cNvSpPr>
          <p:nvPr>
            <p:ph type="sldNum" sz="quarter" idx="12"/>
          </p:nvPr>
        </p:nvSpPr>
        <p:spPr/>
        <p:txBody>
          <a:bodyPr/>
          <a:lstStyle/>
          <a:p>
            <a:fld id="{1BCE0CA2-1A48-4B23-8A77-1A9F640E54E6}" type="slidenum">
              <a:rPr lang="sk-SK" smtClean="0"/>
              <a:t>5</a:t>
            </a:fld>
            <a:endParaRPr lang="sk-SK"/>
          </a:p>
        </p:txBody>
      </p:sp>
    </p:spTree>
    <p:extLst>
      <p:ext uri="{BB962C8B-B14F-4D97-AF65-F5344CB8AC3E}">
        <p14:creationId xmlns:p14="http://schemas.microsoft.com/office/powerpoint/2010/main" val="2461560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E0384E-A65C-4C6D-9F04-70416B22FB42}"/>
              </a:ext>
            </a:extLst>
          </p:cNvPr>
          <p:cNvSpPr txBox="1"/>
          <p:nvPr/>
        </p:nvSpPr>
        <p:spPr>
          <a:xfrm>
            <a:off x="1016000" y="119690"/>
            <a:ext cx="6671734" cy="584775"/>
          </a:xfrm>
          <a:prstGeom prst="rect">
            <a:avLst/>
          </a:prstGeom>
          <a:noFill/>
        </p:spPr>
        <p:txBody>
          <a:bodyPr wrap="square" rtlCol="0">
            <a:spAutoFit/>
          </a:bodyPr>
          <a:lstStyle/>
          <a:p>
            <a:pPr algn="ctr"/>
            <a:r>
              <a:rPr lang="en-US" sz="3200" b="1" dirty="0">
                <a:cs typeface="Arial" panose="020B0604020202020204" pitchFamily="34" charset="0"/>
              </a:rPr>
              <a:t>General ensemble – entropy</a:t>
            </a:r>
            <a:endParaRPr lang="sk-SK" sz="3200" b="1" dirty="0">
              <a:cs typeface="Arial" panose="020B0604020202020204" pitchFamily="34" charset="0"/>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0F074E7-D44D-4418-BA05-7A3A0A9E5802}"/>
                  </a:ext>
                </a:extLst>
              </p:cNvPr>
              <p:cNvSpPr txBox="1"/>
              <p:nvPr/>
            </p:nvSpPr>
            <p:spPr>
              <a:xfrm>
                <a:off x="191910" y="609601"/>
                <a:ext cx="8771467" cy="4524315"/>
              </a:xfrm>
              <a:prstGeom prst="rect">
                <a:avLst/>
              </a:prstGeom>
              <a:noFill/>
            </p:spPr>
            <p:txBody>
              <a:bodyPr wrap="square" rtlCol="0">
                <a:spAutoFit/>
              </a:bodyPr>
              <a:lstStyle/>
              <a:p>
                <a:r>
                  <a:rPr lang="en-US" dirty="0">
                    <a:cs typeface="Arial" panose="020B0604020202020204" pitchFamily="34" charset="0"/>
                  </a:rPr>
                  <a:t>The formula for entropy we have derived for the canonical ensemble can be used as a general definition of entropy for any macroscopic state, represented by a suitable statistical ensemble. </a:t>
                </a:r>
              </a:p>
              <a:p>
                <a:endParaRPr lang="en-US" dirty="0">
                  <a:cs typeface="Arial" panose="020B0604020202020204" pitchFamily="34" charset="0"/>
                </a:endParaRPr>
              </a:p>
              <a:p>
                <a:r>
                  <a:rPr lang="en-US" dirty="0">
                    <a:cs typeface="Arial" panose="020B0604020202020204" pitchFamily="34" charset="0"/>
                  </a:rPr>
                  <a:t>Statistical ensemble in general is a set of microstates </a:t>
                </a:r>
                <a14:m>
                  <m:oMath xmlns:m="http://schemas.openxmlformats.org/officeDocument/2006/math">
                    <m:r>
                      <a:rPr lang="en-US" b="0" i="1" smtClean="0">
                        <a:latin typeface="Cambria Math" panose="02040503050406030204" pitchFamily="18" charset="0"/>
                        <a:cs typeface="Arial" panose="020B0604020202020204" pitchFamily="34" charset="0"/>
                      </a:rPr>
                      <m:t>𝑖</m:t>
                    </m:r>
                  </m:oMath>
                </a14:m>
                <a:r>
                  <a:rPr lang="en-US" dirty="0">
                    <a:cs typeface="Arial" panose="020B0604020202020204" pitchFamily="34" charset="0"/>
                  </a:rPr>
                  <a:t> with assigned probability </a:t>
                </a:r>
                <a14:m>
                  <m:oMath xmlns:m="http://schemas.openxmlformats.org/officeDocument/2006/math">
                    <m:r>
                      <a:rPr lang="en-US" b="0" i="1" smtClean="0">
                        <a:latin typeface="Cambria Math" panose="02040503050406030204" pitchFamily="18" charset="0"/>
                        <a:cs typeface="Arial" panose="020B0604020202020204" pitchFamily="34" charset="0"/>
                      </a:rPr>
                      <m:t>𝑝</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𝑖</m:t>
                    </m:r>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Then the man value of any physical quantity </a:t>
                </a:r>
                <a14:m>
                  <m:oMath xmlns:m="http://schemas.openxmlformats.org/officeDocument/2006/math">
                    <m:r>
                      <a:rPr lang="en-US" b="0" i="1" smtClean="0">
                        <a:latin typeface="Cambria Math" panose="02040503050406030204" pitchFamily="18" charset="0"/>
                        <a:cs typeface="Arial" panose="020B0604020202020204" pitchFamily="34" charset="0"/>
                      </a:rPr>
                      <m:t>𝐴</m:t>
                    </m:r>
                  </m:oMath>
                </a14:m>
                <a:r>
                  <a:rPr lang="en-US" dirty="0">
                    <a:cs typeface="Arial" panose="020B0604020202020204" pitchFamily="34" charset="0"/>
                  </a:rPr>
                  <a:t> which has a well-defined value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𝐴</m:t>
                        </m:r>
                      </m:e>
                      <m:sub>
                        <m:r>
                          <a:rPr lang="en-US" b="0" i="1" smtClean="0">
                            <a:latin typeface="Cambria Math" panose="02040503050406030204" pitchFamily="18" charset="0"/>
                            <a:cs typeface="Arial" panose="020B0604020202020204" pitchFamily="34" charset="0"/>
                          </a:rPr>
                          <m:t>𝑖</m:t>
                        </m:r>
                      </m:sub>
                    </m:sSub>
                  </m:oMath>
                </a14:m>
                <a:r>
                  <a:rPr lang="en-US" dirty="0">
                    <a:cs typeface="Arial" panose="020B0604020202020204" pitchFamily="34" charset="0"/>
                  </a:rPr>
                  <a:t> for any microstate </a:t>
                </a:r>
                <a14:m>
                  <m:oMath xmlns:m="http://schemas.openxmlformats.org/officeDocument/2006/math">
                    <m:r>
                      <a:rPr lang="en-US" b="0" i="1" smtClean="0">
                        <a:latin typeface="Cambria Math" panose="02040503050406030204" pitchFamily="18" charset="0"/>
                        <a:cs typeface="Arial" panose="020B0604020202020204" pitchFamily="34" charset="0"/>
                      </a:rPr>
                      <m:t>𝑖</m:t>
                    </m:r>
                  </m:oMath>
                </a14:m>
                <a:r>
                  <a:rPr lang="en-US" dirty="0">
                    <a:cs typeface="Arial" panose="020B0604020202020204" pitchFamily="34" charset="0"/>
                  </a:rPr>
                  <a:t> from the ensemble is defined as</a:t>
                </a: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and the entropy of that macrostate </a:t>
                </a:r>
                <a:r>
                  <a:rPr lang="en-US" b="1" dirty="0">
                    <a:cs typeface="Arial" panose="020B0604020202020204" pitchFamily="34" charset="0"/>
                  </a:rPr>
                  <a:t>is defined</a:t>
                </a:r>
                <a:r>
                  <a:rPr lang="en-US" dirty="0">
                    <a:cs typeface="Arial" panose="020B0604020202020204" pitchFamily="34" charset="0"/>
                  </a:rPr>
                  <a:t> as  </a:t>
                </a:r>
              </a:p>
              <a:p>
                <a:endParaRPr lang="en-US" dirty="0">
                  <a:cs typeface="Arial" panose="020B0604020202020204" pitchFamily="34" charset="0"/>
                </a:endParaRPr>
              </a:p>
              <a:p>
                <a:r>
                  <a:rPr lang="en-US" dirty="0">
                    <a:cs typeface="Arial" panose="020B0604020202020204" pitchFamily="34" charset="0"/>
                  </a:rPr>
                  <a:t>It looks as if it was a mean value of some physical quantity (entropy?) of individual microstates. This is not true. The probability </a:t>
                </a:r>
                <a14:m>
                  <m:oMath xmlns:m="http://schemas.openxmlformats.org/officeDocument/2006/math">
                    <m:r>
                      <a:rPr lang="en-US" b="0" i="1" smtClean="0">
                        <a:latin typeface="Cambria Math" panose="02040503050406030204" pitchFamily="18" charset="0"/>
                        <a:cs typeface="Arial" panose="020B0604020202020204" pitchFamily="34" charset="0"/>
                      </a:rPr>
                      <m:t>𝑝</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𝑖</m:t>
                    </m:r>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is not a state variable of an individual microstate. It cannot be calculated just from microstate-defining variables. The probability </a:t>
                </a:r>
                <a14:m>
                  <m:oMath xmlns:m="http://schemas.openxmlformats.org/officeDocument/2006/math">
                    <m:r>
                      <a:rPr lang="en-US" b="0" i="1" smtClean="0">
                        <a:latin typeface="Cambria Math" panose="02040503050406030204" pitchFamily="18" charset="0"/>
                        <a:cs typeface="Arial" panose="020B0604020202020204" pitchFamily="34" charset="0"/>
                      </a:rPr>
                      <m:t>𝑝</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𝑖</m:t>
                    </m:r>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is given by the weight of the microstate </a:t>
                </a:r>
                <a14:m>
                  <m:oMath xmlns:m="http://schemas.openxmlformats.org/officeDocument/2006/math">
                    <m:r>
                      <a:rPr lang="en-US" b="0" i="1" smtClean="0">
                        <a:latin typeface="Cambria Math" panose="02040503050406030204" pitchFamily="18" charset="0"/>
                        <a:cs typeface="Arial" panose="020B0604020202020204" pitchFamily="34" charset="0"/>
                      </a:rPr>
                      <m:t>𝑖</m:t>
                    </m:r>
                  </m:oMath>
                </a14:m>
                <a:r>
                  <a:rPr lang="en-US" dirty="0">
                    <a:cs typeface="Arial" panose="020B0604020202020204" pitchFamily="34" charset="0"/>
                  </a:rPr>
                  <a:t> in the ensemble characterizing the macrostate. So one has to know the macrostate before assigning the probabilities </a:t>
                </a:r>
                <a14:m>
                  <m:oMath xmlns:m="http://schemas.openxmlformats.org/officeDocument/2006/math">
                    <m:r>
                      <a:rPr lang="en-US" b="0" i="1" smtClean="0">
                        <a:latin typeface="Cambria Math" panose="02040503050406030204" pitchFamily="18" charset="0"/>
                        <a:cs typeface="Arial" panose="020B0604020202020204" pitchFamily="34" charset="0"/>
                      </a:rPr>
                      <m:t>𝑝</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𝑖</m:t>
                    </m:r>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a:t>
                </a:r>
                <a:endParaRPr lang="sk-SK" dirty="0">
                  <a:cs typeface="Arial" panose="020B0604020202020204" pitchFamily="34" charset="0"/>
                </a:endParaRPr>
              </a:p>
            </p:txBody>
          </p:sp>
        </mc:Choice>
        <mc:Fallback xmlns="">
          <p:sp>
            <p:nvSpPr>
              <p:cNvPr id="3" name="TextBox 2">
                <a:extLst>
                  <a:ext uri="{FF2B5EF4-FFF2-40B4-BE49-F238E27FC236}">
                    <a16:creationId xmlns:a16="http://schemas.microsoft.com/office/drawing/2014/main" id="{F0F074E7-D44D-4418-BA05-7A3A0A9E5802}"/>
                  </a:ext>
                </a:extLst>
              </p:cNvPr>
              <p:cNvSpPr txBox="1">
                <a:spLocks noRot="1" noChangeAspect="1" noMove="1" noResize="1" noEditPoints="1" noAdjustHandles="1" noChangeArrowheads="1" noChangeShapeType="1" noTextEdit="1"/>
              </p:cNvSpPr>
              <p:nvPr/>
            </p:nvSpPr>
            <p:spPr>
              <a:xfrm>
                <a:off x="191910" y="609601"/>
                <a:ext cx="8771467" cy="4524315"/>
              </a:xfrm>
              <a:prstGeom prst="rect">
                <a:avLst/>
              </a:prstGeom>
              <a:blipFill>
                <a:blip r:embed="rId6"/>
                <a:stretch>
                  <a:fillRect l="-556" t="-674" b="-1213"/>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5D1DDFCC-5AA0-4E30-A5CF-6CBE46110344}"/>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781779" y="2630312"/>
            <a:ext cx="1429893" cy="486918"/>
          </a:xfrm>
          <a:prstGeom prst="rect">
            <a:avLst/>
          </a:prstGeom>
        </p:spPr>
      </p:pic>
      <p:pic>
        <p:nvPicPr>
          <p:cNvPr id="8" name="Picture 7">
            <a:extLst>
              <a:ext uri="{FF2B5EF4-FFF2-40B4-BE49-F238E27FC236}">
                <a16:creationId xmlns:a16="http://schemas.microsoft.com/office/drawing/2014/main" id="{95FAF0B0-167C-4725-BE0F-1F22F623CC82}"/>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5068713" y="3104445"/>
            <a:ext cx="2242566" cy="486918"/>
          </a:xfrm>
          <a:prstGeom prst="rect">
            <a:avLst/>
          </a:prstGeom>
        </p:spPr>
      </p:pic>
      <p:sp>
        <p:nvSpPr>
          <p:cNvPr id="11" name="TextBox 10">
            <a:extLst>
              <a:ext uri="{FF2B5EF4-FFF2-40B4-BE49-F238E27FC236}">
                <a16:creationId xmlns:a16="http://schemas.microsoft.com/office/drawing/2014/main" id="{5130F70A-7B6A-4797-B220-DE5A16C8A216}"/>
              </a:ext>
            </a:extLst>
          </p:cNvPr>
          <p:cNvSpPr txBox="1"/>
          <p:nvPr/>
        </p:nvSpPr>
        <p:spPr>
          <a:xfrm>
            <a:off x="124178" y="5091289"/>
            <a:ext cx="8850490" cy="1477328"/>
          </a:xfrm>
          <a:prstGeom prst="rect">
            <a:avLst/>
          </a:prstGeom>
          <a:noFill/>
        </p:spPr>
        <p:txBody>
          <a:bodyPr wrap="square" rtlCol="0">
            <a:spAutoFit/>
          </a:bodyPr>
          <a:lstStyle/>
          <a:p>
            <a:r>
              <a:rPr lang="en-US" dirty="0">
                <a:cs typeface="Arial" panose="020B0604020202020204" pitchFamily="34" charset="0"/>
              </a:rPr>
              <a:t>Actually, many textbooks basically start the introduction to statistical physics with something like the above framed text as “the basic postulate”. The general formula for entropy which looks a priori like a miraculous guess is in fact very natural for anyone who is familiar with the theory of information, where it is called “the information entropy”. The interested reader may find more in my text on advanced statistical physics.</a:t>
            </a:r>
            <a:endParaRPr lang="sk-SK" dirty="0">
              <a:cs typeface="Arial" panose="020B0604020202020204" pitchFamily="34" charset="0"/>
            </a:endParaRPr>
          </a:p>
        </p:txBody>
      </p:sp>
      <p:sp>
        <p:nvSpPr>
          <p:cNvPr id="12" name="Rectangle 11">
            <a:extLst>
              <a:ext uri="{FF2B5EF4-FFF2-40B4-BE49-F238E27FC236}">
                <a16:creationId xmlns:a16="http://schemas.microsoft.com/office/drawing/2014/main" id="{978E4FD1-8649-4052-B3AF-39CF0D5D44A6}"/>
              </a:ext>
            </a:extLst>
          </p:cNvPr>
          <p:cNvSpPr/>
          <p:nvPr/>
        </p:nvSpPr>
        <p:spPr>
          <a:xfrm>
            <a:off x="112889" y="1715911"/>
            <a:ext cx="8861778" cy="1930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 name="Slide Number Placeholder 3">
            <a:extLst>
              <a:ext uri="{FF2B5EF4-FFF2-40B4-BE49-F238E27FC236}">
                <a16:creationId xmlns:a16="http://schemas.microsoft.com/office/drawing/2014/main" id="{9B42170F-1CD2-42D4-AC1B-92FE8C4856EF}"/>
              </a:ext>
            </a:extLst>
          </p:cNvPr>
          <p:cNvSpPr>
            <a:spLocks noGrp="1"/>
          </p:cNvSpPr>
          <p:nvPr>
            <p:ph type="sldNum" sz="quarter" idx="12"/>
          </p:nvPr>
        </p:nvSpPr>
        <p:spPr/>
        <p:txBody>
          <a:bodyPr/>
          <a:lstStyle/>
          <a:p>
            <a:fld id="{1BCE0CA2-1A48-4B23-8A77-1A9F640E54E6}" type="slidenum">
              <a:rPr lang="sk-SK" smtClean="0"/>
              <a:t>6</a:t>
            </a:fld>
            <a:endParaRPr lang="sk-SK"/>
          </a:p>
        </p:txBody>
      </p:sp>
    </p:spTree>
    <p:extLst>
      <p:ext uri="{BB962C8B-B14F-4D97-AF65-F5344CB8AC3E}">
        <p14:creationId xmlns:p14="http://schemas.microsoft.com/office/powerpoint/2010/main" val="4293809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63C15F-7D33-4BB4-AAE2-6C7DCDDB12BF}"/>
              </a:ext>
            </a:extLst>
          </p:cNvPr>
          <p:cNvSpPr txBox="1"/>
          <p:nvPr/>
        </p:nvSpPr>
        <p:spPr>
          <a:xfrm>
            <a:off x="203199" y="232579"/>
            <a:ext cx="8940801" cy="584775"/>
          </a:xfrm>
          <a:prstGeom prst="rect">
            <a:avLst/>
          </a:prstGeom>
          <a:noFill/>
        </p:spPr>
        <p:txBody>
          <a:bodyPr wrap="square" rtlCol="0">
            <a:spAutoFit/>
          </a:bodyPr>
          <a:lstStyle/>
          <a:p>
            <a:pPr algn="ctr"/>
            <a:r>
              <a:rPr lang="en-US" sz="3200" b="1" dirty="0">
                <a:cs typeface="Arial" panose="020B0604020202020204" pitchFamily="34" charset="0"/>
              </a:rPr>
              <a:t>Canonical ensemble – first law of thermodynamics</a:t>
            </a:r>
            <a:endParaRPr lang="sk-SK" sz="3200" b="1" dirty="0">
              <a:cs typeface="Arial" panose="020B0604020202020204" pitchFamily="34" charset="0"/>
            </a:endParaRPr>
          </a:p>
        </p:txBody>
      </p:sp>
      <p:sp>
        <p:nvSpPr>
          <p:cNvPr id="4" name="TextBox 3">
            <a:extLst>
              <a:ext uri="{FF2B5EF4-FFF2-40B4-BE49-F238E27FC236}">
                <a16:creationId xmlns:a16="http://schemas.microsoft.com/office/drawing/2014/main" id="{45E7E484-699A-4975-905D-DF6218E5CCB3}"/>
              </a:ext>
            </a:extLst>
          </p:cNvPr>
          <p:cNvSpPr txBox="1"/>
          <p:nvPr/>
        </p:nvSpPr>
        <p:spPr>
          <a:xfrm>
            <a:off x="428978" y="1038578"/>
            <a:ext cx="8455378" cy="369332"/>
          </a:xfrm>
          <a:prstGeom prst="rect">
            <a:avLst/>
          </a:prstGeom>
          <a:noFill/>
        </p:spPr>
        <p:txBody>
          <a:bodyPr wrap="square" rtlCol="0">
            <a:spAutoFit/>
          </a:bodyPr>
          <a:lstStyle/>
          <a:p>
            <a:r>
              <a:rPr lang="en-US" dirty="0">
                <a:cs typeface="Arial" panose="020B0604020202020204" pitchFamily="34" charset="0"/>
              </a:rPr>
              <a:t>We start with the formula for the mean energy:</a:t>
            </a:r>
            <a:endParaRPr lang="sk-SK" dirty="0">
              <a:cs typeface="Arial" panose="020B0604020202020204" pitchFamily="34" charset="0"/>
            </a:endParaRPr>
          </a:p>
        </p:txBody>
      </p:sp>
      <p:pic>
        <p:nvPicPr>
          <p:cNvPr id="6" name="Picture 5">
            <a:extLst>
              <a:ext uri="{FF2B5EF4-FFF2-40B4-BE49-F238E27FC236}">
                <a16:creationId xmlns:a16="http://schemas.microsoft.com/office/drawing/2014/main" id="{B2094C01-1604-4D68-A528-FBD801600292}"/>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476977" y="1569155"/>
            <a:ext cx="1438466" cy="486918"/>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B435C12-FBFA-40EC-AD06-A552BB86BE6B}"/>
                  </a:ext>
                </a:extLst>
              </p:cNvPr>
              <p:cNvSpPr txBox="1"/>
              <p:nvPr/>
            </p:nvSpPr>
            <p:spPr>
              <a:xfrm>
                <a:off x="462844" y="2077156"/>
                <a:ext cx="8466667" cy="1477328"/>
              </a:xfrm>
              <a:prstGeom prst="rect">
                <a:avLst/>
              </a:prstGeom>
              <a:noFill/>
            </p:spPr>
            <p:txBody>
              <a:bodyPr wrap="square" rtlCol="0">
                <a:spAutoFit/>
              </a:bodyPr>
              <a:lstStyle/>
              <a:p>
                <a:r>
                  <a:rPr lang="en-US" dirty="0">
                    <a:cs typeface="Arial" panose="020B0604020202020204" pitchFamily="34" charset="0"/>
                  </a:rPr>
                  <a:t>Now suppose our “external dwarfs” infinitesimally change the macrostate in a general way. The corresponding ensemble will be changed, that is the probabilities of the microstates will be changed by </a:t>
                </a:r>
                <a14:m>
                  <m:oMath xmlns:m="http://schemas.openxmlformats.org/officeDocument/2006/math">
                    <m:r>
                      <a:rPr lang="en-US" b="0" i="1" smtClean="0">
                        <a:latin typeface="Cambria Math" panose="02040503050406030204" pitchFamily="18" charset="0"/>
                        <a:cs typeface="Arial" panose="020B0604020202020204" pitchFamily="34" charset="0"/>
                      </a:rPr>
                      <m:t>𝑑𝑝</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𝑖</m:t>
                    </m:r>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and the energies of the microstates will also be changed in general by </a:t>
                </a:r>
                <a14:m>
                  <m:oMath xmlns:m="http://schemas.openxmlformats.org/officeDocument/2006/math">
                    <m:r>
                      <a:rPr lang="en-US" b="0" i="1" smtClean="0">
                        <a:latin typeface="Cambria Math" panose="02040503050406030204" pitchFamily="18" charset="0"/>
                        <a:cs typeface="Arial" panose="020B0604020202020204" pitchFamily="34" charset="0"/>
                      </a:rPr>
                      <m:t>𝑑</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𝐸</m:t>
                        </m:r>
                      </m:e>
                      <m:sub>
                        <m:r>
                          <a:rPr lang="en-US" b="0" i="1" smtClean="0">
                            <a:latin typeface="Cambria Math" panose="02040503050406030204" pitchFamily="18" charset="0"/>
                            <a:cs typeface="Arial" panose="020B0604020202020204" pitchFamily="34" charset="0"/>
                          </a:rPr>
                          <m:t>𝑖</m:t>
                        </m:r>
                      </m:sub>
                    </m:sSub>
                  </m:oMath>
                </a14:m>
                <a:r>
                  <a:rPr lang="en-US" dirty="0">
                    <a:cs typeface="Arial" panose="020B0604020202020204" pitchFamily="34" charset="0"/>
                  </a:rPr>
                  <a:t> due to some changes of external parameters (like </a:t>
                </a:r>
                <a14:m>
                  <m:oMath xmlns:m="http://schemas.openxmlformats.org/officeDocument/2006/math">
                    <m:r>
                      <a:rPr lang="en-US" b="0" i="1" smtClean="0">
                        <a:latin typeface="Cambria Math" panose="02040503050406030204" pitchFamily="18" charset="0"/>
                        <a:cs typeface="Arial" panose="020B0604020202020204" pitchFamily="34" charset="0"/>
                      </a:rPr>
                      <m:t>𝑉</m:t>
                    </m:r>
                  </m:oMath>
                </a14:m>
                <a:r>
                  <a:rPr lang="en-US" dirty="0">
                    <a:cs typeface="Arial" panose="020B0604020202020204" pitchFamily="34" charset="0"/>
                  </a:rPr>
                  <a:t>). The mean energy of the macrostate will be changed by</a:t>
                </a:r>
                <a:endParaRPr lang="sk-SK" dirty="0">
                  <a:cs typeface="Arial" panose="020B0604020202020204" pitchFamily="34" charset="0"/>
                </a:endParaRPr>
              </a:p>
            </p:txBody>
          </p:sp>
        </mc:Choice>
        <mc:Fallback xmlns="">
          <p:sp>
            <p:nvSpPr>
              <p:cNvPr id="7" name="TextBox 6">
                <a:extLst>
                  <a:ext uri="{FF2B5EF4-FFF2-40B4-BE49-F238E27FC236}">
                    <a16:creationId xmlns:a16="http://schemas.microsoft.com/office/drawing/2014/main" id="{FB435C12-FBFA-40EC-AD06-A552BB86BE6B}"/>
                  </a:ext>
                </a:extLst>
              </p:cNvPr>
              <p:cNvSpPr txBox="1">
                <a:spLocks noRot="1" noChangeAspect="1" noMove="1" noResize="1" noEditPoints="1" noAdjustHandles="1" noChangeArrowheads="1" noChangeShapeType="1" noTextEdit="1"/>
              </p:cNvSpPr>
              <p:nvPr/>
            </p:nvSpPr>
            <p:spPr>
              <a:xfrm>
                <a:off x="462844" y="2077156"/>
                <a:ext cx="8466667" cy="1477328"/>
              </a:xfrm>
              <a:prstGeom prst="rect">
                <a:avLst/>
              </a:prstGeom>
              <a:blipFill>
                <a:blip r:embed="rId9"/>
                <a:stretch>
                  <a:fillRect l="-648" t="-2479" b="-5785"/>
                </a:stretch>
              </a:blipFill>
            </p:spPr>
            <p:txBody>
              <a:bodyPr/>
              <a:lstStyle/>
              <a:p>
                <a:r>
                  <a:rPr lang="sk-SK">
                    <a:noFill/>
                  </a:rPr>
                  <a:t> </a:t>
                </a:r>
              </a:p>
            </p:txBody>
          </p:sp>
        </mc:Fallback>
      </mc:AlternateContent>
      <p:pic>
        <p:nvPicPr>
          <p:cNvPr id="12" name="Picture 11">
            <a:extLst>
              <a:ext uri="{FF2B5EF4-FFF2-40B4-BE49-F238E27FC236}">
                <a16:creationId xmlns:a16="http://schemas.microsoft.com/office/drawing/2014/main" id="{28DED3AD-A427-41E3-A312-0299A6FF6A47}"/>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1529645" y="3708399"/>
            <a:ext cx="5645849" cy="486918"/>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11B8AA0-254E-4187-AC6C-667738142579}"/>
                  </a:ext>
                </a:extLst>
              </p:cNvPr>
              <p:cNvSpPr txBox="1"/>
              <p:nvPr/>
            </p:nvSpPr>
            <p:spPr>
              <a:xfrm>
                <a:off x="395111" y="4143022"/>
                <a:ext cx="8218311" cy="646331"/>
              </a:xfrm>
              <a:prstGeom prst="rect">
                <a:avLst/>
              </a:prstGeom>
              <a:noFill/>
            </p:spPr>
            <p:txBody>
              <a:bodyPr wrap="square" rtlCol="0">
                <a:spAutoFit/>
              </a:bodyPr>
              <a:lstStyle/>
              <a:p>
                <a:r>
                  <a:rPr lang="en-US" dirty="0">
                    <a:cs typeface="Arial" panose="020B0604020202020204" pitchFamily="34" charset="0"/>
                  </a:rPr>
                  <a:t>The physical interpretation of the first sum is clear: energies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𝐸</m:t>
                        </m:r>
                      </m:e>
                      <m:sub>
                        <m:r>
                          <a:rPr lang="en-US" b="0" i="1" smtClean="0">
                            <a:latin typeface="Cambria Math" panose="02040503050406030204" pitchFamily="18" charset="0"/>
                            <a:cs typeface="Arial" panose="020B0604020202020204" pitchFamily="34" charset="0"/>
                          </a:rPr>
                          <m:t>𝑖</m:t>
                        </m:r>
                      </m:sub>
                    </m:sSub>
                  </m:oMath>
                </a14:m>
                <a:r>
                  <a:rPr lang="en-US" dirty="0">
                    <a:cs typeface="Arial" panose="020B0604020202020204" pitchFamily="34" charset="0"/>
                  </a:rPr>
                  <a:t> are changed due to the change of the external parameter </a:t>
                </a:r>
                <a14:m>
                  <m:oMath xmlns:m="http://schemas.openxmlformats.org/officeDocument/2006/math">
                    <m:r>
                      <a:rPr lang="en-US" b="0" i="1" smtClean="0">
                        <a:latin typeface="Cambria Math" panose="02040503050406030204" pitchFamily="18" charset="0"/>
                        <a:cs typeface="Arial" panose="020B0604020202020204" pitchFamily="34" charset="0"/>
                      </a:rPr>
                      <m:t>𝑑𝑉</m:t>
                    </m:r>
                  </m:oMath>
                </a14:m>
                <a:r>
                  <a:rPr lang="en-US" dirty="0">
                    <a:cs typeface="Arial" panose="020B0604020202020204" pitchFamily="34" charset="0"/>
                  </a:rPr>
                  <a:t>, so we can write</a:t>
                </a:r>
                <a:endParaRPr lang="sk-SK" dirty="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411B8AA0-254E-4187-AC6C-667738142579}"/>
                  </a:ext>
                </a:extLst>
              </p:cNvPr>
              <p:cNvSpPr txBox="1">
                <a:spLocks noRot="1" noChangeAspect="1" noMove="1" noResize="1" noEditPoints="1" noAdjustHandles="1" noChangeArrowheads="1" noChangeShapeType="1" noTextEdit="1"/>
              </p:cNvSpPr>
              <p:nvPr/>
            </p:nvSpPr>
            <p:spPr>
              <a:xfrm>
                <a:off x="395111" y="4143022"/>
                <a:ext cx="8218311" cy="646331"/>
              </a:xfrm>
              <a:prstGeom prst="rect">
                <a:avLst/>
              </a:prstGeom>
              <a:blipFill>
                <a:blip r:embed="rId11"/>
                <a:stretch>
                  <a:fillRect l="-668" t="-5660" r="-1113" b="-14151"/>
                </a:stretch>
              </a:blipFill>
            </p:spPr>
            <p:txBody>
              <a:bodyPr/>
              <a:lstStyle/>
              <a:p>
                <a:r>
                  <a:rPr lang="sk-SK">
                    <a:noFill/>
                  </a:rPr>
                  <a:t> </a:t>
                </a:r>
              </a:p>
            </p:txBody>
          </p:sp>
        </mc:Fallback>
      </mc:AlternateContent>
      <p:pic>
        <p:nvPicPr>
          <p:cNvPr id="20" name="Picture 19">
            <a:extLst>
              <a:ext uri="{FF2B5EF4-FFF2-40B4-BE49-F238E27FC236}">
                <a16:creationId xmlns:a16="http://schemas.microsoft.com/office/drawing/2014/main" id="{248432DE-51A5-4C6C-A3A2-73105AFDCF1D}"/>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586973" y="4809065"/>
            <a:ext cx="7847076" cy="522732"/>
          </a:xfrm>
          <a:prstGeom prst="rect">
            <a:avLst/>
          </a:prstGeom>
        </p:spPr>
      </p:pic>
      <p:sp>
        <p:nvSpPr>
          <p:cNvPr id="21" name="TextBox 20">
            <a:extLst>
              <a:ext uri="{FF2B5EF4-FFF2-40B4-BE49-F238E27FC236}">
                <a16:creationId xmlns:a16="http://schemas.microsoft.com/office/drawing/2014/main" id="{58A8407C-FF3C-4AD0-AB67-27A45464F491}"/>
              </a:ext>
            </a:extLst>
          </p:cNvPr>
          <p:cNvSpPr txBox="1"/>
          <p:nvPr/>
        </p:nvSpPr>
        <p:spPr>
          <a:xfrm>
            <a:off x="440267" y="5305778"/>
            <a:ext cx="8523111" cy="646331"/>
          </a:xfrm>
          <a:prstGeom prst="rect">
            <a:avLst/>
          </a:prstGeom>
          <a:noFill/>
        </p:spPr>
        <p:txBody>
          <a:bodyPr wrap="square" rtlCol="0">
            <a:spAutoFit/>
          </a:bodyPr>
          <a:lstStyle/>
          <a:p>
            <a:r>
              <a:rPr lang="en-US" dirty="0">
                <a:cs typeface="Arial" panose="020B0604020202020204" pitchFamily="34" charset="0"/>
              </a:rPr>
              <a:t>We know the first term; it is the mechanical work (extracted e.g. by the dwarf piston-pusher). So the second term must be heat (performed by the boiler attendant)</a:t>
            </a:r>
            <a:endParaRPr lang="sk-SK" dirty="0">
              <a:cs typeface="Arial" panose="020B0604020202020204" pitchFamily="34" charset="0"/>
            </a:endParaRPr>
          </a:p>
        </p:txBody>
      </p:sp>
      <p:pic>
        <p:nvPicPr>
          <p:cNvPr id="23" name="Picture 22">
            <a:extLst>
              <a:ext uri="{FF2B5EF4-FFF2-40B4-BE49-F238E27FC236}">
                <a16:creationId xmlns:a16="http://schemas.microsoft.com/office/drawing/2014/main" id="{E3AA01C0-AA2F-44F9-AA4E-53C3CCE1CE7F}"/>
              </a:ext>
            </a:extLst>
          </p:cNvPr>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3736622" y="6096000"/>
            <a:ext cx="1664780" cy="486918"/>
          </a:xfrm>
          <a:prstGeom prst="rect">
            <a:avLst/>
          </a:prstGeom>
        </p:spPr>
      </p:pic>
      <p:sp>
        <p:nvSpPr>
          <p:cNvPr id="24" name="Rectangle 23">
            <a:extLst>
              <a:ext uri="{FF2B5EF4-FFF2-40B4-BE49-F238E27FC236}">
                <a16:creationId xmlns:a16="http://schemas.microsoft.com/office/drawing/2014/main" id="{0AC8CA35-D1C0-4910-8D37-3A6EFA8C9451}"/>
              </a:ext>
            </a:extLst>
          </p:cNvPr>
          <p:cNvSpPr/>
          <p:nvPr/>
        </p:nvSpPr>
        <p:spPr>
          <a:xfrm>
            <a:off x="3578578" y="5949244"/>
            <a:ext cx="2246489" cy="6886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3" name="Slide Number Placeholder 2">
            <a:extLst>
              <a:ext uri="{FF2B5EF4-FFF2-40B4-BE49-F238E27FC236}">
                <a16:creationId xmlns:a16="http://schemas.microsoft.com/office/drawing/2014/main" id="{BED2C6D1-5875-498F-968A-4345D8259E72}"/>
              </a:ext>
            </a:extLst>
          </p:cNvPr>
          <p:cNvSpPr>
            <a:spLocks noGrp="1"/>
          </p:cNvSpPr>
          <p:nvPr>
            <p:ph type="sldNum" sz="quarter" idx="12"/>
          </p:nvPr>
        </p:nvSpPr>
        <p:spPr/>
        <p:txBody>
          <a:bodyPr/>
          <a:lstStyle/>
          <a:p>
            <a:fld id="{1BCE0CA2-1A48-4B23-8A77-1A9F640E54E6}" type="slidenum">
              <a:rPr lang="sk-SK" smtClean="0"/>
              <a:t>7</a:t>
            </a:fld>
            <a:endParaRPr lang="sk-SK"/>
          </a:p>
        </p:txBody>
      </p:sp>
    </p:spTree>
    <p:extLst>
      <p:ext uri="{BB962C8B-B14F-4D97-AF65-F5344CB8AC3E}">
        <p14:creationId xmlns:p14="http://schemas.microsoft.com/office/powerpoint/2010/main" val="3770458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6B8C038-A2DA-4FC4-A3A3-382C6E763D4F}"/>
              </a:ext>
            </a:extLst>
          </p:cNvPr>
          <p:cNvSpPr txBox="1"/>
          <p:nvPr/>
        </p:nvSpPr>
        <p:spPr>
          <a:xfrm>
            <a:off x="203199" y="232579"/>
            <a:ext cx="8940801" cy="584775"/>
          </a:xfrm>
          <a:prstGeom prst="rect">
            <a:avLst/>
          </a:prstGeom>
          <a:noFill/>
        </p:spPr>
        <p:txBody>
          <a:bodyPr wrap="square" rtlCol="0">
            <a:spAutoFit/>
          </a:bodyPr>
          <a:lstStyle/>
          <a:p>
            <a:pPr algn="ctr"/>
            <a:r>
              <a:rPr lang="en-US" sz="3200" b="1" dirty="0">
                <a:cs typeface="Arial" panose="020B0604020202020204" pitchFamily="34" charset="0"/>
              </a:rPr>
              <a:t>Canonical ensemble – first law of thermodynamics</a:t>
            </a:r>
            <a:endParaRPr lang="sk-SK" sz="3200" b="1" dirty="0">
              <a:cs typeface="Arial" panose="020B0604020202020204" pitchFamily="34" charset="0"/>
            </a:endParaRPr>
          </a:p>
        </p:txBody>
      </p:sp>
      <p:sp>
        <p:nvSpPr>
          <p:cNvPr id="3" name="TextBox 2">
            <a:extLst>
              <a:ext uri="{FF2B5EF4-FFF2-40B4-BE49-F238E27FC236}">
                <a16:creationId xmlns:a16="http://schemas.microsoft.com/office/drawing/2014/main" id="{52779EDE-94E3-45DA-A351-EE0083076410}"/>
              </a:ext>
            </a:extLst>
          </p:cNvPr>
          <p:cNvSpPr txBox="1"/>
          <p:nvPr/>
        </p:nvSpPr>
        <p:spPr>
          <a:xfrm>
            <a:off x="406400" y="970844"/>
            <a:ext cx="8523111" cy="372534"/>
          </a:xfrm>
          <a:prstGeom prst="rect">
            <a:avLst/>
          </a:prstGeom>
          <a:noFill/>
        </p:spPr>
        <p:txBody>
          <a:bodyPr wrap="square" rtlCol="0">
            <a:spAutoFit/>
          </a:bodyPr>
          <a:lstStyle/>
          <a:p>
            <a:r>
              <a:rPr lang="en-US" dirty="0">
                <a:cs typeface="Arial" panose="020B0604020202020204" pitchFamily="34" charset="0"/>
              </a:rPr>
              <a:t>Now for a canonical system we perform an ingenious trick writing </a:t>
            </a:r>
            <a:endParaRPr lang="sk-SK" dirty="0">
              <a:cs typeface="Arial" panose="020B0604020202020204" pitchFamily="34" charset="0"/>
            </a:endParaRPr>
          </a:p>
        </p:txBody>
      </p:sp>
      <p:pic>
        <p:nvPicPr>
          <p:cNvPr id="8" name="Picture 7">
            <a:extLst>
              <a:ext uri="{FF2B5EF4-FFF2-40B4-BE49-F238E27FC236}">
                <a16:creationId xmlns:a16="http://schemas.microsoft.com/office/drawing/2014/main" id="{C3DAE534-C977-4EC0-B449-8DA931B111BD}"/>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438401" y="1264356"/>
            <a:ext cx="4205669" cy="548640"/>
          </a:xfrm>
          <a:prstGeom prst="rect">
            <a:avLst/>
          </a:prstGeom>
        </p:spPr>
      </p:pic>
      <p:sp>
        <p:nvSpPr>
          <p:cNvPr id="6" name="TextBox 5">
            <a:extLst>
              <a:ext uri="{FF2B5EF4-FFF2-40B4-BE49-F238E27FC236}">
                <a16:creationId xmlns:a16="http://schemas.microsoft.com/office/drawing/2014/main" id="{1B8F57E1-DE2C-4577-84C9-C0F2A0D66AF3}"/>
              </a:ext>
            </a:extLst>
          </p:cNvPr>
          <p:cNvSpPr txBox="1"/>
          <p:nvPr/>
        </p:nvSpPr>
        <p:spPr>
          <a:xfrm>
            <a:off x="440266" y="1964266"/>
            <a:ext cx="8365067" cy="369332"/>
          </a:xfrm>
          <a:prstGeom prst="rect">
            <a:avLst/>
          </a:prstGeom>
          <a:noFill/>
        </p:spPr>
        <p:txBody>
          <a:bodyPr wrap="square" rtlCol="0">
            <a:spAutoFit/>
          </a:bodyPr>
          <a:lstStyle/>
          <a:p>
            <a:r>
              <a:rPr lang="en-US" dirty="0">
                <a:cs typeface="Arial" panose="020B0604020202020204" pitchFamily="34" charset="0"/>
              </a:rPr>
              <a:t>Using this in the just derived formula for heat we get</a:t>
            </a:r>
            <a:endParaRPr lang="sk-SK" dirty="0">
              <a:cs typeface="Arial" panose="020B0604020202020204" pitchFamily="34" charset="0"/>
            </a:endParaRPr>
          </a:p>
        </p:txBody>
      </p:sp>
      <p:pic>
        <p:nvPicPr>
          <p:cNvPr id="15" name="Picture 14">
            <a:extLst>
              <a:ext uri="{FF2B5EF4-FFF2-40B4-BE49-F238E27FC236}">
                <a16:creationId xmlns:a16="http://schemas.microsoft.com/office/drawing/2014/main" id="{4C5E4ACC-01C5-45C7-93D8-B15C1796E850}"/>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82224" y="2404533"/>
            <a:ext cx="8618792" cy="486918"/>
          </a:xfrm>
          <a:prstGeom prst="rect">
            <a:avLst/>
          </a:prstGeom>
        </p:spPr>
      </p:pic>
      <p:sp>
        <p:nvSpPr>
          <p:cNvPr id="16" name="TextBox 15">
            <a:extLst>
              <a:ext uri="{FF2B5EF4-FFF2-40B4-BE49-F238E27FC236}">
                <a16:creationId xmlns:a16="http://schemas.microsoft.com/office/drawing/2014/main" id="{BBA11492-BA16-4177-8B5D-072A1F707FA4}"/>
              </a:ext>
            </a:extLst>
          </p:cNvPr>
          <p:cNvSpPr txBox="1"/>
          <p:nvPr/>
        </p:nvSpPr>
        <p:spPr>
          <a:xfrm>
            <a:off x="406400" y="3081867"/>
            <a:ext cx="8556978" cy="369332"/>
          </a:xfrm>
          <a:prstGeom prst="rect">
            <a:avLst/>
          </a:prstGeom>
          <a:noFill/>
        </p:spPr>
        <p:txBody>
          <a:bodyPr wrap="square" rtlCol="0">
            <a:spAutoFit/>
          </a:bodyPr>
          <a:lstStyle/>
          <a:p>
            <a:r>
              <a:rPr lang="en-US" dirty="0">
                <a:cs typeface="Arial" panose="020B0604020202020204" pitchFamily="34" charset="0"/>
              </a:rPr>
              <a:t>The first term is 0 since </a:t>
            </a:r>
            <a:endParaRPr lang="sk-SK" dirty="0">
              <a:cs typeface="Arial" panose="020B0604020202020204" pitchFamily="34" charset="0"/>
            </a:endParaRPr>
          </a:p>
        </p:txBody>
      </p:sp>
      <p:pic>
        <p:nvPicPr>
          <p:cNvPr id="18" name="Picture 17">
            <a:extLst>
              <a:ext uri="{FF2B5EF4-FFF2-40B4-BE49-F238E27FC236}">
                <a16:creationId xmlns:a16="http://schemas.microsoft.com/office/drawing/2014/main" id="{D4A83927-CD01-40E7-B7EC-D974AEE610F3}"/>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115734" y="3036711"/>
            <a:ext cx="2988374" cy="486918"/>
          </a:xfrm>
          <a:prstGeom prst="rect">
            <a:avLst/>
          </a:prstGeom>
        </p:spPr>
      </p:pic>
      <p:sp>
        <p:nvSpPr>
          <p:cNvPr id="19" name="TextBox 18">
            <a:extLst>
              <a:ext uri="{FF2B5EF4-FFF2-40B4-BE49-F238E27FC236}">
                <a16:creationId xmlns:a16="http://schemas.microsoft.com/office/drawing/2014/main" id="{909EF20E-01AC-4D16-954F-18090101C144}"/>
              </a:ext>
            </a:extLst>
          </p:cNvPr>
          <p:cNvSpPr txBox="1"/>
          <p:nvPr/>
        </p:nvSpPr>
        <p:spPr>
          <a:xfrm>
            <a:off x="338667" y="3646311"/>
            <a:ext cx="8805333" cy="369332"/>
          </a:xfrm>
          <a:prstGeom prst="rect">
            <a:avLst/>
          </a:prstGeom>
          <a:noFill/>
        </p:spPr>
        <p:txBody>
          <a:bodyPr wrap="square" rtlCol="0">
            <a:spAutoFit/>
          </a:bodyPr>
          <a:lstStyle/>
          <a:p>
            <a:r>
              <a:rPr lang="en-US" dirty="0">
                <a:cs typeface="Arial" panose="020B0604020202020204" pitchFamily="34" charset="0"/>
              </a:rPr>
              <a:t>The second term needs another ingenious insight:</a:t>
            </a:r>
            <a:endParaRPr lang="sk-SK" dirty="0">
              <a:cs typeface="Arial" panose="020B0604020202020204" pitchFamily="34" charset="0"/>
            </a:endParaRPr>
          </a:p>
        </p:txBody>
      </p:sp>
      <p:pic>
        <p:nvPicPr>
          <p:cNvPr id="26" name="Picture 25">
            <a:extLst>
              <a:ext uri="{FF2B5EF4-FFF2-40B4-BE49-F238E27FC236}">
                <a16:creationId xmlns:a16="http://schemas.microsoft.com/office/drawing/2014/main" id="{31DD862B-525E-4DA2-99AC-9EA7373614B6}"/>
              </a:ext>
            </a:extLst>
          </p:cNvPr>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1834449" y="4171243"/>
            <a:ext cx="4927473" cy="486918"/>
          </a:xfrm>
          <a:prstGeom prst="rect">
            <a:avLst/>
          </a:prstGeom>
        </p:spPr>
      </p:pic>
      <p:sp>
        <p:nvSpPr>
          <p:cNvPr id="27" name="TextBox 26">
            <a:extLst>
              <a:ext uri="{FF2B5EF4-FFF2-40B4-BE49-F238E27FC236}">
                <a16:creationId xmlns:a16="http://schemas.microsoft.com/office/drawing/2014/main" id="{09653C88-32CE-4E27-BFBF-943EDC97C47B}"/>
              </a:ext>
            </a:extLst>
          </p:cNvPr>
          <p:cNvSpPr txBox="1"/>
          <p:nvPr/>
        </p:nvSpPr>
        <p:spPr>
          <a:xfrm>
            <a:off x="383822" y="4481690"/>
            <a:ext cx="8195733" cy="369332"/>
          </a:xfrm>
          <a:prstGeom prst="rect">
            <a:avLst/>
          </a:prstGeom>
          <a:noFill/>
        </p:spPr>
        <p:txBody>
          <a:bodyPr wrap="square" rtlCol="0">
            <a:spAutoFit/>
          </a:bodyPr>
          <a:lstStyle/>
          <a:p>
            <a:r>
              <a:rPr lang="en-US" dirty="0">
                <a:cs typeface="Arial" panose="020B0604020202020204" pitchFamily="34" charset="0"/>
              </a:rPr>
              <a:t>indeed:</a:t>
            </a:r>
            <a:endParaRPr lang="sk-SK" dirty="0">
              <a:cs typeface="Arial" panose="020B0604020202020204" pitchFamily="34" charset="0"/>
            </a:endParaRPr>
          </a:p>
        </p:txBody>
      </p:sp>
      <p:pic>
        <p:nvPicPr>
          <p:cNvPr id="37" name="Picture 36">
            <a:extLst>
              <a:ext uri="{FF2B5EF4-FFF2-40B4-BE49-F238E27FC236}">
                <a16:creationId xmlns:a16="http://schemas.microsoft.com/office/drawing/2014/main" id="{01BD1757-31F8-465F-83BF-682426A8A622}"/>
              </a:ext>
            </a:extLst>
          </p:cNvPr>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1715914" y="4684889"/>
            <a:ext cx="6112764" cy="1066800"/>
          </a:xfrm>
          <a:prstGeom prst="rect">
            <a:avLst/>
          </a:prstGeom>
        </p:spPr>
      </p:pic>
      <p:sp>
        <p:nvSpPr>
          <p:cNvPr id="38" name="TextBox 37">
            <a:extLst>
              <a:ext uri="{FF2B5EF4-FFF2-40B4-BE49-F238E27FC236}">
                <a16:creationId xmlns:a16="http://schemas.microsoft.com/office/drawing/2014/main" id="{A6B5EE56-679B-469D-BBE7-FCB5A5851447}"/>
              </a:ext>
            </a:extLst>
          </p:cNvPr>
          <p:cNvSpPr txBox="1"/>
          <p:nvPr/>
        </p:nvSpPr>
        <p:spPr>
          <a:xfrm>
            <a:off x="383822" y="5791200"/>
            <a:ext cx="8218311" cy="369332"/>
          </a:xfrm>
          <a:prstGeom prst="rect">
            <a:avLst/>
          </a:prstGeom>
          <a:noFill/>
        </p:spPr>
        <p:txBody>
          <a:bodyPr wrap="square" rtlCol="0">
            <a:spAutoFit/>
          </a:bodyPr>
          <a:lstStyle/>
          <a:p>
            <a:r>
              <a:rPr lang="en-US" dirty="0">
                <a:cs typeface="Arial" panose="020B0604020202020204" pitchFamily="34" charset="0"/>
              </a:rPr>
              <a:t>So we have got, as expected</a:t>
            </a:r>
            <a:endParaRPr lang="sk-SK" dirty="0">
              <a:cs typeface="Arial" panose="020B0604020202020204" pitchFamily="34" charset="0"/>
            </a:endParaRPr>
          </a:p>
        </p:txBody>
      </p:sp>
      <p:pic>
        <p:nvPicPr>
          <p:cNvPr id="40" name="Picture 39">
            <a:extLst>
              <a:ext uri="{FF2B5EF4-FFF2-40B4-BE49-F238E27FC236}">
                <a16:creationId xmlns:a16="http://schemas.microsoft.com/office/drawing/2014/main" id="{20929F69-A068-43C9-AD88-6AC35783A110}"/>
              </a:ext>
            </a:extLst>
          </p:cNvPr>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4052711" y="6073422"/>
            <a:ext cx="902208" cy="185928"/>
          </a:xfrm>
          <a:prstGeom prst="rect">
            <a:avLst/>
          </a:prstGeom>
        </p:spPr>
      </p:pic>
      <p:sp>
        <p:nvSpPr>
          <p:cNvPr id="41" name="Rectangle 40">
            <a:extLst>
              <a:ext uri="{FF2B5EF4-FFF2-40B4-BE49-F238E27FC236}">
                <a16:creationId xmlns:a16="http://schemas.microsoft.com/office/drawing/2014/main" id="{0D3C45BE-D01D-433F-AC5E-70C5F11EFEDD}"/>
              </a:ext>
            </a:extLst>
          </p:cNvPr>
          <p:cNvSpPr/>
          <p:nvPr/>
        </p:nvSpPr>
        <p:spPr>
          <a:xfrm>
            <a:off x="3838222" y="5892800"/>
            <a:ext cx="1286934" cy="51928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4" name="Slide Number Placeholder 3">
            <a:extLst>
              <a:ext uri="{FF2B5EF4-FFF2-40B4-BE49-F238E27FC236}">
                <a16:creationId xmlns:a16="http://schemas.microsoft.com/office/drawing/2014/main" id="{3FD0A183-DFDA-4680-8ED8-E9C2E21DE95A}"/>
              </a:ext>
            </a:extLst>
          </p:cNvPr>
          <p:cNvSpPr>
            <a:spLocks noGrp="1"/>
          </p:cNvSpPr>
          <p:nvPr>
            <p:ph type="sldNum" sz="quarter" idx="12"/>
          </p:nvPr>
        </p:nvSpPr>
        <p:spPr/>
        <p:txBody>
          <a:bodyPr/>
          <a:lstStyle/>
          <a:p>
            <a:fld id="{1BCE0CA2-1A48-4B23-8A77-1A9F640E54E6}" type="slidenum">
              <a:rPr lang="sk-SK" smtClean="0"/>
              <a:t>8</a:t>
            </a:fld>
            <a:endParaRPr lang="sk-SK"/>
          </a:p>
        </p:txBody>
      </p:sp>
    </p:spTree>
    <p:extLst>
      <p:ext uri="{BB962C8B-B14F-4D97-AF65-F5344CB8AC3E}">
        <p14:creationId xmlns:p14="http://schemas.microsoft.com/office/powerpoint/2010/main" val="1466569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CE7551-745A-4F3E-88B2-CEE9E62A056A}"/>
              </a:ext>
            </a:extLst>
          </p:cNvPr>
          <p:cNvSpPr txBox="1"/>
          <p:nvPr/>
        </p:nvSpPr>
        <p:spPr>
          <a:xfrm>
            <a:off x="101599" y="265629"/>
            <a:ext cx="8940801" cy="584775"/>
          </a:xfrm>
          <a:prstGeom prst="rect">
            <a:avLst/>
          </a:prstGeom>
          <a:noFill/>
        </p:spPr>
        <p:txBody>
          <a:bodyPr wrap="square" rtlCol="0">
            <a:spAutoFit/>
          </a:bodyPr>
          <a:lstStyle/>
          <a:p>
            <a:pPr algn="ctr"/>
            <a:r>
              <a:rPr lang="en-US" sz="3200" b="1" dirty="0">
                <a:cs typeface="Arial" panose="020B0604020202020204" pitchFamily="34" charset="0"/>
              </a:rPr>
              <a:t>Canonical ensemble – partition function</a:t>
            </a:r>
            <a:endParaRPr lang="sk-SK" sz="3200" b="1" dirty="0">
              <a:cs typeface="Arial" panose="020B0604020202020204" pitchFamily="34" charset="0"/>
            </a:endParaRPr>
          </a:p>
        </p:txBody>
      </p:sp>
      <p:sp>
        <p:nvSpPr>
          <p:cNvPr id="3" name="TextBox 2">
            <a:extLst>
              <a:ext uri="{FF2B5EF4-FFF2-40B4-BE49-F238E27FC236}">
                <a16:creationId xmlns:a16="http://schemas.microsoft.com/office/drawing/2014/main" id="{3DCE65C8-7FE3-4C54-89F9-5568900E75E9}"/>
              </a:ext>
            </a:extLst>
          </p:cNvPr>
          <p:cNvSpPr txBox="1"/>
          <p:nvPr/>
        </p:nvSpPr>
        <p:spPr>
          <a:xfrm>
            <a:off x="209319" y="985743"/>
            <a:ext cx="8725359" cy="369332"/>
          </a:xfrm>
          <a:prstGeom prst="rect">
            <a:avLst/>
          </a:prstGeom>
          <a:noFill/>
        </p:spPr>
        <p:txBody>
          <a:bodyPr wrap="square" rtlCol="0">
            <a:spAutoFit/>
          </a:bodyPr>
          <a:lstStyle/>
          <a:p>
            <a:r>
              <a:rPr lang="en-US" dirty="0">
                <a:cs typeface="Arial" panose="020B0604020202020204" pitchFamily="34" charset="0"/>
              </a:rPr>
              <a:t>We have defined the statistical sum as a “normalization constant”</a:t>
            </a:r>
          </a:p>
        </p:txBody>
      </p:sp>
      <p:pic>
        <p:nvPicPr>
          <p:cNvPr id="4" name="Picture 3">
            <a:extLst>
              <a:ext uri="{FF2B5EF4-FFF2-40B4-BE49-F238E27FC236}">
                <a16:creationId xmlns:a16="http://schemas.microsoft.com/office/drawing/2014/main" id="{AA583FB7-DCCE-4733-97CB-F2F9EDBEA800}"/>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344437" y="1355075"/>
            <a:ext cx="2072831" cy="581216"/>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68A855C-24D0-4B17-A7DA-DB01F4CA55B4}"/>
                  </a:ext>
                </a:extLst>
              </p:cNvPr>
              <p:cNvSpPr txBox="1"/>
              <p:nvPr/>
            </p:nvSpPr>
            <p:spPr>
              <a:xfrm>
                <a:off x="209319" y="1924883"/>
                <a:ext cx="8833081" cy="1477328"/>
              </a:xfrm>
              <a:prstGeom prst="rect">
                <a:avLst/>
              </a:prstGeom>
              <a:noFill/>
            </p:spPr>
            <p:txBody>
              <a:bodyPr wrap="square" rtlCol="0">
                <a:spAutoFit/>
              </a:bodyPr>
              <a:lstStyle/>
              <a:p>
                <a:r>
                  <a:rPr lang="en-US" dirty="0">
                    <a:cs typeface="Arial" panose="020B0604020202020204" pitchFamily="34" charset="0"/>
                  </a:rPr>
                  <a:t>This evokes impression that </a:t>
                </a:r>
                <a14:m>
                  <m:oMath xmlns:m="http://schemas.openxmlformats.org/officeDocument/2006/math">
                    <m:r>
                      <a:rPr lang="en-US" b="0" i="1" smtClean="0">
                        <a:latin typeface="Cambria Math" panose="02040503050406030204" pitchFamily="18" charset="0"/>
                        <a:cs typeface="Arial" panose="020B0604020202020204" pitchFamily="34" charset="0"/>
                      </a:rPr>
                      <m:t>𝑍</m:t>
                    </m:r>
                  </m:oMath>
                </a14:m>
                <a:r>
                  <a:rPr lang="en-US" dirty="0">
                    <a:cs typeface="Arial" panose="020B0604020202020204" pitchFamily="34" charset="0"/>
                  </a:rPr>
                  <a:t> is a constant. It is to some extent true. However, a canonical system has a given temperature </a:t>
                </a:r>
                <a14:m>
                  <m:oMath xmlns:m="http://schemas.openxmlformats.org/officeDocument/2006/math">
                    <m:r>
                      <a:rPr lang="en-US" b="0" i="1" smtClean="0">
                        <a:latin typeface="Cambria Math" panose="02040503050406030204" pitchFamily="18" charset="0"/>
                        <a:cs typeface="Arial" panose="020B0604020202020204" pitchFamily="34" charset="0"/>
                      </a:rPr>
                      <m:t>𝑇</m:t>
                    </m:r>
                  </m:oMath>
                </a14:m>
                <a:r>
                  <a:rPr lang="en-US" dirty="0">
                    <a:cs typeface="Arial" panose="020B0604020202020204" pitchFamily="34" charset="0"/>
                  </a:rPr>
                  <a:t> and volume (external parameter) </a:t>
                </a:r>
                <a14:m>
                  <m:oMath xmlns:m="http://schemas.openxmlformats.org/officeDocument/2006/math">
                    <m:r>
                      <a:rPr lang="en-US" b="0" i="1" smtClean="0">
                        <a:latin typeface="Cambria Math" panose="02040503050406030204" pitchFamily="18" charset="0"/>
                        <a:cs typeface="Arial" panose="020B0604020202020204" pitchFamily="34" charset="0"/>
                      </a:rPr>
                      <m:t>𝑉</m:t>
                    </m:r>
                  </m:oMath>
                </a14:m>
                <a:r>
                  <a:rPr lang="en-US" dirty="0">
                    <a:cs typeface="Arial" panose="020B0604020202020204" pitchFamily="34" charset="0"/>
                  </a:rPr>
                  <a:t>. If we evaluate </a:t>
                </a:r>
                <a14:m>
                  <m:oMath xmlns:m="http://schemas.openxmlformats.org/officeDocument/2006/math">
                    <m:r>
                      <a:rPr lang="en-US" b="0" i="1" smtClean="0">
                        <a:latin typeface="Cambria Math" panose="02040503050406030204" pitchFamily="18" charset="0"/>
                        <a:cs typeface="Arial" panose="020B0604020202020204" pitchFamily="34" charset="0"/>
                      </a:rPr>
                      <m:t>𝑍</m:t>
                    </m:r>
                  </m:oMath>
                </a14:m>
                <a:r>
                  <a:rPr lang="en-US" dirty="0">
                    <a:cs typeface="Arial" panose="020B0604020202020204" pitchFamily="34" charset="0"/>
                  </a:rPr>
                  <a:t> for arbitrary values T</a:t>
                </a:r>
                <a14:m>
                  <m:oMath xmlns:m="http://schemas.openxmlformats.org/officeDocument/2006/math">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𝑉</m:t>
                    </m:r>
                  </m:oMath>
                </a14:m>
                <a:r>
                  <a:rPr lang="en-US" dirty="0">
                    <a:cs typeface="Arial" panose="020B0604020202020204" pitchFamily="34" charset="0"/>
                  </a:rPr>
                  <a:t>, we get a function </a:t>
                </a:r>
                <a14:m>
                  <m:oMath xmlns:m="http://schemas.openxmlformats.org/officeDocument/2006/math">
                    <m:r>
                      <a:rPr lang="en-US" b="0" i="1" smtClean="0">
                        <a:latin typeface="Cambria Math" panose="02040503050406030204" pitchFamily="18" charset="0"/>
                        <a:cs typeface="Arial" panose="020B0604020202020204" pitchFamily="34" charset="0"/>
                      </a:rPr>
                      <m:t>𝑍</m:t>
                    </m:r>
                    <m:d>
                      <m:dPr>
                        <m:ctrlPr>
                          <a:rPr lang="en-US" b="0" i="1" smtClean="0">
                            <a:latin typeface="Cambria Math" panose="02040503050406030204" pitchFamily="18" charset="0"/>
                            <a:cs typeface="Arial" panose="020B0604020202020204" pitchFamily="34" charset="0"/>
                          </a:rPr>
                        </m:ctrlPr>
                      </m:dPr>
                      <m:e>
                        <m:r>
                          <a:rPr lang="en-US" b="0" i="1" smtClean="0">
                            <a:latin typeface="Cambria Math" panose="02040503050406030204" pitchFamily="18" charset="0"/>
                            <a:cs typeface="Arial" panose="020B0604020202020204" pitchFamily="34" charset="0"/>
                          </a:rPr>
                          <m:t>𝑇</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𝑉</m:t>
                        </m:r>
                      </m:e>
                    </m:d>
                  </m:oMath>
                </a14:m>
                <a:r>
                  <a:rPr lang="en-US" dirty="0">
                    <a:cs typeface="Arial" panose="020B0604020202020204" pitchFamily="34" charset="0"/>
                  </a:rPr>
                  <a:t>. </a:t>
                </a:r>
                <a14:m>
                  <m:oMath xmlns:m="http://schemas.openxmlformats.org/officeDocument/2006/math">
                    <m:r>
                      <a:rPr lang="en-US" b="0" i="1" smtClean="0">
                        <a:latin typeface="Cambria Math" panose="02040503050406030204" pitchFamily="18" charset="0"/>
                        <a:cs typeface="Arial" panose="020B0604020202020204" pitchFamily="34" charset="0"/>
                      </a:rPr>
                      <m:t>𝑍</m:t>
                    </m:r>
                  </m:oMath>
                </a14:m>
                <a:r>
                  <a:rPr lang="en-US" dirty="0">
                    <a:cs typeface="Arial" panose="020B0604020202020204" pitchFamily="34" charset="0"/>
                  </a:rPr>
                  <a:t> as a function is called </a:t>
                </a:r>
                <a:r>
                  <a:rPr lang="en-US" b="1" dirty="0">
                    <a:solidFill>
                      <a:srgbClr val="FF0000"/>
                    </a:solidFill>
                    <a:cs typeface="Arial" panose="020B0604020202020204" pitchFamily="34" charset="0"/>
                  </a:rPr>
                  <a:t>partition function</a:t>
                </a:r>
                <a:r>
                  <a:rPr lang="en-US" dirty="0">
                    <a:cs typeface="Arial" panose="020B0604020202020204" pitchFamily="34" charset="0"/>
                  </a:rPr>
                  <a:t>. We shall show that this function carries a lot of useful information about the canonical system considered. Let us start with calculating the mean energy:</a:t>
                </a:r>
              </a:p>
            </p:txBody>
          </p:sp>
        </mc:Choice>
        <mc:Fallback xmlns="">
          <p:sp>
            <p:nvSpPr>
              <p:cNvPr id="5" name="TextBox 4">
                <a:extLst>
                  <a:ext uri="{FF2B5EF4-FFF2-40B4-BE49-F238E27FC236}">
                    <a16:creationId xmlns:a16="http://schemas.microsoft.com/office/drawing/2014/main" id="{868A855C-24D0-4B17-A7DA-DB01F4CA55B4}"/>
                  </a:ext>
                </a:extLst>
              </p:cNvPr>
              <p:cNvSpPr txBox="1">
                <a:spLocks noRot="1" noChangeAspect="1" noMove="1" noResize="1" noEditPoints="1" noAdjustHandles="1" noChangeArrowheads="1" noChangeShapeType="1" noTextEdit="1"/>
              </p:cNvSpPr>
              <p:nvPr/>
            </p:nvSpPr>
            <p:spPr>
              <a:xfrm>
                <a:off x="209319" y="1924883"/>
                <a:ext cx="8833081" cy="1477328"/>
              </a:xfrm>
              <a:prstGeom prst="rect">
                <a:avLst/>
              </a:prstGeom>
              <a:blipFill>
                <a:blip r:embed="rId9"/>
                <a:stretch>
                  <a:fillRect l="-552" t="-2479" b="-5785"/>
                </a:stretch>
              </a:blipFill>
            </p:spPr>
            <p:txBody>
              <a:bodyPr/>
              <a:lstStyle/>
              <a:p>
                <a:r>
                  <a:rPr lang="sk-SK">
                    <a:noFill/>
                  </a:rPr>
                  <a:t> </a:t>
                </a:r>
              </a:p>
            </p:txBody>
          </p:sp>
        </mc:Fallback>
      </mc:AlternateContent>
      <p:pic>
        <p:nvPicPr>
          <p:cNvPr id="13" name="Picture 12">
            <a:extLst>
              <a:ext uri="{FF2B5EF4-FFF2-40B4-BE49-F238E27FC236}">
                <a16:creationId xmlns:a16="http://schemas.microsoft.com/office/drawing/2014/main" id="{8C2F8EB2-B0B1-4498-875A-2BC475C8B3B7}"/>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953998" y="3362842"/>
            <a:ext cx="7236000" cy="588000"/>
          </a:xfrm>
          <a:prstGeom prst="rect">
            <a:avLst/>
          </a:prstGeom>
        </p:spPr>
      </p:pic>
      <p:pic>
        <p:nvPicPr>
          <p:cNvPr id="21" name="Picture 20">
            <a:extLst>
              <a:ext uri="{FF2B5EF4-FFF2-40B4-BE49-F238E27FC236}">
                <a16:creationId xmlns:a16="http://schemas.microsoft.com/office/drawing/2014/main" id="{8064D4EF-ECF1-4FA5-8698-FB80686B3B27}"/>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173201" y="4052128"/>
            <a:ext cx="1966286" cy="531429"/>
          </a:xfrm>
          <a:prstGeom prst="rect">
            <a:avLst/>
          </a:prstGeom>
        </p:spPr>
      </p:pic>
      <p:sp>
        <p:nvSpPr>
          <p:cNvPr id="17" name="Rectangle 16">
            <a:extLst>
              <a:ext uri="{FF2B5EF4-FFF2-40B4-BE49-F238E27FC236}">
                <a16:creationId xmlns:a16="http://schemas.microsoft.com/office/drawing/2014/main" id="{F15A772D-860C-440A-ADB3-23149428C4D0}"/>
              </a:ext>
            </a:extLst>
          </p:cNvPr>
          <p:cNvSpPr/>
          <p:nvPr/>
        </p:nvSpPr>
        <p:spPr>
          <a:xfrm>
            <a:off x="3073706" y="3985882"/>
            <a:ext cx="2343562" cy="6639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C011774-F184-4C0A-88B2-850EF023FF8B}"/>
              </a:ext>
            </a:extLst>
          </p:cNvPr>
          <p:cNvSpPr txBox="1"/>
          <p:nvPr/>
        </p:nvSpPr>
        <p:spPr>
          <a:xfrm>
            <a:off x="209319" y="4742470"/>
            <a:ext cx="8361802" cy="923330"/>
          </a:xfrm>
          <a:prstGeom prst="rect">
            <a:avLst/>
          </a:prstGeom>
          <a:noFill/>
        </p:spPr>
        <p:txBody>
          <a:bodyPr wrap="square" rtlCol="0">
            <a:spAutoFit/>
          </a:bodyPr>
          <a:lstStyle/>
          <a:p>
            <a:r>
              <a:rPr lang="en-US" dirty="0">
                <a:cs typeface="Arial" panose="020B0604020202020204" pitchFamily="34" charset="0"/>
              </a:rPr>
              <a:t>So the information on the mean energy “is coded” in the partition function. The above formula is the instruction how to decode it. In the same way one can easily prove that even higher moments are coded in the partition function. For variance one gets</a:t>
            </a:r>
          </a:p>
        </p:txBody>
      </p:sp>
      <p:pic>
        <p:nvPicPr>
          <p:cNvPr id="29" name="Picture 28">
            <a:extLst>
              <a:ext uri="{FF2B5EF4-FFF2-40B4-BE49-F238E27FC236}">
                <a16:creationId xmlns:a16="http://schemas.microsoft.com/office/drawing/2014/main" id="{9055D64A-271B-4448-B1C9-6910811A84E2}"/>
              </a:ext>
            </a:extLst>
          </p:cNvPr>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971772" y="5920557"/>
            <a:ext cx="2547429" cy="558857"/>
          </a:xfrm>
          <a:prstGeom prst="rect">
            <a:avLst/>
          </a:prstGeom>
        </p:spPr>
      </p:pic>
      <p:sp>
        <p:nvSpPr>
          <p:cNvPr id="6" name="Slide Number Placeholder 5">
            <a:extLst>
              <a:ext uri="{FF2B5EF4-FFF2-40B4-BE49-F238E27FC236}">
                <a16:creationId xmlns:a16="http://schemas.microsoft.com/office/drawing/2014/main" id="{D8BFFB65-8ACD-4B2C-94BE-F7CC553B5C8B}"/>
              </a:ext>
            </a:extLst>
          </p:cNvPr>
          <p:cNvSpPr>
            <a:spLocks noGrp="1"/>
          </p:cNvSpPr>
          <p:nvPr>
            <p:ph type="sldNum" sz="quarter" idx="12"/>
          </p:nvPr>
        </p:nvSpPr>
        <p:spPr/>
        <p:txBody>
          <a:bodyPr/>
          <a:lstStyle/>
          <a:p>
            <a:fld id="{1BCE0CA2-1A48-4B23-8A77-1A9F640E54E6}" type="slidenum">
              <a:rPr lang="sk-SK" smtClean="0"/>
              <a:t>9</a:t>
            </a:fld>
            <a:endParaRPr lang="sk-SK"/>
          </a:p>
        </p:txBody>
      </p:sp>
    </p:spTree>
    <p:extLst>
      <p:ext uri="{BB962C8B-B14F-4D97-AF65-F5344CB8AC3E}">
        <p14:creationId xmlns:p14="http://schemas.microsoft.com/office/powerpoint/2010/main" val="24338723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p(i)=\text{const}\exp\Big(-\frac{E_i}{kT}\Big)&#10;\end{align*}&#10;\end{document}&#10;"/>
  <p:tag name="IGUANATEXSIZE" val="18"/>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rho(\vec r,\vec v)=C\exp\left(-\frac{E_{kin}+E_{pot}}{kT}\right)&#10;\end{align*}&#10;\end{document}&#10;"/>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rho(\vec r,\vec v)=&#10;C\exp\left(-\frac{\frac{1}{2}mv^2+U(\vec r)}{kT}\right)&#10;\end{align*}&#10;\end{document}&#10;"/>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int d^3\vec rd^3\vec v\varrho(\vec r,\vec v)=1&#10;\end{align*}&#10;\end{document}&#10;"/>
  <p:tag name="IGUANATEXSIZE" val="18"/>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rho(\vec r)=&#10;\tilde C\exp\left(-\frac{U(\vec r)}{kT}\right)&#10;\end{align*}&#10;\end{document}&#10;"/>
  <p:tag name="IGUANATEXSIZE" val="18"/>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Z = \sum_E {\varOmega(E) \exp(-\frac{E}{kT})}\end{align*}&#10;\end{document}&#10;"/>
  <p:tag name="IGUANATEXSIZE" val="18"/>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Z=\sum_i\exp\Big(-\frac{E_i}{kT}\Big)&#10;\end{align*}&#10;\end{document}&#10;"/>
  <p:tag name="IGUANATEXSIZE" val="18"/>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n Z = \ln\left({\varOmega(\bar E) \exp(-\frac{\bar E}{kT})}\right)=&#10;\ln\varOmega(\bar E)-\frac{\bar E}{kT}&#10;\end{align*}&#10;\end{document}&#10;"/>
  <p:tag name="IGUANATEXSIZE" val="18"/>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k\ln\varOmega(\bar E)=k\ln Z +\frac{\bar E}{T}&#10;\end{align*}&#10;\end{document}&#10;"/>
  <p:tag name="IGUANATEXSIZE" val="18"/>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bar A=\sum_i A_i p(i)&#10;\end{align*}&#10;\end{document}&#10;"/>
  <p:tag name="IGUANATEXSIZE" val="18"/>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 = - k\sum_i (\ln p(i)) p(i)\end{align*}&#10;\end{document}&#10;"/>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sum_i p(i)=1&#10;\end{align*}&#10;\end{document}&#10;"/>
  <p:tag name="IGUANATEXSIZE" val="18"/>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bar E=\sum_i E_i p(i)&#10;\end{align*}&#10;\end{document}&#10;"/>
  <p:tag name="IGUANATEXSIZE" val="1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d\bar E=\sum_i \left(dE_i p(i)+E_i dp(i)\right)=&#10;\sum_i dE_i p(i)+\sum_i E_idp(i)&#10;\end{align*}&#10;\end{document}&#10;"/>
  <p:tag name="IGUANATEXSIZE" val="18"/>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d\bar E=\sum_i \frac{\partial E_i}{dV}dV p(i)+\sum_i E_idp(i)=&#10;-\sum_i p_idV p(i)+\sum_i E_idp(i)=-\bar p dV +\sum_iE_idp(i)&#10;\end{align*}&#10;\end{document}&#10;"/>
  <p:tag name="IGUANATEXSIZE" val="16"/>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delta Q=\sum_i E_i dp(i)&#10;\end{align*}&#10;\end{document}&#10;"/>
  <p:tag name="IGUANATEXSIZE" val="18"/>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E_i=-kT \ln\exp\left(\frac{-E_i}{kT}\right)=-kT\ln\left(Zp(i)\right)&#10;\end{align*}&#10;\end{document}&#10;"/>
  <p:tag name="IGUANATEXSIZE" val="18"/>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delta Q=\sum_i E_i dp(i)=-kT\sum_i \ln\left(Zp(i)\right)dp(i)=&#10;-kT \ln Z\sum_i dp(i)-kT\sum_i \ln(p(i)) dp(i)&#10;\end{align*}&#10;\end{document}&#10;"/>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sum_idp(i)=d\sum_ip(i)=d1=0&#10;\end{align*}&#10;\end{document}&#10;"/>
  <p:tag name="IGUANATEXSIZE" val="18"/>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delta Q=-kT\sum_i \ln(p(i)) dp(i)=-kT d\sum_i \ln p(i)p(i)&#10;\end{align*}&#10;\end{document}&#10;"/>
  <p:tag name="IGUANATEXSIZE" val="18"/>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d\sum_i \ln p(i)p(i)&amp;=\sum_i\left(d\ln p(i)p(i)+\ln p(i)dp(i)\right)=\\&#10;&amp;=\sum_i\left(\frac{1}{p(i)}dp(i)p(i)+\ln p(i)dp(i)\right)=&#10;\sum_i \ln p(i)dp(i)&#10;\end{align*}&#10;\end{document}&#10;"/>
  <p:tag name="IGUANATEXSIZE" val="16"/>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delta Q=TdS&#10;\end{align*}&#10;\end{document}&#10;"/>
  <p:tag name="IGUANATEXSIZE" val="16"/>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p(i)=\frac{1}{Z}\exp\Big(-\frac{E_i}{kT}\Big)&#10;\end{align*}&#10;\end{document}&#10;"/>
  <p:tag name="IGUANATEXSIZE" val="18"/>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Z=\sum_i\exp\Big(-\frac{E_i}{kT}\Big)&#10;\end{align*}&#10;\end{document}&#10;"/>
  <p:tag name="IGUANATEXSIZE" val="18"/>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E=\frac{1}{Z}\sum_i E_i\exp(-\frac{E_i}{kT})=&#10;\frac{1}{Z}\frac{\partial}{\partial(-1/kT)}\sum_i\exp(-\frac{E_i}{kT})&#10;=\frac{1}{Z}\frac{\partial}{\partial(-1/kT)}Z&#10;\end{align*}&#10;\end{document}&#10;"/>
  <p:tag name="IGUANATEXSIZE" val="18"/>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E=&#10;\frac{\partial}{\partial(-1/kT)}\ln Z&#10;\end{align*}&#10;\end{document}&#10;"/>
  <p:tag name="IGUANATEXSIZE" val="18"/>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verline{(\Delta E)^2}=&#10;\frac{\partial^2}{\partial(-1/kT)^2}\ln Z&#10;\end{align*}&#10;\end{document}&#10;"/>
  <p:tag name="IGUANATEXSIZE" val="18"/>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p=\frac{1}{Z}\sum_i -\frac{\partial E_i}{\partial V}\exp(-\frac{E_i}{kT})=&#10;kT\frac{1}{Z}\frac{\partial}{\partial V}\sum_i\exp(-\frac{E_i}{kT})&#10;\end{align*}&#10;\end{document}&#10;"/>
  <p:tag name="IGUANATEXSIZE" val="18"/>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p=&#10;kT\frac{\partial}{\partial  V}\ln Z&#10;\end{align*}&#10;\end{document}&#10;"/>
  <p:tag name="IGUANATEXSIZE" val="18"/>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Z=\exp-\frac{F}{kT}&#10;\end{align*}&#10;\end{document}&#10;"/>
  <p:tag name="IGUANATEXSIZE" val="18"/>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k\ln\varOmega(\bar E)=k\ln Z +\frac{\bar E}{T}&#10;\end{align*}&#10;\end{document}&#10;"/>
  <p:tag name="IGUANATEXSIZE" val="18"/>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Z=\exp-\frac{F}{kT}&#10;\end{align*}&#10;\end{document}&#10;"/>
  <p:tag name="IGUANATEXSIZE" val="18"/>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bar E-TS&#10;\end{align*}&#10;\end{document}&#10;"/>
  <p:tag name="IGUANATEXSIZE" val="18"/>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Z=\sum_{i,N_i=N}\exp\Big(-\frac{E_i}{kT}\Big)&#10;\end{align*}&#10;\end{document}&#10;"/>
  <p:tag name="IGUANATEXSIZE" val="18"/>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 E-TS&#10;\end{align*}&#10;\end{document}&#10;"/>
  <p:tag name="IGUANATEXSIZE" val="18"/>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E_n=(n+\frac{1}{2})\hbar\omega&#10;\end{align*}&#10;\end{document}&#10;"/>
  <p:tag name="IGUANATEXSIZE" val="18"/>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Z=\sum_n\exp\left(-\frac{(n+1/2)\hbar\omega}{kT}\right)=&#10;\exp\left(\frac{-\hbar\omega}{2kT}\right)&#10;\sum_n\left(\exp\left(\frac{-\hbar\omega}{kT}\right)\right)^n&#10;\end{align*}&#10;\end{document}&#10;"/>
  <p:tag name="IGUANATEXSIZE" val="18"/>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Z=&#10;\exp\left(\frac{\hbar\omega}{2kT}\right)&#10;\frac{1}{1-\exp\left(-\frac{\hbar\omega}{kT}\right)}&#10;\end{align*}&#10;\end{document}&#10;"/>
  <p:tag name="IGUANATEXSIZE" val="18"/>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overline E = \frac{\partial}{\partial\left(\frac{-1}{kT}\right)}&#10;\ln Z&#10;\end{align*}&#10;\end{document}&#10;"/>
  <p:tag name="IGUANATEXSIZE" val="18"/>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overline E = \frac{\hbar\omega}{\exp\left(\frac{\hbar\omega}{kT}\right)&#10;-1}+\frac{\hbar\omega}{2}&#10;\end{align*}&#10;\end{document}&#10;"/>
  <p:tag name="IGUANATEXSIZE" val="18"/>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bar A = \frac{1}{\varOmega_{super}(E_{super, N_{super}})}&#10;\sum_{(i,I), E_{iI}=E_{super},N_{iI}=N_{super}}&#10;A_i&#10;\end{align*}&#10;\end{document}&#10;"/>
  <p:tag name="IGUANATEXSIZE" val="18"/>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bar A = \frac{1}{\varOmega_{super}(E_{super},N_{super})}&#10;\sum_{i}\varOmega_{res}(E_{super}-E_i,N_{super}-N_i)&#10;A_i&#10;\end{align*}&#10;\end{document}&#10;"/>
  <p:tag name="IGUANATEXSIZE" val="18"/>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bar A = \frac{1}{\varOmega_{super}(E_{super,N_{super}})}\sum_{i}&#10;\exp\Big(\frac{1}{k}S_{res}(E_{super}-E_i,N_{super}-N_i)\Big)&#10;A_i&#10;\end{align*}&#10;\end{document}&#10;"/>
  <p:tag name="IGUANATEXSIZE" val="18"/>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bar A = \frac{1}{\varOmega_{super}(E_{super})}\sum_{i}&#10;\exp\Big(\frac{1}{k}S_{res}(E_{super,N_{super}})-&#10;\frac{1}{k}\frac{\partial S_{res}}{\partial E}E_i&#10;-\frac{1}{k}\frac{\partial S_{res}}{\partial N}N_i\Big)N_i&#10;A_i&#10;\end{align*}&#10;\end{document}&#10;"/>
  <p:tag name="IGUANATEXSIZE" val="18"/>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bar A=\frac{1}{Z}\sum_iA_i\exp\Big(-\frac{E_i}{kT}\Big)&#10;\end{align*}&#10;\end{document}&#10;"/>
  <p:tag name="IGUANATEXSIZE" val="18"/>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bar A = \frac{\exp\Big(\frac{1}{k}S_{res}(E_{super},N_{super})\Big )}&#10;{\varOmega_{super}(E_{super})}\sum_{i}&#10;\exp\Big(-\frac{E_i}{kT}+\frac{\mu}{kT}N_i\Big)&#10;A_i&#10;\end{align*}&#10;\end{document}&#10;"/>
  <p:tag name="IGUANATEXSIZE" val="18"/>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bar A = \text{const}\sum_{i}&#10;\exp\Big(-\frac{E_i}{kT}+\frac{\mu}{kT}N_i\Big)&#10;A_i&#10;\end{align*}&#10;\end{document}&#10;"/>
  <p:tag name="IGUANATEXSIZE" val="18"/>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bar A = \frac{1}{\varOmega_{super}(E_{super,N_{super}})}\sum_{i}&#10;\exp\Big(\frac{1}{k}S_{res}(E_{super}-E_i,N_{super}-N_i)\Big)&#10;A_i&#10;\end{align*}&#10;\end{document}&#10;"/>
  <p:tag name="IGUANATEXSIZE" val="18"/>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p(i)=\text{const}\exp\Big(-\frac{E_i}{kT}+\frac{\mu}{kT}N_i\Big)&#10;\end{align*}&#10;\end{document}&#10;"/>
  <p:tag name="IGUANATEXSIZE" val="18"/>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text{const}\exp\Big(-\frac{E_i}{kT}+\frac{\mu}{kT}N_i\Big)&#10;\end{align*}&#10;\end{document}&#10;"/>
  <p:tag name="IGUANATEXSIZE" val="18"/>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YellowOrange}&#10;\bar A = \text{const}\sum_{i}&#10;\exp\Big(-\frac{E_i}{kT}+\frac{\mu}{kT}N_i\Big)&#10;A_i&#10;\end{align*}&#10;\end{document}&#10;"/>
  <p:tag name="IGUANATEXSIZE" val="18"/>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sum_i p(i)=1&#10;\end{align*}&#10;\end{document}&#10;"/>
  <p:tag name="IGUANATEXSIZE" val="18"/>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p(i)=\text{const}\exp\Big(-\frac{E_i}{kT}+\frac{\mu}{kT}N_i\Big)&#10;\end{align*}&#10;\end{document}&#10;"/>
  <p:tag name="IGUANATEXSIZE" val="18"/>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p(i)=\frac{1}{\mathcal Z}\exp\Big(-\frac{E_i}{kT}+\frac{\mu}{kT}N_i\Big)&#10;\end{align*}&#10;\end{document}&#10;"/>
  <p:tag name="IGUANATEXSIZE" val="18"/>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mathcal Z=\sum_i\exp\Big(-\frac{E_i}{kT}+\frac{\mu}{kT}N_i\Big)&#10;\end{align*}&#10;\end{document}&#10;"/>
  <p:tag name="IGUANATEXSIZE" val="1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sum_i&#10;\end{align*}&#10;\end{document}&#10;"/>
  <p:tag name="IGUANATEXSIZE" val="12"/>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mathcal Z&#10;\end{align*}&#10;\end{document}&#10;"/>
  <p:tag name="IGUANATEXSIZE" val="18"/>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mathcal Z&#10;\end{align*}&#10;\end{document}&#10;"/>
  <p:tag name="IGUANATEXSIZE" val="18"/>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bar A=\frac{1}{\mathcal Z}\sum_iA_i\exp\Big(-\frac{E_i}{kT}+\frac{\mu}{kT}N_i\Big)&#10;\end{align*}&#10;\end{document}&#10;"/>
  <p:tag name="IGUANATEXSIZE" val="18"/>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mathcal Z=\sum_i\exp\Big(-\frac{E_i}{kT}+\frac{\mu}{kT}N_i\Big)&#10;\end{align*}&#10;\end{document}&#10;"/>
  <p:tag name="IGUANATEXSIZE" val="18"/>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Z=\sum_{i,N_i=N}\exp\Big(-\frac{E_i}{kT}\Big)&#10;\end{align*}&#10;\end{document}&#10;"/>
  <p:tag name="IGUANATEXSIZE" val="18"/>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overline N(\mu)=\frac{1}{\mathcal Z(\mu)}\sum_iN_i\exp\Big(-\frac{E_i}{kT}+\frac{\mu}{kT}N_i\Big)&#10;\end{align*}&#10;\end{document}&#10;"/>
  <p:tag name="IGUANATEXSIZE" val="16"/>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overline N(\mu)=N&#10;\end{align*}&#10;\end{document}&#10;"/>
  <p:tag name="IGUANATEXSIZE" val="18"/>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overline N(\mu)=N&#10;\end{align*}&#10;\end{document}&#10;"/>
  <p:tag name="IGUANATEXSIZE" val="18"/>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overline N(\mu)=\frac{1}{\mathcal Z(\mu)}\sum_iN_i\exp\Big(-\frac{E_i}{kT}+\frac{\mu}{kT}N_i\Big)&#10;=\frac{kT}{\mathcal Z}\frac{\partial}{\partial \mu}&#10;\sum_i\exp\Big(-\frac{E_i}{kT}+\frac{\mu}{kT}N_i\Big)&#10;\end{align*}&#10;\end{document}&#10;"/>
  <p:tag name="IGUANATEXSIZE" val="16"/>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overline N(\mu)=kT\frac{\partial}{\partial \mu}&#10;\ln \mathcal Z&#10;\end{align*}&#10;\end{document}&#10;"/>
  <p:tag name="IGUANATEXSIZE" val="16"/>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bar E=\frac{1}{Z}\sum_iE_i\exp\Big(-\frac{E_i}{kT}\Big)&#10;\end{align*}&#10;\end{document}&#10;"/>
  <p:tag name="IGUANATEXSIZE" val="18"/>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mathcal Z(\mu,T,V)&amp;=\sum_i\exp\Big(-\frac{E_i}{kT}+\frac{\mu}{kT}N_i\Big)=&#10;\sum_N\sum_{i,N_i=N}\exp\Big(-\frac{E_i}{kT}+\frac{\mu}{kT}N_i\Big)\\&#10;&amp;=&#10;\sum_N \exp\Big(\frac{\mu}{kT}N\Big)\sum_{i,N_i=N}\exp\Big(-\frac{E_i}{kT}\Big)&#10;=\sum_N \exp\Big(\frac{\mu}{kT}N\Big)Z(N,T,V)&#10;\end{align*}&#10;\end{document}&#10;"/>
  <p:tag name="IGUANATEXSIZE" val="18"/>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ln \mathcal Z(\mu,T,V)=&#10;=\frac{\mu}{kT}\bar N +\ln Z(\bar N,T,V)=&#10;\frac{\mu}{kT}\bar N -\frac{1}{kT}\bar E+\frac{1}{k}S&#10;\end{align*}&#10;\end{document}&#10;"/>
  <p:tag name="IGUANATEXSIZE" val="18"/>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newcommand{\ket}[1]{\left| #1 \right&gt;} % for Dirac bras&#10;\newcommand{\bra}[1]{\left&lt; #1 \right|} % for Dirac kets&#10;\newcommand{\braket}[2]{\left&lt; #1 \vphantom{#2} \right|&#10; \left. #2 \vphantom{#1} \right&gt;} % for Dirac brackets&#10;\include{units}&#10;\begin{document}&#10;\begin{align*}&#10;%Red1, Green4, Blue3,Yellow1&#10;%\color{Red1}&#10;\mathcal Z(\mu,T,V)= \exp\Big(-\frac{\varOmega}{kT}\Big)&#10;\end{align*}&#10;\end{document}&#10;"/>
  <p:tag name="IGUANATEXSIZE" val="1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bar p = \frac{1}{Z}\sum_{i, E_i=E}-\frac{\partial E_i}{\partial V}&#10;\exp\Big(-\frac{E_i}{kT}\Big)&#10;\end{align*}&#10;\end{document}&#10;"/>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r, \vec v)&#10;\end{align*}&#10;\end{document}&#10;"/>
  <p:tag name="IGUANATEXSIZE" val="18"/>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cs typeface="Arial" panose="020B0604020202020204" pitchFamily="34" charset="0"/>
          </a:defRPr>
        </a:defPPr>
      </a:lstStyle>
    </a:txDef>
  </a:objectDefaults>
  <a:extraClrSchemeLst/>
  <a:extLst>
    <a:ext uri="{05A4C25C-085E-4340-85A3-A5531E510DB2}">
      <thm15:themeFamily xmlns:thm15="http://schemas.microsoft.com/office/thememl/2012/main" name="MyblankCalibri.potx" id="{8A0F0F14-46AE-4D77-ADE7-0F718B9836FD}" vid="{B1D029F5-8F85-4FE6-9F53-704A5FA2D1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MyblankCalibri</Template>
  <TotalTime>2461</TotalTime>
  <Words>3031</Words>
  <Application>Microsoft Office PowerPoint</Application>
  <PresentationFormat>On-screen Show (4:3)</PresentationFormat>
  <Paragraphs>156</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Vladimír Černý</dc:creator>
  <cp:lastModifiedBy>Černý Vladimír</cp:lastModifiedBy>
  <cp:revision>161</cp:revision>
  <dcterms:created xsi:type="dcterms:W3CDTF">2018-07-31T08:09:51Z</dcterms:created>
  <dcterms:modified xsi:type="dcterms:W3CDTF">2019-11-11T09:14:37Z</dcterms:modified>
</cp:coreProperties>
</file>