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8" r:id="rId2"/>
    <p:sldId id="259" r:id="rId3"/>
    <p:sldId id="260" r:id="rId4"/>
    <p:sldId id="261" r:id="rId5"/>
    <p:sldId id="262" r:id="rId6"/>
    <p:sldId id="263" r:id="rId7"/>
    <p:sldId id="264" r:id="rId8"/>
    <p:sldId id="265" r:id="rId9"/>
    <p:sldId id="266" r:id="rId10"/>
    <p:sldId id="267"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68" r:id="rId26"/>
    <p:sldId id="269" r:id="rId27"/>
    <p:sldId id="284" r:id="rId28"/>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8" autoAdjust="0"/>
    <p:restoredTop sz="94660"/>
  </p:normalViewPr>
  <p:slideViewPr>
    <p:cSldViewPr snapToGrid="0">
      <p:cViewPr varScale="1">
        <p:scale>
          <a:sx n="62" d="100"/>
          <a:sy n="62" d="100"/>
        </p:scale>
        <p:origin x="11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AD600C-6ACF-41D4-8AC4-58AA520D1525}" type="datetimeFigureOut">
              <a:rPr lang="en-US" smtClean="0"/>
              <a:t>11/11/2019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F25811-84D1-47B9-8C42-325B9F8373CB}" type="slidenum">
              <a:rPr lang="en-US" smtClean="0"/>
              <a:t>‹#›</a:t>
            </a:fld>
            <a:endParaRPr lang="en-US"/>
          </a:p>
        </p:txBody>
      </p:sp>
    </p:spTree>
    <p:extLst>
      <p:ext uri="{BB962C8B-B14F-4D97-AF65-F5344CB8AC3E}">
        <p14:creationId xmlns:p14="http://schemas.microsoft.com/office/powerpoint/2010/main" val="3824940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EE23B9-8667-4D6D-A7F6-3BD943574675}" type="datetime1">
              <a:rPr lang="sk-SK" smtClean="0"/>
              <a:t>11. 11. 2019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673428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3A5902-D435-4486-A59F-152140E3B126}" type="datetime1">
              <a:rPr lang="sk-SK" smtClean="0"/>
              <a:t>11. 11. 2019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33457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078B12-EC95-4CAA-8452-2B4B9D15D484}" type="datetime1">
              <a:rPr lang="sk-SK" smtClean="0"/>
              <a:t>11. 11. 2019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49927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072B76-9872-4AD7-AA75-EE9D62122976}" type="datetime1">
              <a:rPr lang="sk-SK" smtClean="0"/>
              <a:t>11. 11. 2019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13298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F3AC8F-3D2B-408D-BE5C-77A8A7FA8067}" type="datetime1">
              <a:rPr lang="sk-SK" smtClean="0"/>
              <a:t>11. 11. 2019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32028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73C3DD-2493-4CF7-9FAE-F0608F73569A}" type="datetime1">
              <a:rPr lang="sk-SK" smtClean="0"/>
              <a:t>11. 11. 2019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95457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AA0A26-881D-436E-B2DE-74DFC01F3B56}" type="datetime1">
              <a:rPr lang="sk-SK" smtClean="0"/>
              <a:t>11. 11. 2019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980536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7DFD7C-DC11-4EEC-801B-710D787A6EDB}" type="datetime1">
              <a:rPr lang="sk-SK" smtClean="0"/>
              <a:t>11. 11. 2019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30808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BC3A3D-6F2C-4637-A2E5-23542E8DF6CC}" type="datetime1">
              <a:rPr lang="sk-SK" smtClean="0"/>
              <a:t>11. 11. 2019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047386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C4E25B-D6E3-4BBF-97FB-E3D5D6DB340A}" type="datetime1">
              <a:rPr lang="sk-SK" smtClean="0"/>
              <a:t>11. 11. 2019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786722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C0AB09-431E-431A-9173-D5C998BADE81}" type="datetime1">
              <a:rPr lang="sk-SK" smtClean="0"/>
              <a:t>11. 11. 2019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65108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C739FE-3032-4E6E-9FAA-DEF2F2474B39}" type="datetime1">
              <a:rPr lang="sk-SK" smtClean="0"/>
              <a:t>11. 11. 2019</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4146169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2.png"/><Relationship Id="rId18" Type="http://schemas.openxmlformats.org/officeDocument/2006/relationships/image" Target="../media/image7.png"/><Relationship Id="rId3" Type="http://schemas.openxmlformats.org/officeDocument/2006/relationships/tags" Target="../tags/tag3.xml"/><Relationship Id="rId21" Type="http://schemas.openxmlformats.org/officeDocument/2006/relationships/image" Target="../media/image10.png"/><Relationship Id="rId7" Type="http://schemas.openxmlformats.org/officeDocument/2006/relationships/tags" Target="../tags/tag7.xml"/><Relationship Id="rId12" Type="http://schemas.openxmlformats.org/officeDocument/2006/relationships/image" Target="../media/image1.png"/><Relationship Id="rId17" Type="http://schemas.openxmlformats.org/officeDocument/2006/relationships/image" Target="../media/image6.png"/><Relationship Id="rId2" Type="http://schemas.openxmlformats.org/officeDocument/2006/relationships/tags" Target="../tags/tag2.xml"/><Relationship Id="rId16" Type="http://schemas.openxmlformats.org/officeDocument/2006/relationships/image" Target="../media/image5.png"/><Relationship Id="rId20" Type="http://schemas.openxmlformats.org/officeDocument/2006/relationships/image" Target="../media/image9.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7.xml"/><Relationship Id="rId5" Type="http://schemas.openxmlformats.org/officeDocument/2006/relationships/tags" Target="../tags/tag5.xml"/><Relationship Id="rId15" Type="http://schemas.openxmlformats.org/officeDocument/2006/relationships/image" Target="../media/image4.png"/><Relationship Id="rId10" Type="http://schemas.openxmlformats.org/officeDocument/2006/relationships/tags" Target="../tags/tag10.xml"/><Relationship Id="rId19" Type="http://schemas.openxmlformats.org/officeDocument/2006/relationships/image" Target="../media/image8.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tags" Target="../tags/tag53.xml"/><Relationship Id="rId7" Type="http://schemas.openxmlformats.org/officeDocument/2006/relationships/image" Target="../media/image64.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67.png"/><Relationship Id="rId11" Type="http://schemas.openxmlformats.org/officeDocument/2006/relationships/image" Target="../media/image70.png"/><Relationship Id="rId5" Type="http://schemas.openxmlformats.org/officeDocument/2006/relationships/slideLayout" Target="../slideLayouts/slideLayout7.xml"/><Relationship Id="rId10" Type="http://schemas.openxmlformats.org/officeDocument/2006/relationships/image" Target="../media/image68.png"/><Relationship Id="rId4" Type="http://schemas.openxmlformats.org/officeDocument/2006/relationships/tags" Target="../tags/tag54.xml"/><Relationship Id="rId9" Type="http://schemas.openxmlformats.org/officeDocument/2006/relationships/image" Target="../media/image69.png"/></Relationships>
</file>

<file path=ppt/slides/_rels/slide11.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image" Target="../media/image73.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8.png"/><Relationship Id="rId3" Type="http://schemas.openxmlformats.org/officeDocument/2006/relationships/tags" Target="../tags/tag60.xml"/><Relationship Id="rId7" Type="http://schemas.openxmlformats.org/officeDocument/2006/relationships/slideLayout" Target="../slideLayouts/slideLayout7.xml"/><Relationship Id="rId12" Type="http://schemas.openxmlformats.org/officeDocument/2006/relationships/image" Target="../media/image77.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image" Target="../media/image75.png"/><Relationship Id="rId5" Type="http://schemas.openxmlformats.org/officeDocument/2006/relationships/tags" Target="../tags/tag62.xml"/><Relationship Id="rId15" Type="http://schemas.openxmlformats.org/officeDocument/2006/relationships/image" Target="../media/image81.png"/><Relationship Id="rId10" Type="http://schemas.openxmlformats.org/officeDocument/2006/relationships/image" Target="../media/image76.png"/><Relationship Id="rId4" Type="http://schemas.openxmlformats.org/officeDocument/2006/relationships/tags" Target="../tags/tag61.xml"/><Relationship Id="rId9" Type="http://schemas.openxmlformats.org/officeDocument/2006/relationships/image" Target="../media/image74.png"/><Relationship Id="rId14" Type="http://schemas.openxmlformats.org/officeDocument/2006/relationships/image" Target="../media/image79.png"/></Relationships>
</file>

<file path=ppt/slides/_rels/slide1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slideLayout" Target="../slideLayouts/slideLayout7.xml"/><Relationship Id="rId1" Type="http://schemas.openxmlformats.org/officeDocument/2006/relationships/tags" Target="../tags/tag64.xml"/><Relationship Id="rId5" Type="http://schemas.openxmlformats.org/officeDocument/2006/relationships/image" Target="../media/image83.png"/><Relationship Id="rId4" Type="http://schemas.openxmlformats.org/officeDocument/2006/relationships/image" Target="../media/image82.png"/></Relationships>
</file>

<file path=ppt/slides/_rels/slide1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slideLayout" Target="../slideLayouts/slideLayout7.xml"/><Relationship Id="rId1" Type="http://schemas.openxmlformats.org/officeDocument/2006/relationships/tags" Target="../tags/tag65.xml"/><Relationship Id="rId4" Type="http://schemas.openxmlformats.org/officeDocument/2006/relationships/image" Target="../media/image85.png"/></Relationships>
</file>

<file path=ppt/slides/_rels/slide15.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tags" Target="../tags/tag68.xml"/><Relationship Id="rId7" Type="http://schemas.openxmlformats.org/officeDocument/2006/relationships/image" Target="../media/image89.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slideLayout" Target="../slideLayouts/slideLayout7.xml"/><Relationship Id="rId9" Type="http://schemas.openxmlformats.org/officeDocument/2006/relationships/image" Target="../media/image90.png"/></Relationships>
</file>

<file path=ppt/slides/_rels/slide16.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tags" Target="../tags/tag71.xml"/><Relationship Id="rId7" Type="http://schemas.openxmlformats.org/officeDocument/2006/relationships/image" Target="../media/image94.pn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slideLayout" Target="../slideLayouts/slideLayout7.xml"/><Relationship Id="rId1" Type="http://schemas.openxmlformats.org/officeDocument/2006/relationships/tags" Target="../tags/tag72.xml"/><Relationship Id="rId6" Type="http://schemas.openxmlformats.org/officeDocument/2006/relationships/image" Target="../media/image510.png"/><Relationship Id="rId5" Type="http://schemas.openxmlformats.org/officeDocument/2006/relationships/image" Target="../media/image95.png"/><Relationship Id="rId4" Type="http://schemas.openxmlformats.org/officeDocument/2006/relationships/image" Target="../media/image310.png"/></Relationships>
</file>

<file path=ppt/slides/_rels/slide19.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100.png"/><Relationship Id="rId3" Type="http://schemas.openxmlformats.org/officeDocument/2006/relationships/tags" Target="../tags/tag75.xml"/><Relationship Id="rId7" Type="http://schemas.openxmlformats.org/officeDocument/2006/relationships/image" Target="../media/image610.png"/><Relationship Id="rId12" Type="http://schemas.openxmlformats.org/officeDocument/2006/relationships/image" Target="../media/image99.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7.xml"/><Relationship Id="rId11" Type="http://schemas.openxmlformats.org/officeDocument/2006/relationships/image" Target="../media/image98.png"/><Relationship Id="rId5" Type="http://schemas.openxmlformats.org/officeDocument/2006/relationships/tags" Target="../tags/tag77.xml"/><Relationship Id="rId10" Type="http://schemas.openxmlformats.org/officeDocument/2006/relationships/image" Target="../media/image910.png"/><Relationship Id="rId4" Type="http://schemas.openxmlformats.org/officeDocument/2006/relationships/tags" Target="../tags/tag76.xml"/><Relationship Id="rId9" Type="http://schemas.openxmlformats.org/officeDocument/2006/relationships/image" Target="../media/image97.png"/><Relationship Id="rId14" Type="http://schemas.openxmlformats.org/officeDocument/2006/relationships/image" Target="../media/image133.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130.png"/><Relationship Id="rId18" Type="http://schemas.openxmlformats.org/officeDocument/2006/relationships/image" Target="../media/image18.pn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image" Target="../media/image6.png"/><Relationship Id="rId17" Type="http://schemas.openxmlformats.org/officeDocument/2006/relationships/image" Target="../media/image16.png"/><Relationship Id="rId2" Type="http://schemas.openxmlformats.org/officeDocument/2006/relationships/tags" Target="../tags/tag12.xml"/><Relationship Id="rId16" Type="http://schemas.openxmlformats.org/officeDocument/2006/relationships/image" Target="../media/image17.png"/><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image" Target="../media/image13.png"/><Relationship Id="rId5" Type="http://schemas.openxmlformats.org/officeDocument/2006/relationships/tags" Target="../tags/tag15.xml"/><Relationship Id="rId15" Type="http://schemas.openxmlformats.org/officeDocument/2006/relationships/image" Target="../media/image15.png"/><Relationship Id="rId10" Type="http://schemas.openxmlformats.org/officeDocument/2006/relationships/image" Target="../media/image12.png"/><Relationship Id="rId19" Type="http://schemas.openxmlformats.org/officeDocument/2006/relationships/image" Target="../media/image19.png"/><Relationship Id="rId4" Type="http://schemas.openxmlformats.org/officeDocument/2006/relationships/tags" Target="../tags/tag14.xml"/><Relationship Id="rId9" Type="http://schemas.openxmlformats.org/officeDocument/2006/relationships/image" Target="../media/image11.pn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tags" Target="../tags/tag80.xml"/><Relationship Id="rId7" Type="http://schemas.openxmlformats.org/officeDocument/2006/relationships/image" Target="../media/image102.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101.png"/><Relationship Id="rId5" Type="http://schemas.openxmlformats.org/officeDocument/2006/relationships/image" Target="../media/image140.png"/><Relationship Id="rId4" Type="http://schemas.openxmlformats.org/officeDocument/2006/relationships/slideLayout" Target="../slideLayouts/slideLayout7.xml"/><Relationship Id="rId9" Type="http://schemas.openxmlformats.org/officeDocument/2006/relationships/image" Target="../media/image180.png"/></Relationships>
</file>

<file path=ppt/slides/_rels/slide21.xml.rels><?xml version="1.0" encoding="UTF-8" standalone="yes"?>
<Relationships xmlns="http://schemas.openxmlformats.org/package/2006/relationships"><Relationship Id="rId8" Type="http://schemas.openxmlformats.org/officeDocument/2006/relationships/image" Target="../media/image211.png"/><Relationship Id="rId3" Type="http://schemas.openxmlformats.org/officeDocument/2006/relationships/tags" Target="../tags/tag83.xml"/><Relationship Id="rId7" Type="http://schemas.openxmlformats.org/officeDocument/2006/relationships/image" Target="../media/image105.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104.png"/><Relationship Id="rId5" Type="http://schemas.openxmlformats.org/officeDocument/2006/relationships/slideLayout" Target="../slideLayouts/slideLayout7.xml"/><Relationship Id="rId10" Type="http://schemas.openxmlformats.org/officeDocument/2006/relationships/image" Target="../media/image106.png"/><Relationship Id="rId4" Type="http://schemas.openxmlformats.org/officeDocument/2006/relationships/tags" Target="../tags/tag84.xml"/><Relationship Id="rId9" Type="http://schemas.openxmlformats.org/officeDocument/2006/relationships/image" Target="../media/image101.png"/></Relationships>
</file>

<file path=ppt/slides/_rels/slide22.xml.rels><?xml version="1.0" encoding="UTF-8" standalone="yes"?>
<Relationships xmlns="http://schemas.openxmlformats.org/package/2006/relationships"><Relationship Id="rId8" Type="http://schemas.openxmlformats.org/officeDocument/2006/relationships/image" Target="../media/image108.png"/><Relationship Id="rId13" Type="http://schemas.openxmlformats.org/officeDocument/2006/relationships/image" Target="../media/image290.png"/><Relationship Id="rId3" Type="http://schemas.openxmlformats.org/officeDocument/2006/relationships/tags" Target="../tags/tag87.xml"/><Relationship Id="rId7" Type="http://schemas.openxmlformats.org/officeDocument/2006/relationships/image" Target="../media/image107.png"/><Relationship Id="rId12" Type="http://schemas.openxmlformats.org/officeDocument/2006/relationships/image" Target="../media/image110.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slideLayout" Target="../slideLayouts/slideLayout7.xml"/><Relationship Id="rId11" Type="http://schemas.openxmlformats.org/officeDocument/2006/relationships/image" Target="../media/image270.png"/><Relationship Id="rId5" Type="http://schemas.openxmlformats.org/officeDocument/2006/relationships/tags" Target="../tags/tag89.xml"/><Relationship Id="rId10" Type="http://schemas.openxmlformats.org/officeDocument/2006/relationships/image" Target="../media/image109.png"/><Relationship Id="rId4" Type="http://schemas.openxmlformats.org/officeDocument/2006/relationships/tags" Target="../tags/tag88.xml"/><Relationship Id="rId9" Type="http://schemas.openxmlformats.org/officeDocument/2006/relationships/image" Target="../media/image250.png"/><Relationship Id="rId14" Type="http://schemas.openxmlformats.org/officeDocument/2006/relationships/image" Target="../media/image111.png"/></Relationships>
</file>

<file path=ppt/slides/_rels/slide23.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16.png"/><Relationship Id="rId3" Type="http://schemas.openxmlformats.org/officeDocument/2006/relationships/tags" Target="../tags/tag92.xml"/><Relationship Id="rId7" Type="http://schemas.openxmlformats.org/officeDocument/2006/relationships/image" Target="../media/image311.png"/><Relationship Id="rId12" Type="http://schemas.openxmlformats.org/officeDocument/2006/relationships/image" Target="../media/image115.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slideLayout" Target="../slideLayouts/slideLayout7.xml"/><Relationship Id="rId11" Type="http://schemas.openxmlformats.org/officeDocument/2006/relationships/image" Target="../media/image350.png"/><Relationship Id="rId5" Type="http://schemas.openxmlformats.org/officeDocument/2006/relationships/tags" Target="../tags/tag94.xml"/><Relationship Id="rId10" Type="http://schemas.openxmlformats.org/officeDocument/2006/relationships/image" Target="../media/image114.png"/><Relationship Id="rId4" Type="http://schemas.openxmlformats.org/officeDocument/2006/relationships/tags" Target="../tags/tag93.xml"/><Relationship Id="rId9" Type="http://schemas.openxmlformats.org/officeDocument/2006/relationships/image" Target="../media/image113.png"/><Relationship Id="rId14" Type="http://schemas.openxmlformats.org/officeDocument/2006/relationships/image" Target="../media/image380.png"/></Relationships>
</file>

<file path=ppt/slides/_rels/slide24.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430.png"/><Relationship Id="rId3" Type="http://schemas.openxmlformats.org/officeDocument/2006/relationships/tags" Target="../tags/tag97.xml"/><Relationship Id="rId7" Type="http://schemas.openxmlformats.org/officeDocument/2006/relationships/image" Target="../media/image390.png"/><Relationship Id="rId12" Type="http://schemas.openxmlformats.org/officeDocument/2006/relationships/image" Target="../media/image116.pn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slideLayout" Target="../slideLayouts/slideLayout7.xml"/><Relationship Id="rId11" Type="http://schemas.openxmlformats.org/officeDocument/2006/relationships/image" Target="../media/image119.png"/><Relationship Id="rId5" Type="http://schemas.openxmlformats.org/officeDocument/2006/relationships/tags" Target="../tags/tag99.xml"/><Relationship Id="rId10" Type="http://schemas.openxmlformats.org/officeDocument/2006/relationships/image" Target="../media/image118.png"/><Relationship Id="rId4" Type="http://schemas.openxmlformats.org/officeDocument/2006/relationships/tags" Target="../tags/tag98.xml"/><Relationship Id="rId9" Type="http://schemas.openxmlformats.org/officeDocument/2006/relationships/image" Target="../media/image117.png"/></Relationships>
</file>

<file path=ppt/slides/_rels/slide25.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tags" Target="../tags/tag102.xml"/><Relationship Id="rId7" Type="http://schemas.openxmlformats.org/officeDocument/2006/relationships/image" Target="../media/image121.pn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image" Target="../media/image120.png"/><Relationship Id="rId5" Type="http://schemas.openxmlformats.org/officeDocument/2006/relationships/slideLayout" Target="../slideLayouts/slideLayout7.xml"/><Relationship Id="rId10" Type="http://schemas.openxmlformats.org/officeDocument/2006/relationships/image" Target="../media/image480.png"/><Relationship Id="rId4" Type="http://schemas.openxmlformats.org/officeDocument/2006/relationships/tags" Target="../tags/tag103.xml"/><Relationship Id="rId9" Type="http://schemas.openxmlformats.org/officeDocument/2006/relationships/image" Target="../media/image123.png"/></Relationships>
</file>

<file path=ppt/slides/_rels/slide26.xml.rels><?xml version="1.0" encoding="UTF-8" standalone="yes"?>
<Relationships xmlns="http://schemas.openxmlformats.org/package/2006/relationships"><Relationship Id="rId8" Type="http://schemas.openxmlformats.org/officeDocument/2006/relationships/image" Target="../media/image490.png"/><Relationship Id="rId13" Type="http://schemas.openxmlformats.org/officeDocument/2006/relationships/image" Target="../media/image53.png"/><Relationship Id="rId3" Type="http://schemas.openxmlformats.org/officeDocument/2006/relationships/tags" Target="../tags/tag106.xml"/><Relationship Id="rId7" Type="http://schemas.openxmlformats.org/officeDocument/2006/relationships/slideLayout" Target="../slideLayouts/slideLayout7.xml"/><Relationship Id="rId12" Type="http://schemas.openxmlformats.org/officeDocument/2006/relationships/image" Target="../media/image126.pn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tags" Target="../tags/tag109.xml"/><Relationship Id="rId11" Type="http://schemas.openxmlformats.org/officeDocument/2006/relationships/image" Target="../media/image125.png"/><Relationship Id="rId5" Type="http://schemas.openxmlformats.org/officeDocument/2006/relationships/tags" Target="../tags/tag108.xml"/><Relationship Id="rId15" Type="http://schemas.openxmlformats.org/officeDocument/2006/relationships/image" Target="../media/image127.png"/><Relationship Id="rId10" Type="http://schemas.openxmlformats.org/officeDocument/2006/relationships/image" Target="../media/image108.png"/><Relationship Id="rId4" Type="http://schemas.openxmlformats.org/officeDocument/2006/relationships/tags" Target="../tags/tag107.xml"/><Relationship Id="rId9" Type="http://schemas.openxmlformats.org/officeDocument/2006/relationships/image" Target="../media/image124.png"/><Relationship Id="rId14" Type="http://schemas.openxmlformats.org/officeDocument/2006/relationships/image" Target="../media/image540.png"/></Relationships>
</file>

<file path=ppt/slides/_rels/slide27.xml.rels><?xml version="1.0" encoding="UTF-8" standalone="yes"?>
<Relationships xmlns="http://schemas.openxmlformats.org/package/2006/relationships"><Relationship Id="rId8" Type="http://schemas.openxmlformats.org/officeDocument/2006/relationships/image" Target="../media/image128.png"/><Relationship Id="rId13" Type="http://schemas.openxmlformats.org/officeDocument/2006/relationships/image" Target="../media/image129.png"/><Relationship Id="rId3" Type="http://schemas.openxmlformats.org/officeDocument/2006/relationships/tags" Target="../tags/tag112.xml"/><Relationship Id="rId7" Type="http://schemas.openxmlformats.org/officeDocument/2006/relationships/slideLayout" Target="../slideLayouts/slideLayout7.xml"/><Relationship Id="rId12" Type="http://schemas.openxmlformats.org/officeDocument/2006/relationships/image" Target="../media/image560.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image" Target="../media/image116.png"/><Relationship Id="rId5" Type="http://schemas.openxmlformats.org/officeDocument/2006/relationships/tags" Target="../tags/tag114.xml"/><Relationship Id="rId10" Type="http://schemas.openxmlformats.org/officeDocument/2006/relationships/image" Target="../media/image117.png"/><Relationship Id="rId4" Type="http://schemas.openxmlformats.org/officeDocument/2006/relationships/tags" Target="../tags/tag113.xml"/><Relationship Id="rId9" Type="http://schemas.openxmlformats.org/officeDocument/2006/relationships/image" Target="../media/image53.png"/><Relationship Id="rId14" Type="http://schemas.openxmlformats.org/officeDocument/2006/relationships/image" Target="../media/image131.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20.xml"/><Relationship Id="rId7" Type="http://schemas.openxmlformats.org/officeDocument/2006/relationships/image" Target="../media/image13.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5.png"/><Relationship Id="rId5" Type="http://schemas.openxmlformats.org/officeDocument/2006/relationships/slideLayout" Target="../slideLayouts/slideLayout7.xml"/><Relationship Id="rId10" Type="http://schemas.openxmlformats.org/officeDocument/2006/relationships/image" Target="../media/image22.png"/><Relationship Id="rId4" Type="http://schemas.openxmlformats.org/officeDocument/2006/relationships/tags" Target="../tags/tag21.xml"/><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28.png"/><Relationship Id="rId18" Type="http://schemas.openxmlformats.org/officeDocument/2006/relationships/image" Target="../media/image32.png"/><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image" Target="../media/image25.png"/><Relationship Id="rId17" Type="http://schemas.openxmlformats.org/officeDocument/2006/relationships/image" Target="../media/image31.png"/><Relationship Id="rId2" Type="http://schemas.openxmlformats.org/officeDocument/2006/relationships/tags" Target="../tags/tag23.xml"/><Relationship Id="rId16" Type="http://schemas.openxmlformats.org/officeDocument/2006/relationships/image" Target="../media/image30.png"/><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image" Target="../media/image26.png"/><Relationship Id="rId5" Type="http://schemas.openxmlformats.org/officeDocument/2006/relationships/tags" Target="../tags/tag26.xml"/><Relationship Id="rId15" Type="http://schemas.openxmlformats.org/officeDocument/2006/relationships/image" Target="../media/image29.png"/><Relationship Id="rId10" Type="http://schemas.openxmlformats.org/officeDocument/2006/relationships/image" Target="../media/image23.png"/><Relationship Id="rId4" Type="http://schemas.openxmlformats.org/officeDocument/2006/relationships/tags" Target="../tags/tag25.xml"/><Relationship Id="rId9" Type="http://schemas.openxmlformats.org/officeDocument/2006/relationships/image" Target="../media/image24.png"/><Relationship Id="rId14"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37.png"/><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image" Target="../media/image36.png"/><Relationship Id="rId2" Type="http://schemas.openxmlformats.org/officeDocument/2006/relationships/tags" Target="../tags/tag30.xml"/><Relationship Id="rId16" Type="http://schemas.openxmlformats.org/officeDocument/2006/relationships/image" Target="../media/image40.png"/><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image" Target="../media/image35.png"/><Relationship Id="rId5" Type="http://schemas.openxmlformats.org/officeDocument/2006/relationships/tags" Target="../tags/tag33.xml"/><Relationship Id="rId15" Type="http://schemas.openxmlformats.org/officeDocument/2006/relationships/image" Target="../media/image39.png"/><Relationship Id="rId10" Type="http://schemas.openxmlformats.org/officeDocument/2006/relationships/image" Target="../media/image33.png"/><Relationship Id="rId4" Type="http://schemas.openxmlformats.org/officeDocument/2006/relationships/tags" Target="../tags/tag32.xml"/><Relationship Id="rId9" Type="http://schemas.openxmlformats.org/officeDocument/2006/relationships/image" Target="../media/image34.png"/><Relationship Id="rId14" Type="http://schemas.openxmlformats.org/officeDocument/2006/relationships/image" Target="../media/image38.png"/></Relationships>
</file>

<file path=ppt/slides/_rels/slide6.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41.png"/><Relationship Id="rId18" Type="http://schemas.openxmlformats.org/officeDocument/2006/relationships/image" Target="../media/image48.png"/><Relationship Id="rId3" Type="http://schemas.openxmlformats.org/officeDocument/2006/relationships/tags" Target="../tags/tag38.xml"/><Relationship Id="rId21" Type="http://schemas.openxmlformats.org/officeDocument/2006/relationships/image" Target="../media/image50.png"/><Relationship Id="rId7" Type="http://schemas.openxmlformats.org/officeDocument/2006/relationships/tags" Target="../tags/tag42.xml"/><Relationship Id="rId12" Type="http://schemas.openxmlformats.org/officeDocument/2006/relationships/image" Target="../media/image43.png"/><Relationship Id="rId17" Type="http://schemas.openxmlformats.org/officeDocument/2006/relationships/image" Target="../media/image47.png"/><Relationship Id="rId2" Type="http://schemas.openxmlformats.org/officeDocument/2006/relationships/tags" Target="../tags/tag37.xml"/><Relationship Id="rId16" Type="http://schemas.openxmlformats.org/officeDocument/2006/relationships/image" Target="../media/image46.png"/><Relationship Id="rId20" Type="http://schemas.openxmlformats.org/officeDocument/2006/relationships/image" Target="../media/image51.png"/><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image" Target="../media/image42.png"/><Relationship Id="rId5" Type="http://schemas.openxmlformats.org/officeDocument/2006/relationships/tags" Target="../tags/tag40.xml"/><Relationship Id="rId15" Type="http://schemas.openxmlformats.org/officeDocument/2006/relationships/image" Target="../media/image45.png"/><Relationship Id="rId23" Type="http://schemas.openxmlformats.org/officeDocument/2006/relationships/image" Target="../media/image53.png"/><Relationship Id="rId10" Type="http://schemas.openxmlformats.org/officeDocument/2006/relationships/slideLayout" Target="../slideLayouts/slideLayout7.xml"/><Relationship Id="rId19" Type="http://schemas.openxmlformats.org/officeDocument/2006/relationships/image" Target="../media/image49.png"/><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media/image44.png"/><Relationship Id="rId22" Type="http://schemas.openxmlformats.org/officeDocument/2006/relationships/image" Target="../media/image5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7.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tags" Target="../tags/tag49.xml"/><Relationship Id="rId7" Type="http://schemas.openxmlformats.org/officeDocument/2006/relationships/image" Target="../media/image60.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slideLayout" Target="../slideLayouts/slideLayout7.xml"/><Relationship Id="rId10" Type="http://schemas.openxmlformats.org/officeDocument/2006/relationships/image" Target="../media/image64.png"/><Relationship Id="rId4" Type="http://schemas.openxmlformats.org/officeDocument/2006/relationships/tags" Target="../tags/tag50.xml"/><Relationship Id="rId9" Type="http://schemas.openxmlformats.org/officeDocument/2006/relationships/image" Target="../media/image6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DC6CF5-A6BB-4B91-A0C2-DF27AA9059D5}"/>
              </a:ext>
            </a:extLst>
          </p:cNvPr>
          <p:cNvSpPr txBox="1"/>
          <p:nvPr/>
        </p:nvSpPr>
        <p:spPr>
          <a:xfrm>
            <a:off x="1685925" y="226367"/>
            <a:ext cx="5448300" cy="461665"/>
          </a:xfrm>
          <a:prstGeom prst="rect">
            <a:avLst/>
          </a:prstGeom>
          <a:noFill/>
        </p:spPr>
        <p:txBody>
          <a:bodyPr wrap="square" rtlCol="0">
            <a:spAutoFit/>
          </a:bodyPr>
          <a:lstStyle/>
          <a:p>
            <a:pPr algn="ctr"/>
            <a:r>
              <a:rPr lang="en-US" sz="2400" b="1" dirty="0">
                <a:cs typeface="Arial" panose="020B0604020202020204" pitchFamily="34" charset="0"/>
              </a:rPr>
              <a:t>Thermodynamic potentials</a:t>
            </a:r>
          </a:p>
        </p:txBody>
      </p:sp>
      <p:sp>
        <p:nvSpPr>
          <p:cNvPr id="3" name="TextBox 2">
            <a:extLst>
              <a:ext uri="{FF2B5EF4-FFF2-40B4-BE49-F238E27FC236}">
                <a16:creationId xmlns:a16="http://schemas.microsoft.com/office/drawing/2014/main" id="{38059765-2BEF-4B72-81C7-21DD115349A6}"/>
              </a:ext>
            </a:extLst>
          </p:cNvPr>
          <p:cNvSpPr txBox="1"/>
          <p:nvPr/>
        </p:nvSpPr>
        <p:spPr>
          <a:xfrm>
            <a:off x="323850" y="1066800"/>
            <a:ext cx="8439150" cy="390525"/>
          </a:xfrm>
          <a:prstGeom prst="rect">
            <a:avLst/>
          </a:prstGeom>
          <a:noFill/>
        </p:spPr>
        <p:txBody>
          <a:bodyPr wrap="square" rtlCol="0">
            <a:spAutoFit/>
          </a:bodyPr>
          <a:lstStyle/>
          <a:p>
            <a:endParaRPr lang="en-US" dirty="0">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283436F-5144-49CC-8319-7A82B03B9899}"/>
                  </a:ext>
                </a:extLst>
              </p:cNvPr>
              <p:cNvSpPr txBox="1"/>
              <p:nvPr/>
            </p:nvSpPr>
            <p:spPr>
              <a:xfrm>
                <a:off x="290512" y="680507"/>
                <a:ext cx="8562975" cy="1477328"/>
              </a:xfrm>
              <a:prstGeom prst="rect">
                <a:avLst/>
              </a:prstGeom>
              <a:noFill/>
            </p:spPr>
            <p:txBody>
              <a:bodyPr wrap="square" rtlCol="0">
                <a:spAutoFit/>
              </a:bodyPr>
              <a:lstStyle/>
              <a:p>
                <a:r>
                  <a:rPr lang="en-US" dirty="0">
                    <a:cs typeface="Arial" panose="020B0604020202020204" pitchFamily="34" charset="0"/>
                  </a:rPr>
                  <a:t>In the preceding lectures we have met several functions of the state like energy </a:t>
                </a:r>
                <a14:m>
                  <m:oMath xmlns:m="http://schemas.openxmlformats.org/officeDocument/2006/math">
                    <m:r>
                      <a:rPr lang="en-US" b="0" i="1" smtClean="0">
                        <a:latin typeface="Cambria Math" panose="02040503050406030204" pitchFamily="18" charset="0"/>
                        <a:cs typeface="Arial" panose="020B0604020202020204" pitchFamily="34" charset="0"/>
                      </a:rPr>
                      <m:t>𝐸</m:t>
                    </m:r>
                  </m:oMath>
                </a14:m>
                <a:r>
                  <a:rPr lang="en-US" dirty="0">
                    <a:cs typeface="Arial" panose="020B0604020202020204" pitchFamily="34" charset="0"/>
                  </a:rPr>
                  <a:t>, entropy </a:t>
                </a:r>
                <a14:m>
                  <m:oMath xmlns:m="http://schemas.openxmlformats.org/officeDocument/2006/math">
                    <m:r>
                      <a:rPr lang="en-US" b="0" i="1" smtClean="0">
                        <a:latin typeface="Cambria Math" panose="02040503050406030204" pitchFamily="18" charset="0"/>
                        <a:cs typeface="Arial" panose="020B0604020202020204" pitchFamily="34" charset="0"/>
                      </a:rPr>
                      <m:t>𝑆</m:t>
                    </m:r>
                  </m:oMath>
                </a14:m>
                <a:r>
                  <a:rPr lang="en-US" dirty="0">
                    <a:cs typeface="Arial" panose="020B0604020202020204" pitchFamily="34" charset="0"/>
                  </a:rPr>
                  <a:t>, free energy </a:t>
                </a:r>
                <a14:m>
                  <m:oMath xmlns:m="http://schemas.openxmlformats.org/officeDocument/2006/math">
                    <m:r>
                      <a:rPr lang="en-US" b="0" i="1" smtClean="0">
                        <a:latin typeface="Cambria Math" panose="02040503050406030204" pitchFamily="18" charset="0"/>
                        <a:cs typeface="Arial" panose="020B0604020202020204" pitchFamily="34" charset="0"/>
                      </a:rPr>
                      <m:t>𝐹</m:t>
                    </m:r>
                  </m:oMath>
                </a14:m>
                <a:r>
                  <a:rPr lang="en-US" dirty="0">
                    <a:cs typeface="Arial" panose="020B0604020202020204" pitchFamily="34" charset="0"/>
                  </a:rPr>
                  <a:t> and canonical potential </a:t>
                </a:r>
                <a14:m>
                  <m:oMath xmlns:m="http://schemas.openxmlformats.org/officeDocument/2006/math">
                    <m:r>
                      <a:rPr lang="en-US" b="0" i="1" smtClean="0">
                        <a:latin typeface="Cambria Math" panose="02040503050406030204" pitchFamily="18" charset="0"/>
                        <a:cs typeface="Arial" panose="020B0604020202020204" pitchFamily="34" charset="0"/>
                      </a:rPr>
                      <m:t>𝛺</m:t>
                    </m:r>
                  </m:oMath>
                </a14:m>
                <a:r>
                  <a:rPr lang="en-US" dirty="0">
                    <a:cs typeface="Arial" panose="020B0604020202020204" pitchFamily="34" charset="0"/>
                  </a:rPr>
                  <a:t> with the property that their partial derivatives with respect to their natural variables  gave us the possibility to calculate various macroscopic physical quantities. For example we  have met the following relations:</a:t>
                </a:r>
              </a:p>
            </p:txBody>
          </p:sp>
        </mc:Choice>
        <mc:Fallback xmlns="">
          <p:sp>
            <p:nvSpPr>
              <p:cNvPr id="4" name="TextBox 3">
                <a:extLst>
                  <a:ext uri="{FF2B5EF4-FFF2-40B4-BE49-F238E27FC236}">
                    <a16:creationId xmlns:a16="http://schemas.microsoft.com/office/drawing/2014/main" id="{1283436F-5144-49CC-8319-7A82B03B9899}"/>
                  </a:ext>
                </a:extLst>
              </p:cNvPr>
              <p:cNvSpPr txBox="1">
                <a:spLocks noRot="1" noChangeAspect="1" noMove="1" noResize="1" noEditPoints="1" noAdjustHandles="1" noChangeArrowheads="1" noChangeShapeType="1" noTextEdit="1"/>
              </p:cNvSpPr>
              <p:nvPr/>
            </p:nvSpPr>
            <p:spPr>
              <a:xfrm>
                <a:off x="290512" y="680507"/>
                <a:ext cx="8562975" cy="1477328"/>
              </a:xfrm>
              <a:prstGeom prst="rect">
                <a:avLst/>
              </a:prstGeom>
              <a:blipFill>
                <a:blip r:embed="rId12"/>
                <a:stretch>
                  <a:fillRect l="-641" t="-2479" b="-5785"/>
                </a:stretch>
              </a:blipFill>
            </p:spPr>
            <p:txBody>
              <a:bodyPr/>
              <a:lstStyle/>
              <a:p>
                <a:r>
                  <a:rPr lang="sk-SK">
                    <a:noFill/>
                  </a:rPr>
                  <a:t> </a:t>
                </a:r>
              </a:p>
            </p:txBody>
          </p:sp>
        </mc:Fallback>
      </mc:AlternateContent>
      <p:pic>
        <p:nvPicPr>
          <p:cNvPr id="8" name="Picture 7">
            <a:extLst>
              <a:ext uri="{FF2B5EF4-FFF2-40B4-BE49-F238E27FC236}">
                <a16:creationId xmlns:a16="http://schemas.microsoft.com/office/drawing/2014/main" id="{43A83D42-1D69-445D-83B2-C756A0752202}"/>
              </a:ext>
            </a:extLst>
          </p:cNvPr>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4698908" y="1916857"/>
            <a:ext cx="1305905" cy="524190"/>
          </a:xfrm>
          <a:prstGeom prst="rect">
            <a:avLst/>
          </a:prstGeom>
        </p:spPr>
      </p:pic>
      <p:sp>
        <p:nvSpPr>
          <p:cNvPr id="5" name="TextBox 4">
            <a:extLst>
              <a:ext uri="{FF2B5EF4-FFF2-40B4-BE49-F238E27FC236}">
                <a16:creationId xmlns:a16="http://schemas.microsoft.com/office/drawing/2014/main" id="{C136EC22-06AA-489C-9F62-E21AA2417D40}"/>
              </a:ext>
            </a:extLst>
          </p:cNvPr>
          <p:cNvSpPr txBox="1"/>
          <p:nvPr/>
        </p:nvSpPr>
        <p:spPr>
          <a:xfrm>
            <a:off x="290512" y="2592874"/>
            <a:ext cx="8286750" cy="646331"/>
          </a:xfrm>
          <a:prstGeom prst="rect">
            <a:avLst/>
          </a:prstGeom>
          <a:noFill/>
        </p:spPr>
        <p:txBody>
          <a:bodyPr wrap="square" rtlCol="0">
            <a:spAutoFit/>
          </a:bodyPr>
          <a:lstStyle/>
          <a:p>
            <a:r>
              <a:rPr lang="en-US" dirty="0">
                <a:cs typeface="Arial" panose="020B0604020202020204" pitchFamily="34" charset="0"/>
              </a:rPr>
              <a:t>Now we shall discuss various thermodynamic potentials more systematically. We start with the first law of thermodynamics written for reversible processes.</a:t>
            </a:r>
          </a:p>
        </p:txBody>
      </p:sp>
      <p:pic>
        <p:nvPicPr>
          <p:cNvPr id="9" name="Picture 8">
            <a:extLst>
              <a:ext uri="{FF2B5EF4-FFF2-40B4-BE49-F238E27FC236}">
                <a16:creationId xmlns:a16="http://schemas.microsoft.com/office/drawing/2014/main" id="{F8522ED6-8964-431C-9E81-FED65204408C}"/>
              </a:ext>
            </a:extLst>
          </p:cNvPr>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1006476" y="3451971"/>
            <a:ext cx="2733333" cy="234286"/>
          </a:xfrm>
          <a:prstGeom prst="rect">
            <a:avLst/>
          </a:prstGeom>
        </p:spPr>
      </p:pic>
      <p:pic>
        <p:nvPicPr>
          <p:cNvPr id="11" name="Picture 10">
            <a:extLst>
              <a:ext uri="{FF2B5EF4-FFF2-40B4-BE49-F238E27FC236}">
                <a16:creationId xmlns:a16="http://schemas.microsoft.com/office/drawing/2014/main" id="{8AED3AD6-9225-4C29-B892-A02063509F41}"/>
              </a:ext>
            </a:extLst>
          </p:cNvPr>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4486275" y="3261175"/>
            <a:ext cx="3281905" cy="514286"/>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5EED23A-F728-4BCE-96A0-D5B2E8B92812}"/>
                  </a:ext>
                </a:extLst>
              </p:cNvPr>
              <p:cNvSpPr txBox="1"/>
              <p:nvPr/>
            </p:nvSpPr>
            <p:spPr>
              <a:xfrm>
                <a:off x="200025" y="3797431"/>
                <a:ext cx="8562975" cy="1200329"/>
              </a:xfrm>
              <a:prstGeom prst="rect">
                <a:avLst/>
              </a:prstGeom>
              <a:noFill/>
            </p:spPr>
            <p:txBody>
              <a:bodyPr wrap="square" rtlCol="0">
                <a:spAutoFit/>
              </a:bodyPr>
              <a:lstStyle/>
              <a:p>
                <a:r>
                  <a:rPr lang="en-US" dirty="0">
                    <a:cs typeface="Arial" panose="020B0604020202020204" pitchFamily="34" charset="0"/>
                  </a:rPr>
                  <a:t>These relations suggest, that the “native” variables  for energy are </a:t>
                </a:r>
                <a14:m>
                  <m:oMath xmlns:m="http://schemas.openxmlformats.org/officeDocument/2006/math">
                    <m:r>
                      <a:rPr lang="en-US" b="0" i="1" smtClean="0">
                        <a:latin typeface="Cambria Math" panose="02040503050406030204" pitchFamily="18" charset="0"/>
                        <a:cs typeface="Arial" panose="020B0604020202020204" pitchFamily="34" charset="0"/>
                      </a:rPr>
                      <m:t>𝑆</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𝑉</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𝑁</m:t>
                    </m:r>
                  </m:oMath>
                </a14:m>
                <a:r>
                  <a:rPr lang="en-US" dirty="0">
                    <a:cs typeface="Arial" panose="020B0604020202020204" pitchFamily="34" charset="0"/>
                  </a:rPr>
                  <a:t> and for entropy </a:t>
                </a:r>
                <a14:m>
                  <m:oMath xmlns:m="http://schemas.openxmlformats.org/officeDocument/2006/math">
                    <m:r>
                      <a:rPr lang="en-US" b="0" i="1" smtClean="0">
                        <a:latin typeface="Cambria Math" panose="02040503050406030204" pitchFamily="18" charset="0"/>
                        <a:cs typeface="Arial" panose="020B0604020202020204" pitchFamily="34" charset="0"/>
                      </a:rPr>
                      <m:t>𝐸</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𝑉</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𝑁</m:t>
                    </m:r>
                  </m:oMath>
                </a14:m>
                <a:r>
                  <a:rPr lang="en-US" dirty="0">
                    <a:cs typeface="Arial" panose="020B0604020202020204" pitchFamily="34" charset="0"/>
                  </a:rPr>
                  <a:t>. In this context energy and entropy are called </a:t>
                </a:r>
                <a:r>
                  <a:rPr lang="en-US" b="1" dirty="0">
                    <a:solidFill>
                      <a:srgbClr val="FF0000"/>
                    </a:solidFill>
                    <a:cs typeface="Arial" panose="020B0604020202020204" pitchFamily="34" charset="0"/>
                  </a:rPr>
                  <a:t>thermodynamic potentials</a:t>
                </a:r>
                <a:r>
                  <a:rPr lang="en-US" dirty="0">
                    <a:cs typeface="Arial" panose="020B0604020202020204" pitchFamily="34" charset="0"/>
                  </a:rPr>
                  <a:t>.</a:t>
                </a:r>
              </a:p>
              <a:p>
                <a:r>
                  <a:rPr lang="en-US" dirty="0">
                    <a:cs typeface="Arial" panose="020B0604020202020204" pitchFamily="34" charset="0"/>
                  </a:rPr>
                  <a:t>If the thermodynamic potentials are expressed through their “native” variables, we get the following relations</a:t>
                </a:r>
              </a:p>
            </p:txBody>
          </p:sp>
        </mc:Choice>
        <mc:Fallback xmlns="">
          <p:sp>
            <p:nvSpPr>
              <p:cNvPr id="12" name="TextBox 11">
                <a:extLst>
                  <a:ext uri="{FF2B5EF4-FFF2-40B4-BE49-F238E27FC236}">
                    <a16:creationId xmlns:a16="http://schemas.microsoft.com/office/drawing/2014/main" id="{F5EED23A-F728-4BCE-96A0-D5B2E8B92812}"/>
                  </a:ext>
                </a:extLst>
              </p:cNvPr>
              <p:cNvSpPr txBox="1">
                <a:spLocks noRot="1" noChangeAspect="1" noMove="1" noResize="1" noEditPoints="1" noAdjustHandles="1" noChangeArrowheads="1" noChangeShapeType="1" noTextEdit="1"/>
              </p:cNvSpPr>
              <p:nvPr/>
            </p:nvSpPr>
            <p:spPr>
              <a:xfrm>
                <a:off x="200025" y="3797431"/>
                <a:ext cx="8562975" cy="1200329"/>
              </a:xfrm>
              <a:prstGeom prst="rect">
                <a:avLst/>
              </a:prstGeom>
              <a:blipFill>
                <a:blip r:embed="rId16"/>
                <a:stretch>
                  <a:fillRect l="-641" t="-3046" r="-214" b="-7107"/>
                </a:stretch>
              </a:blipFill>
            </p:spPr>
            <p:txBody>
              <a:bodyPr/>
              <a:lstStyle/>
              <a:p>
                <a:r>
                  <a:rPr lang="en-US">
                    <a:noFill/>
                  </a:rPr>
                  <a:t> </a:t>
                </a:r>
              </a:p>
            </p:txBody>
          </p:sp>
        </mc:Fallback>
      </mc:AlternateContent>
      <p:pic>
        <p:nvPicPr>
          <p:cNvPr id="16" name="Picture 15">
            <a:extLst>
              <a:ext uri="{FF2B5EF4-FFF2-40B4-BE49-F238E27FC236}">
                <a16:creationId xmlns:a16="http://schemas.microsoft.com/office/drawing/2014/main" id="{E912A7E3-D49B-48CD-A7B3-0ED1DA03EE43}"/>
              </a:ext>
            </a:extLst>
          </p:cNvPr>
          <p:cNvPicPr>
            <a:picLocks noChangeAspect="1"/>
          </p:cNvPicPr>
          <p:nvPr>
            <p:custDataLst>
              <p:tags r:id="rId4"/>
            </p:custDataLst>
          </p:nvPr>
        </p:nvPicPr>
        <p:blipFill>
          <a:blip r:embed="rId17" cstate="print">
            <a:extLst>
              <a:ext uri="{28A0092B-C50C-407E-A947-70E740481C1C}">
                <a14:useLocalDpi xmlns:a14="http://schemas.microsoft.com/office/drawing/2010/main" val="0"/>
              </a:ext>
            </a:extLst>
          </a:blip>
          <a:stretch>
            <a:fillRect/>
          </a:stretch>
        </p:blipFill>
        <p:spPr>
          <a:xfrm>
            <a:off x="353523" y="5031796"/>
            <a:ext cx="1328762" cy="524190"/>
          </a:xfrm>
          <a:prstGeom prst="rect">
            <a:avLst/>
          </a:prstGeom>
        </p:spPr>
      </p:pic>
      <p:pic>
        <p:nvPicPr>
          <p:cNvPr id="14" name="Picture 13">
            <a:extLst>
              <a:ext uri="{FF2B5EF4-FFF2-40B4-BE49-F238E27FC236}">
                <a16:creationId xmlns:a16="http://schemas.microsoft.com/office/drawing/2014/main" id="{053B7207-0EF5-4126-88E5-8AF8ECE95154}"/>
              </a:ext>
            </a:extLst>
          </p:cNvPr>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6696799" y="5052706"/>
            <a:ext cx="1305905" cy="524190"/>
          </a:xfrm>
          <a:prstGeom prst="rect">
            <a:avLst/>
          </a:prstGeom>
        </p:spPr>
      </p:pic>
      <p:pic>
        <p:nvPicPr>
          <p:cNvPr id="10" name="Picture 9">
            <a:extLst>
              <a:ext uri="{FF2B5EF4-FFF2-40B4-BE49-F238E27FC236}">
                <a16:creationId xmlns:a16="http://schemas.microsoft.com/office/drawing/2014/main" id="{72F4C3F2-5980-467B-93C0-43AF3903C5EF}"/>
              </a:ext>
            </a:extLst>
          </p:cNvPr>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3558685" y="5063758"/>
            <a:ext cx="1452190" cy="524190"/>
          </a:xfrm>
          <a:prstGeom prst="rect">
            <a:avLst/>
          </a:prstGeom>
        </p:spPr>
      </p:pic>
      <p:pic>
        <p:nvPicPr>
          <p:cNvPr id="22" name="Picture 21">
            <a:extLst>
              <a:ext uri="{FF2B5EF4-FFF2-40B4-BE49-F238E27FC236}">
                <a16:creationId xmlns:a16="http://schemas.microsoft.com/office/drawing/2014/main" id="{8E0FFA6E-3E6E-4F7A-8214-7039842AB138}"/>
              </a:ext>
            </a:extLst>
          </p:cNvPr>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353524" y="5882636"/>
            <a:ext cx="1527429" cy="589714"/>
          </a:xfrm>
          <a:prstGeom prst="rect">
            <a:avLst/>
          </a:prstGeom>
        </p:spPr>
      </p:pic>
      <p:pic>
        <p:nvPicPr>
          <p:cNvPr id="23" name="Picture 22">
            <a:extLst>
              <a:ext uri="{FF2B5EF4-FFF2-40B4-BE49-F238E27FC236}">
                <a16:creationId xmlns:a16="http://schemas.microsoft.com/office/drawing/2014/main" id="{EB8EB978-6D09-4EE8-8A7B-0FB74B8A9B56}"/>
              </a:ext>
            </a:extLst>
          </p:cNvPr>
          <p:cNvPicPr>
            <a:picLocks noChangeAspect="1"/>
          </p:cNvPicPr>
          <p:nvPr>
            <p:custDataLst>
              <p:tags r:id="rId8"/>
            </p:custDataLst>
          </p:nvPr>
        </p:nvPicPr>
        <p:blipFill>
          <a:blip r:embed="rId19" cstate="print">
            <a:extLst>
              <a:ext uri="{28A0092B-C50C-407E-A947-70E740481C1C}">
                <a14:useLocalDpi xmlns:a14="http://schemas.microsoft.com/office/drawing/2010/main" val="0"/>
              </a:ext>
            </a:extLst>
          </a:blip>
          <a:stretch>
            <a:fillRect/>
          </a:stretch>
        </p:blipFill>
        <p:spPr>
          <a:xfrm>
            <a:off x="2449024" y="1947573"/>
            <a:ext cx="1527429" cy="589714"/>
          </a:xfrm>
          <a:prstGeom prst="rect">
            <a:avLst/>
          </a:prstGeom>
        </p:spPr>
      </p:pic>
      <p:pic>
        <p:nvPicPr>
          <p:cNvPr id="26" name="Picture 25">
            <a:extLst>
              <a:ext uri="{FF2B5EF4-FFF2-40B4-BE49-F238E27FC236}">
                <a16:creationId xmlns:a16="http://schemas.microsoft.com/office/drawing/2014/main" id="{60860032-FAC9-4F68-B5BE-68FA0ED25838}"/>
              </a:ext>
            </a:extLst>
          </p:cNvPr>
          <p:cNvPicPr>
            <a:picLocks noChangeAspect="1"/>
          </p:cNvPicPr>
          <p:nvPr>
            <p:custDataLst>
              <p:tags r:id="rId9"/>
            </p:custDataLst>
          </p:nvPr>
        </p:nvPicPr>
        <p:blipFill>
          <a:blip r:embed="rId20" cstate="print">
            <a:extLst>
              <a:ext uri="{28A0092B-C50C-407E-A947-70E740481C1C}">
                <a14:useLocalDpi xmlns:a14="http://schemas.microsoft.com/office/drawing/2010/main" val="0"/>
              </a:ext>
            </a:extLst>
          </a:blip>
          <a:stretch>
            <a:fillRect/>
          </a:stretch>
        </p:blipFill>
        <p:spPr>
          <a:xfrm>
            <a:off x="3558685" y="5791200"/>
            <a:ext cx="1554857" cy="589714"/>
          </a:xfrm>
          <a:prstGeom prst="rect">
            <a:avLst/>
          </a:prstGeom>
        </p:spPr>
      </p:pic>
      <p:pic>
        <p:nvPicPr>
          <p:cNvPr id="29" name="Picture 28">
            <a:extLst>
              <a:ext uri="{FF2B5EF4-FFF2-40B4-BE49-F238E27FC236}">
                <a16:creationId xmlns:a16="http://schemas.microsoft.com/office/drawing/2014/main" id="{7C8AF58E-893A-4449-98B6-4C1E6B71A1A7}"/>
              </a:ext>
            </a:extLst>
          </p:cNvPr>
          <p:cNvPicPr>
            <a:picLocks noChangeAspect="1"/>
          </p:cNvPicPr>
          <p:nvPr>
            <p:custDataLst>
              <p:tags r:id="rId10"/>
            </p:custDataLst>
          </p:nvPr>
        </p:nvPicPr>
        <p:blipFill>
          <a:blip r:embed="rId21" cstate="print">
            <a:extLst>
              <a:ext uri="{28A0092B-C50C-407E-A947-70E740481C1C}">
                <a14:useLocalDpi xmlns:a14="http://schemas.microsoft.com/office/drawing/2010/main" val="0"/>
              </a:ext>
            </a:extLst>
          </a:blip>
          <a:stretch>
            <a:fillRect/>
          </a:stretch>
        </p:blipFill>
        <p:spPr>
          <a:xfrm>
            <a:off x="6655524" y="5791200"/>
            <a:ext cx="1776000" cy="589714"/>
          </a:xfrm>
          <a:prstGeom prst="rect">
            <a:avLst/>
          </a:prstGeom>
        </p:spPr>
      </p:pic>
      <p:sp>
        <p:nvSpPr>
          <p:cNvPr id="30" name="Rectangle 29">
            <a:extLst>
              <a:ext uri="{FF2B5EF4-FFF2-40B4-BE49-F238E27FC236}">
                <a16:creationId xmlns:a16="http://schemas.microsoft.com/office/drawing/2014/main" id="{45643436-312A-4A1D-B56C-A686DCAB16A8}"/>
              </a:ext>
            </a:extLst>
          </p:cNvPr>
          <p:cNvSpPr/>
          <p:nvPr/>
        </p:nvSpPr>
        <p:spPr>
          <a:xfrm>
            <a:off x="290512" y="4972925"/>
            <a:ext cx="8472488" cy="16338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a:extLst>
              <a:ext uri="{FF2B5EF4-FFF2-40B4-BE49-F238E27FC236}">
                <a16:creationId xmlns:a16="http://schemas.microsoft.com/office/drawing/2014/main" id="{2CD69865-AF0D-4943-B24C-F6801E254E89}"/>
              </a:ext>
            </a:extLst>
          </p:cNvPr>
          <p:cNvSpPr>
            <a:spLocks noGrp="1"/>
          </p:cNvSpPr>
          <p:nvPr>
            <p:ph type="sldNum" sz="quarter" idx="12"/>
          </p:nvPr>
        </p:nvSpPr>
        <p:spPr/>
        <p:txBody>
          <a:bodyPr/>
          <a:lstStyle/>
          <a:p>
            <a:fld id="{1BCE0CA2-1A48-4B23-8A77-1A9F640E54E6}" type="slidenum">
              <a:rPr lang="sk-SK" smtClean="0"/>
              <a:t>1</a:t>
            </a:fld>
            <a:endParaRPr lang="sk-SK"/>
          </a:p>
        </p:txBody>
      </p:sp>
    </p:spTree>
    <p:extLst>
      <p:ext uri="{BB962C8B-B14F-4D97-AF65-F5344CB8AC3E}">
        <p14:creationId xmlns:p14="http://schemas.microsoft.com/office/powerpoint/2010/main" val="3173719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4AFF4D-14F9-4B80-93FC-7249753E2C32}"/>
              </a:ext>
            </a:extLst>
          </p:cNvPr>
          <p:cNvSpPr>
            <a:spLocks noGrp="1"/>
          </p:cNvSpPr>
          <p:nvPr>
            <p:ph type="sldNum" sz="quarter" idx="12"/>
          </p:nvPr>
        </p:nvSpPr>
        <p:spPr/>
        <p:txBody>
          <a:bodyPr/>
          <a:lstStyle/>
          <a:p>
            <a:fld id="{1BCE0CA2-1A48-4B23-8A77-1A9F640E54E6}" type="slidenum">
              <a:rPr lang="sk-SK" smtClean="0"/>
              <a:t>10</a:t>
            </a:fld>
            <a:endParaRPr lang="sk-SK"/>
          </a:p>
        </p:txBody>
      </p:sp>
      <p:sp>
        <p:nvSpPr>
          <p:cNvPr id="3" name="TextBox 2">
            <a:extLst>
              <a:ext uri="{FF2B5EF4-FFF2-40B4-BE49-F238E27FC236}">
                <a16:creationId xmlns:a16="http://schemas.microsoft.com/office/drawing/2014/main" id="{EA04D7AC-1889-426A-B0BE-E5471EA5EFF3}"/>
              </a:ext>
            </a:extLst>
          </p:cNvPr>
          <p:cNvSpPr txBox="1"/>
          <p:nvPr/>
        </p:nvSpPr>
        <p:spPr>
          <a:xfrm>
            <a:off x="502720" y="245278"/>
            <a:ext cx="7968438" cy="461665"/>
          </a:xfrm>
          <a:prstGeom prst="rect">
            <a:avLst/>
          </a:prstGeom>
          <a:noFill/>
        </p:spPr>
        <p:txBody>
          <a:bodyPr wrap="square" rtlCol="0">
            <a:spAutoFit/>
          </a:bodyPr>
          <a:lstStyle/>
          <a:p>
            <a:pPr algn="ctr"/>
            <a:r>
              <a:rPr lang="en-US" sz="2400" b="1" dirty="0">
                <a:cs typeface="Arial" panose="020B0604020202020204" pitchFamily="34" charset="0"/>
              </a:rPr>
              <a:t>Non-equilibrium macrostates – extremal entropy</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AEFDB89-C989-4088-A123-F0F8776F6A8B}"/>
                  </a:ext>
                </a:extLst>
              </p:cNvPr>
              <p:cNvSpPr txBox="1"/>
              <p:nvPr/>
            </p:nvSpPr>
            <p:spPr>
              <a:xfrm>
                <a:off x="243840" y="1087120"/>
                <a:ext cx="8625840" cy="646331"/>
              </a:xfrm>
              <a:prstGeom prst="rect">
                <a:avLst/>
              </a:prstGeom>
              <a:noFill/>
            </p:spPr>
            <p:txBody>
              <a:bodyPr wrap="square" rtlCol="0">
                <a:spAutoFit/>
              </a:bodyPr>
              <a:lstStyle/>
              <a:p>
                <a:r>
                  <a:rPr lang="en-US" dirty="0">
                    <a:cs typeface="Arial" panose="020B0604020202020204" pitchFamily="34" charset="0"/>
                  </a:rPr>
                  <a:t>Now consider isolated system in fixed volume with fixed number of particles. This means </a:t>
                </a:r>
                <a14:m>
                  <m:oMath xmlns:m="http://schemas.openxmlformats.org/officeDocument/2006/math">
                    <m:r>
                      <a:rPr lang="en-US" b="0" i="1" smtClean="0">
                        <a:latin typeface="Cambria Math" panose="02040503050406030204" pitchFamily="18" charset="0"/>
                        <a:cs typeface="Arial" panose="020B0604020202020204" pitchFamily="34" charset="0"/>
                      </a:rPr>
                      <m:t>𝑑𝐸</m:t>
                    </m:r>
                    <m:r>
                      <a:rPr lang="en-US" b="0" i="1" smtClean="0">
                        <a:latin typeface="Cambria Math" panose="02040503050406030204" pitchFamily="18" charset="0"/>
                        <a:cs typeface="Arial" panose="020B0604020202020204" pitchFamily="34" charset="0"/>
                      </a:rPr>
                      <m:t>=0, </m:t>
                    </m:r>
                    <m:r>
                      <a:rPr lang="en-US" b="0" i="1" smtClean="0">
                        <a:latin typeface="Cambria Math" panose="02040503050406030204" pitchFamily="18" charset="0"/>
                        <a:cs typeface="Arial" panose="020B0604020202020204" pitchFamily="34" charset="0"/>
                      </a:rPr>
                      <m:t>𝑑𝑉</m:t>
                    </m:r>
                    <m:r>
                      <a:rPr lang="en-US" b="0" i="1" smtClean="0">
                        <a:latin typeface="Cambria Math" panose="02040503050406030204" pitchFamily="18" charset="0"/>
                        <a:cs typeface="Arial" panose="020B0604020202020204" pitchFamily="34" charset="0"/>
                      </a:rPr>
                      <m:t>=0,</m:t>
                    </m:r>
                    <m:r>
                      <a:rPr lang="en-US" b="0" i="1" smtClean="0">
                        <a:latin typeface="Cambria Math" panose="02040503050406030204" pitchFamily="18" charset="0"/>
                        <a:cs typeface="Arial" panose="020B0604020202020204" pitchFamily="34" charset="0"/>
                      </a:rPr>
                      <m:t>𝑑𝑁</m:t>
                    </m:r>
                    <m:r>
                      <a:rPr lang="en-US" b="0" i="1" smtClean="0">
                        <a:latin typeface="Cambria Math" panose="02040503050406030204" pitchFamily="18" charset="0"/>
                        <a:cs typeface="Arial" panose="020B0604020202020204" pitchFamily="34" charset="0"/>
                      </a:rPr>
                      <m:t>=0</m:t>
                    </m:r>
                  </m:oMath>
                </a14:m>
                <a:r>
                  <a:rPr lang="en-US" dirty="0">
                    <a:cs typeface="Arial" panose="020B0604020202020204" pitchFamily="34" charset="0"/>
                  </a:rPr>
                  <a:t>. For nonequilibrium processes for such system we get from</a:t>
                </a:r>
              </a:p>
            </p:txBody>
          </p:sp>
        </mc:Choice>
        <mc:Fallback xmlns="">
          <p:sp>
            <p:nvSpPr>
              <p:cNvPr id="4" name="TextBox 3">
                <a:extLst>
                  <a:ext uri="{FF2B5EF4-FFF2-40B4-BE49-F238E27FC236}">
                    <a16:creationId xmlns:a16="http://schemas.microsoft.com/office/drawing/2014/main" id="{6AEFDB89-C989-4088-A123-F0F8776F6A8B}"/>
                  </a:ext>
                </a:extLst>
              </p:cNvPr>
              <p:cNvSpPr txBox="1">
                <a:spLocks noRot="1" noChangeAspect="1" noMove="1" noResize="1" noEditPoints="1" noAdjustHandles="1" noChangeArrowheads="1" noChangeShapeType="1" noTextEdit="1"/>
              </p:cNvSpPr>
              <p:nvPr/>
            </p:nvSpPr>
            <p:spPr>
              <a:xfrm>
                <a:off x="243840" y="1087120"/>
                <a:ext cx="8625840" cy="646331"/>
              </a:xfrm>
              <a:prstGeom prst="rect">
                <a:avLst/>
              </a:prstGeom>
              <a:blipFill>
                <a:blip r:embed="rId6"/>
                <a:stretch>
                  <a:fillRect l="-565" t="-4717" b="-14151"/>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2AC33EC0-0034-41E0-A329-0C7A04AD0FB9}"/>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29979" y="1806573"/>
            <a:ext cx="8378762" cy="462915"/>
          </a:xfrm>
          <a:prstGeom prst="rect">
            <a:avLst/>
          </a:prstGeom>
        </p:spPr>
      </p:pic>
      <p:pic>
        <p:nvPicPr>
          <p:cNvPr id="8" name="Picture 7">
            <a:extLst>
              <a:ext uri="{FF2B5EF4-FFF2-40B4-BE49-F238E27FC236}">
                <a16:creationId xmlns:a16="http://schemas.microsoft.com/office/drawing/2014/main" id="{8705E47E-DBB2-452D-95F3-26FB98AA03DC}"/>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1229361" y="2441832"/>
            <a:ext cx="5955429" cy="205714"/>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30886C5-ACA7-4696-B51D-B445B76522DF}"/>
                  </a:ext>
                </a:extLst>
              </p:cNvPr>
              <p:cNvSpPr txBox="1"/>
              <p:nvPr/>
            </p:nvSpPr>
            <p:spPr>
              <a:xfrm>
                <a:off x="243840" y="2875280"/>
                <a:ext cx="8625840" cy="646331"/>
              </a:xfrm>
              <a:prstGeom prst="rect">
                <a:avLst/>
              </a:prstGeom>
              <a:noFill/>
            </p:spPr>
            <p:txBody>
              <a:bodyPr wrap="square" rtlCol="0">
                <a:spAutoFit/>
              </a:bodyPr>
              <a:lstStyle/>
              <a:p>
                <a:r>
                  <a:rPr lang="en-US" dirty="0">
                    <a:cs typeface="Arial" panose="020B0604020202020204" pitchFamily="34" charset="0"/>
                  </a:rPr>
                  <a:t>We know, however, that an isolated system spontaneously increases its entropy, so we expect </a:t>
                </a:r>
                <a14:m>
                  <m:oMath xmlns:m="http://schemas.openxmlformats.org/officeDocument/2006/math">
                    <m:r>
                      <a:rPr lang="en-US" b="0" i="1" smtClean="0">
                        <a:latin typeface="Cambria Math" panose="02040503050406030204" pitchFamily="18" charset="0"/>
                        <a:cs typeface="Arial" panose="020B0604020202020204" pitchFamily="34" charset="0"/>
                      </a:rPr>
                      <m:t>𝑑𝑆</m:t>
                    </m:r>
                    <m:r>
                      <a:rPr lang="en-US" b="0" i="1" smtClean="0">
                        <a:latin typeface="Cambria Math" panose="02040503050406030204" pitchFamily="18" charset="0"/>
                        <a:cs typeface="Arial" panose="020B0604020202020204" pitchFamily="34" charset="0"/>
                      </a:rPr>
                      <m:t>≥0,</m:t>
                    </m:r>
                  </m:oMath>
                </a14:m>
                <a:r>
                  <a:rPr lang="en-US" dirty="0">
                    <a:cs typeface="Arial" panose="020B0604020202020204" pitchFamily="34" charset="0"/>
                  </a:rPr>
                  <a:t> so for isolated system</a:t>
                </a:r>
              </a:p>
            </p:txBody>
          </p:sp>
        </mc:Choice>
        <mc:Fallback xmlns="">
          <p:sp>
            <p:nvSpPr>
              <p:cNvPr id="9" name="TextBox 8">
                <a:extLst>
                  <a:ext uri="{FF2B5EF4-FFF2-40B4-BE49-F238E27FC236}">
                    <a16:creationId xmlns:a16="http://schemas.microsoft.com/office/drawing/2014/main" id="{B30886C5-ACA7-4696-B51D-B445B76522DF}"/>
                  </a:ext>
                </a:extLst>
              </p:cNvPr>
              <p:cNvSpPr txBox="1">
                <a:spLocks noRot="1" noChangeAspect="1" noMove="1" noResize="1" noEditPoints="1" noAdjustHandles="1" noChangeArrowheads="1" noChangeShapeType="1" noTextEdit="1"/>
              </p:cNvSpPr>
              <p:nvPr/>
            </p:nvSpPr>
            <p:spPr>
              <a:xfrm>
                <a:off x="243840" y="2875280"/>
                <a:ext cx="8625840" cy="646331"/>
              </a:xfrm>
              <a:prstGeom prst="rect">
                <a:avLst/>
              </a:prstGeom>
              <a:blipFill>
                <a:blip r:embed="rId9"/>
                <a:stretch>
                  <a:fillRect l="-565" t="-5660" b="-14151"/>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9C499426-5343-4B4C-9A47-A000624D5FA1}"/>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1229360" y="3686518"/>
            <a:ext cx="6373714" cy="205714"/>
          </a:xfrm>
          <a:prstGeom prst="rect">
            <a:avLst/>
          </a:prstGeom>
        </p:spPr>
      </p:pic>
      <p:sp>
        <p:nvSpPr>
          <p:cNvPr id="13" name="TextBox 12">
            <a:extLst>
              <a:ext uri="{FF2B5EF4-FFF2-40B4-BE49-F238E27FC236}">
                <a16:creationId xmlns:a16="http://schemas.microsoft.com/office/drawing/2014/main" id="{697B52E1-1860-45D4-A0F1-6B7A64D04E1C}"/>
              </a:ext>
            </a:extLst>
          </p:cNvPr>
          <p:cNvSpPr txBox="1"/>
          <p:nvPr/>
        </p:nvSpPr>
        <p:spPr>
          <a:xfrm>
            <a:off x="243840" y="4064634"/>
            <a:ext cx="8625840" cy="646331"/>
          </a:xfrm>
          <a:prstGeom prst="rect">
            <a:avLst/>
          </a:prstGeom>
          <a:noFill/>
        </p:spPr>
        <p:txBody>
          <a:bodyPr wrap="square" rtlCol="0">
            <a:spAutoFit/>
          </a:bodyPr>
          <a:lstStyle/>
          <a:p>
            <a:r>
              <a:rPr lang="en-US" dirty="0">
                <a:cs typeface="Arial" panose="020B0604020202020204" pitchFamily="34" charset="0"/>
              </a:rPr>
              <a:t>Therefore we </a:t>
            </a:r>
            <a:r>
              <a:rPr lang="en-US" b="1" dirty="0">
                <a:solidFill>
                  <a:srgbClr val="FF0000"/>
                </a:solidFill>
                <a:cs typeface="Arial" panose="020B0604020202020204" pitchFamily="34" charset="0"/>
              </a:rPr>
              <a:t>formulate the hypothesis</a:t>
            </a:r>
            <a:r>
              <a:rPr lang="en-US" dirty="0">
                <a:cs typeface="Arial" panose="020B0604020202020204" pitchFamily="34" charset="0"/>
              </a:rPr>
              <a:t>, that for arbitrary infinitesimal processes the following inequality holds</a:t>
            </a:r>
          </a:p>
        </p:txBody>
      </p:sp>
      <p:pic>
        <p:nvPicPr>
          <p:cNvPr id="7" name="Picture 6">
            <a:extLst>
              <a:ext uri="{FF2B5EF4-FFF2-40B4-BE49-F238E27FC236}">
                <a16:creationId xmlns:a16="http://schemas.microsoft.com/office/drawing/2014/main" id="{D55DDC55-06AC-4DA5-B76A-88CFBD2A78D8}"/>
              </a:ext>
            </a:extLst>
          </p:cNvPr>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2769648" y="4710965"/>
            <a:ext cx="2703767" cy="462915"/>
          </a:xfrm>
          <a:prstGeom prst="rect">
            <a:avLst/>
          </a:prstGeom>
        </p:spPr>
      </p:pic>
      <p:sp>
        <p:nvSpPr>
          <p:cNvPr id="17" name="Rectangle 16">
            <a:extLst>
              <a:ext uri="{FF2B5EF4-FFF2-40B4-BE49-F238E27FC236}">
                <a16:creationId xmlns:a16="http://schemas.microsoft.com/office/drawing/2014/main" id="{9EBC8546-B8A3-4EFB-955A-8EF3D07738DC}"/>
              </a:ext>
            </a:extLst>
          </p:cNvPr>
          <p:cNvSpPr/>
          <p:nvPr/>
        </p:nvSpPr>
        <p:spPr>
          <a:xfrm>
            <a:off x="2692400" y="4663440"/>
            <a:ext cx="3088640" cy="6463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F4F9DD5-6944-4202-8F50-ACB03684E02E}"/>
              </a:ext>
            </a:extLst>
          </p:cNvPr>
          <p:cNvSpPr txBox="1"/>
          <p:nvPr/>
        </p:nvSpPr>
        <p:spPr>
          <a:xfrm>
            <a:off x="375920" y="5516880"/>
            <a:ext cx="8299876" cy="1200329"/>
          </a:xfrm>
          <a:prstGeom prst="rect">
            <a:avLst/>
          </a:prstGeom>
          <a:noFill/>
        </p:spPr>
        <p:txBody>
          <a:bodyPr wrap="square" rtlCol="0">
            <a:spAutoFit/>
          </a:bodyPr>
          <a:lstStyle/>
          <a:p>
            <a:r>
              <a:rPr lang="en-US" dirty="0">
                <a:cs typeface="Arial" panose="020B0604020202020204" pitchFamily="34" charset="0"/>
              </a:rPr>
              <a:t>The equality holds for equilibrium (reversible) processes. The above inequality express our starting hypothesis that the isolated system increases its entropy during its approach to equilibrium and </a:t>
            </a:r>
            <a:r>
              <a:rPr lang="en-US" b="1" dirty="0">
                <a:solidFill>
                  <a:srgbClr val="FF0000"/>
                </a:solidFill>
                <a:cs typeface="Arial" panose="020B0604020202020204" pitchFamily="34" charset="0"/>
              </a:rPr>
              <a:t>the entropy of an isolated system is maximal for the equilibrium macrostate.</a:t>
            </a:r>
          </a:p>
        </p:txBody>
      </p:sp>
    </p:spTree>
    <p:extLst>
      <p:ext uri="{BB962C8B-B14F-4D97-AF65-F5344CB8AC3E}">
        <p14:creationId xmlns:p14="http://schemas.microsoft.com/office/powerpoint/2010/main" val="3349700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4AFF4D-14F9-4B80-93FC-7249753E2C32}"/>
              </a:ext>
            </a:extLst>
          </p:cNvPr>
          <p:cNvSpPr>
            <a:spLocks noGrp="1"/>
          </p:cNvSpPr>
          <p:nvPr>
            <p:ph type="sldNum" sz="quarter" idx="12"/>
          </p:nvPr>
        </p:nvSpPr>
        <p:spPr/>
        <p:txBody>
          <a:bodyPr/>
          <a:lstStyle/>
          <a:p>
            <a:fld id="{1BCE0CA2-1A48-4B23-8A77-1A9F640E54E6}" type="slidenum">
              <a:rPr lang="sk-SK" smtClean="0"/>
              <a:t>11</a:t>
            </a:fld>
            <a:endParaRPr lang="sk-SK"/>
          </a:p>
        </p:txBody>
      </p:sp>
      <p:sp>
        <p:nvSpPr>
          <p:cNvPr id="3" name="TextBox 2">
            <a:extLst>
              <a:ext uri="{FF2B5EF4-FFF2-40B4-BE49-F238E27FC236}">
                <a16:creationId xmlns:a16="http://schemas.microsoft.com/office/drawing/2014/main" id="{EA04D7AC-1889-426A-B0BE-E5471EA5EFF3}"/>
              </a:ext>
            </a:extLst>
          </p:cNvPr>
          <p:cNvSpPr txBox="1"/>
          <p:nvPr/>
        </p:nvSpPr>
        <p:spPr>
          <a:xfrm>
            <a:off x="502720" y="245278"/>
            <a:ext cx="7968438" cy="461665"/>
          </a:xfrm>
          <a:prstGeom prst="rect">
            <a:avLst/>
          </a:prstGeom>
          <a:noFill/>
        </p:spPr>
        <p:txBody>
          <a:bodyPr wrap="square" rtlCol="0">
            <a:spAutoFit/>
          </a:bodyPr>
          <a:lstStyle/>
          <a:p>
            <a:pPr algn="ctr"/>
            <a:r>
              <a:rPr lang="en-US" sz="2400" b="1" dirty="0">
                <a:cs typeface="Arial" panose="020B0604020202020204" pitchFamily="34" charset="0"/>
              </a:rPr>
              <a:t>Non-equilibrium macrostates – Clausius inequality</a:t>
            </a:r>
          </a:p>
        </p:txBody>
      </p:sp>
      <p:pic>
        <p:nvPicPr>
          <p:cNvPr id="19" name="Picture 18">
            <a:extLst>
              <a:ext uri="{FF2B5EF4-FFF2-40B4-BE49-F238E27FC236}">
                <a16:creationId xmlns:a16="http://schemas.microsoft.com/office/drawing/2014/main" id="{6B650915-9865-44D6-A8B7-49EA4919FD18}"/>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942367" y="992405"/>
            <a:ext cx="2703429" cy="462857"/>
          </a:xfrm>
          <a:prstGeom prst="rect">
            <a:avLst/>
          </a:prstGeom>
        </p:spPr>
      </p:pic>
      <p:sp>
        <p:nvSpPr>
          <p:cNvPr id="6" name="TextBox 5">
            <a:extLst>
              <a:ext uri="{FF2B5EF4-FFF2-40B4-BE49-F238E27FC236}">
                <a16:creationId xmlns:a16="http://schemas.microsoft.com/office/drawing/2014/main" id="{1828FB2B-0428-4563-B5AD-E19E6105C507}"/>
              </a:ext>
            </a:extLst>
          </p:cNvPr>
          <p:cNvSpPr txBox="1"/>
          <p:nvPr/>
        </p:nvSpPr>
        <p:spPr>
          <a:xfrm>
            <a:off x="284480" y="1574800"/>
            <a:ext cx="8564880" cy="369332"/>
          </a:xfrm>
          <a:prstGeom prst="rect">
            <a:avLst/>
          </a:prstGeom>
          <a:noFill/>
        </p:spPr>
        <p:txBody>
          <a:bodyPr wrap="square" rtlCol="0">
            <a:spAutoFit/>
          </a:bodyPr>
          <a:lstStyle/>
          <a:p>
            <a:r>
              <a:rPr lang="en-US" dirty="0">
                <a:cs typeface="Arial" panose="020B0604020202020204" pitchFamily="34" charset="0"/>
              </a:rPr>
              <a:t>First law of thermodynamics (energy conservation) says</a:t>
            </a:r>
          </a:p>
        </p:txBody>
      </p:sp>
      <p:pic>
        <p:nvPicPr>
          <p:cNvPr id="5" name="Picture 4">
            <a:extLst>
              <a:ext uri="{FF2B5EF4-FFF2-40B4-BE49-F238E27FC236}">
                <a16:creationId xmlns:a16="http://schemas.microsoft.com/office/drawing/2014/main" id="{8F3359F7-2CAB-4633-944A-81787D11F615}"/>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145569" y="2218547"/>
            <a:ext cx="2314575" cy="214313"/>
          </a:xfrm>
          <a:prstGeom prst="rect">
            <a:avLst/>
          </a:prstGeom>
        </p:spPr>
      </p:pic>
      <p:sp>
        <p:nvSpPr>
          <p:cNvPr id="16" name="TextBox 15">
            <a:extLst>
              <a:ext uri="{FF2B5EF4-FFF2-40B4-BE49-F238E27FC236}">
                <a16:creationId xmlns:a16="http://schemas.microsoft.com/office/drawing/2014/main" id="{FF4605ED-19F2-43D8-903E-D97897A97F4F}"/>
              </a:ext>
            </a:extLst>
          </p:cNvPr>
          <p:cNvSpPr txBox="1"/>
          <p:nvPr/>
        </p:nvSpPr>
        <p:spPr>
          <a:xfrm>
            <a:off x="386080" y="2672080"/>
            <a:ext cx="8514080" cy="369332"/>
          </a:xfrm>
          <a:prstGeom prst="rect">
            <a:avLst/>
          </a:prstGeom>
          <a:noFill/>
        </p:spPr>
        <p:txBody>
          <a:bodyPr wrap="square" rtlCol="0">
            <a:spAutoFit/>
          </a:bodyPr>
          <a:lstStyle/>
          <a:p>
            <a:r>
              <a:rPr lang="en-US" dirty="0">
                <a:cs typeface="Arial" panose="020B0604020202020204" pitchFamily="34" charset="0"/>
              </a:rPr>
              <a:t>So we get for a general (reversible or irreversible) process the Clausius inequality</a:t>
            </a:r>
          </a:p>
        </p:txBody>
      </p:sp>
      <p:pic>
        <p:nvPicPr>
          <p:cNvPr id="21" name="Picture 20">
            <a:extLst>
              <a:ext uri="{FF2B5EF4-FFF2-40B4-BE49-F238E27FC236}">
                <a16:creationId xmlns:a16="http://schemas.microsoft.com/office/drawing/2014/main" id="{11FA5C86-3F70-4190-BF96-B84EF6DBF730}"/>
              </a:ext>
            </a:extLst>
          </p:cNvPr>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3753419" y="3191571"/>
            <a:ext cx="884572" cy="474857"/>
          </a:xfrm>
          <a:prstGeom prst="rect">
            <a:avLst/>
          </a:prstGeom>
        </p:spPr>
      </p:pic>
      <p:sp>
        <p:nvSpPr>
          <p:cNvPr id="22" name="Rectangle 21">
            <a:extLst>
              <a:ext uri="{FF2B5EF4-FFF2-40B4-BE49-F238E27FC236}">
                <a16:creationId xmlns:a16="http://schemas.microsoft.com/office/drawing/2014/main" id="{F3D05409-FC82-4455-AC77-C17B0C70B356}"/>
              </a:ext>
            </a:extLst>
          </p:cNvPr>
          <p:cNvSpPr/>
          <p:nvPr/>
        </p:nvSpPr>
        <p:spPr>
          <a:xfrm>
            <a:off x="3667760" y="3120141"/>
            <a:ext cx="1076960" cy="6558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40725BE-6F7A-4E5F-8C95-3F58874468DC}"/>
              </a:ext>
            </a:extLst>
          </p:cNvPr>
          <p:cNvSpPr txBox="1"/>
          <p:nvPr/>
        </p:nvSpPr>
        <p:spPr>
          <a:xfrm>
            <a:off x="284480" y="3915796"/>
            <a:ext cx="8397440" cy="646331"/>
          </a:xfrm>
          <a:prstGeom prst="rect">
            <a:avLst/>
          </a:prstGeom>
          <a:noFill/>
        </p:spPr>
        <p:txBody>
          <a:bodyPr wrap="square" rtlCol="0">
            <a:spAutoFit/>
          </a:bodyPr>
          <a:lstStyle/>
          <a:p>
            <a:r>
              <a:rPr lang="en-US" dirty="0">
                <a:cs typeface="Arial" panose="020B0604020202020204" pitchFamily="34" charset="0"/>
              </a:rPr>
              <a:t>Actually the Clausius inequality can be proven from the second law of thermodynamics, we shall not present the proof here.</a:t>
            </a:r>
          </a:p>
        </p:txBody>
      </p:sp>
    </p:spTree>
    <p:extLst>
      <p:ext uri="{BB962C8B-B14F-4D97-AF65-F5344CB8AC3E}">
        <p14:creationId xmlns:p14="http://schemas.microsoft.com/office/powerpoint/2010/main" val="3996259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24283A-B81F-4663-9F56-9F8E047467A9}"/>
              </a:ext>
            </a:extLst>
          </p:cNvPr>
          <p:cNvSpPr>
            <a:spLocks noGrp="1"/>
          </p:cNvSpPr>
          <p:nvPr>
            <p:ph type="sldNum" sz="quarter" idx="12"/>
          </p:nvPr>
        </p:nvSpPr>
        <p:spPr/>
        <p:txBody>
          <a:bodyPr/>
          <a:lstStyle/>
          <a:p>
            <a:fld id="{1BCE0CA2-1A48-4B23-8A77-1A9F640E54E6}" type="slidenum">
              <a:rPr lang="sk-SK" smtClean="0"/>
              <a:t>12</a:t>
            </a:fld>
            <a:endParaRPr lang="sk-SK"/>
          </a:p>
        </p:txBody>
      </p:sp>
      <p:sp>
        <p:nvSpPr>
          <p:cNvPr id="3" name="TextBox 2">
            <a:extLst>
              <a:ext uri="{FF2B5EF4-FFF2-40B4-BE49-F238E27FC236}">
                <a16:creationId xmlns:a16="http://schemas.microsoft.com/office/drawing/2014/main" id="{6B525AF1-7EAC-4A75-A57C-ECE9307F2B28}"/>
              </a:ext>
            </a:extLst>
          </p:cNvPr>
          <p:cNvSpPr txBox="1"/>
          <p:nvPr/>
        </p:nvSpPr>
        <p:spPr>
          <a:xfrm>
            <a:off x="502720" y="245278"/>
            <a:ext cx="7968438" cy="461665"/>
          </a:xfrm>
          <a:prstGeom prst="rect">
            <a:avLst/>
          </a:prstGeom>
          <a:noFill/>
        </p:spPr>
        <p:txBody>
          <a:bodyPr wrap="square" rtlCol="0">
            <a:spAutoFit/>
          </a:bodyPr>
          <a:lstStyle/>
          <a:p>
            <a:pPr algn="ctr"/>
            <a:r>
              <a:rPr lang="en-US" sz="2400" b="1" dirty="0">
                <a:cs typeface="Arial" panose="020B0604020202020204" pitchFamily="34" charset="0"/>
              </a:rPr>
              <a:t>Thermodynamic potentials – irreversible processes</a:t>
            </a:r>
          </a:p>
        </p:txBody>
      </p:sp>
      <p:pic>
        <p:nvPicPr>
          <p:cNvPr id="11" name="Picture 10">
            <a:extLst>
              <a:ext uri="{FF2B5EF4-FFF2-40B4-BE49-F238E27FC236}">
                <a16:creationId xmlns:a16="http://schemas.microsoft.com/office/drawing/2014/main" id="{176BA078-83A5-4E27-A296-8969DD803CEE}"/>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4197011" y="854181"/>
            <a:ext cx="2703767" cy="462915"/>
          </a:xfrm>
          <a:prstGeom prst="rect">
            <a:avLst/>
          </a:prstGeom>
        </p:spPr>
      </p:pic>
      <p:sp>
        <p:nvSpPr>
          <p:cNvPr id="5" name="TextBox 4">
            <a:extLst>
              <a:ext uri="{FF2B5EF4-FFF2-40B4-BE49-F238E27FC236}">
                <a16:creationId xmlns:a16="http://schemas.microsoft.com/office/drawing/2014/main" id="{063E7778-5F54-4169-9DB5-7E631BB0F34F}"/>
              </a:ext>
            </a:extLst>
          </p:cNvPr>
          <p:cNvSpPr txBox="1"/>
          <p:nvPr/>
        </p:nvSpPr>
        <p:spPr>
          <a:xfrm>
            <a:off x="340241" y="914400"/>
            <a:ext cx="8548577" cy="369332"/>
          </a:xfrm>
          <a:prstGeom prst="rect">
            <a:avLst/>
          </a:prstGeom>
          <a:noFill/>
        </p:spPr>
        <p:txBody>
          <a:bodyPr wrap="square" rtlCol="0">
            <a:spAutoFit/>
          </a:bodyPr>
          <a:lstStyle/>
          <a:p>
            <a:r>
              <a:rPr lang="en-US" dirty="0">
                <a:cs typeface="Arial" panose="020B0604020202020204" pitchFamily="34" charset="0"/>
              </a:rPr>
              <a:t>The Clausius inequality for entropy</a:t>
            </a:r>
            <a:endParaRPr lang="sk-SK" dirty="0">
              <a:cs typeface="Arial" panose="020B0604020202020204" pitchFamily="34" charset="0"/>
            </a:endParaRPr>
          </a:p>
        </p:txBody>
      </p:sp>
      <p:sp>
        <p:nvSpPr>
          <p:cNvPr id="6" name="TextBox 5">
            <a:extLst>
              <a:ext uri="{FF2B5EF4-FFF2-40B4-BE49-F238E27FC236}">
                <a16:creationId xmlns:a16="http://schemas.microsoft.com/office/drawing/2014/main" id="{74B19C65-3E1E-490D-B587-8E1A4ECE68FF}"/>
              </a:ext>
            </a:extLst>
          </p:cNvPr>
          <p:cNvSpPr txBox="1"/>
          <p:nvPr/>
        </p:nvSpPr>
        <p:spPr>
          <a:xfrm>
            <a:off x="308344" y="1339702"/>
            <a:ext cx="8654902" cy="646331"/>
          </a:xfrm>
          <a:prstGeom prst="rect">
            <a:avLst/>
          </a:prstGeom>
          <a:noFill/>
        </p:spPr>
        <p:txBody>
          <a:bodyPr wrap="square" rtlCol="0">
            <a:spAutoFit/>
          </a:bodyPr>
          <a:lstStyle/>
          <a:p>
            <a:r>
              <a:rPr lang="en-US" dirty="0">
                <a:cs typeface="Arial" panose="020B0604020202020204" pitchFamily="34" charset="0"/>
              </a:rPr>
              <a:t>can be rearranged for the inequality for differential of energy for reversible and irreversible processes</a:t>
            </a:r>
            <a:endParaRPr lang="sk-SK" dirty="0">
              <a:cs typeface="Arial" panose="020B0604020202020204" pitchFamily="34" charset="0"/>
            </a:endParaRPr>
          </a:p>
        </p:txBody>
      </p:sp>
      <p:pic>
        <p:nvPicPr>
          <p:cNvPr id="9" name="Picture 8">
            <a:extLst>
              <a:ext uri="{FF2B5EF4-FFF2-40B4-BE49-F238E27FC236}">
                <a16:creationId xmlns:a16="http://schemas.microsoft.com/office/drawing/2014/main" id="{581F46EA-D593-4DC0-B21D-A9D561F3569E}"/>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009168" y="1920983"/>
            <a:ext cx="2460308" cy="210884"/>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8A4FA7D-970E-47DE-B336-12C1AAC28886}"/>
                  </a:ext>
                </a:extLst>
              </p:cNvPr>
              <p:cNvSpPr txBox="1"/>
              <p:nvPr/>
            </p:nvSpPr>
            <p:spPr>
              <a:xfrm>
                <a:off x="223283" y="2147777"/>
                <a:ext cx="8527311" cy="923330"/>
              </a:xfrm>
              <a:prstGeom prst="rect">
                <a:avLst/>
              </a:prstGeom>
              <a:noFill/>
            </p:spPr>
            <p:txBody>
              <a:bodyPr wrap="square" rtlCol="0">
                <a:spAutoFit/>
              </a:bodyPr>
              <a:lstStyle/>
              <a:p>
                <a:r>
                  <a:rPr lang="en-US" dirty="0">
                    <a:cs typeface="Arial" panose="020B0604020202020204" pitchFamily="34" charset="0"/>
                  </a:rPr>
                  <a:t>Remainder</a:t>
                </a:r>
                <a:r>
                  <a:rPr lang="en-US" b="1" dirty="0">
                    <a:cs typeface="Arial" panose="020B0604020202020204" pitchFamily="34" charset="0"/>
                  </a:rPr>
                  <a:t>: </a:t>
                </a:r>
                <a14:m>
                  <m:oMath xmlns:m="http://schemas.openxmlformats.org/officeDocument/2006/math">
                    <m:r>
                      <a:rPr lang="en-US" b="1" i="1" smtClean="0">
                        <a:latin typeface="Cambria Math" panose="02040503050406030204" pitchFamily="18" charset="0"/>
                        <a:cs typeface="Arial" panose="020B0604020202020204" pitchFamily="34" charset="0"/>
                      </a:rPr>
                      <m:t>𝑻𝒅𝑺</m:t>
                    </m:r>
                    <m:r>
                      <a:rPr lang="en-US" b="1" i="1" smtClean="0">
                        <a:latin typeface="Cambria Math" panose="02040503050406030204" pitchFamily="18" charset="0"/>
                        <a:cs typeface="Arial" panose="020B0604020202020204" pitchFamily="34" charset="0"/>
                      </a:rPr>
                      <m:t>≠</m:t>
                    </m:r>
                    <m:r>
                      <a:rPr lang="en-US" b="1" i="1" smtClean="0">
                        <a:latin typeface="Cambria Math" panose="02040503050406030204" pitchFamily="18" charset="0"/>
                        <a:cs typeface="Arial" panose="020B0604020202020204" pitchFamily="34" charset="0"/>
                      </a:rPr>
                      <m:t>𝜹</m:t>
                    </m:r>
                    <m:r>
                      <a:rPr lang="en-US" b="1" i="1" smtClean="0">
                        <a:latin typeface="Cambria Math" panose="02040503050406030204" pitchFamily="18" charset="0"/>
                        <a:cs typeface="Arial" panose="020B0604020202020204" pitchFamily="34" charset="0"/>
                      </a:rPr>
                      <m:t>𝑸</m:t>
                    </m:r>
                  </m:oMath>
                </a14:m>
                <a:r>
                  <a:rPr lang="en-US" b="1" dirty="0">
                    <a:cs typeface="Arial" panose="020B0604020202020204" pitchFamily="34" charset="0"/>
                  </a:rPr>
                  <a:t> for irreversible processes! </a:t>
                </a:r>
                <a:r>
                  <a:rPr lang="en-US" dirty="0">
                    <a:cs typeface="Arial" panose="020B0604020202020204" pitchFamily="34" charset="0"/>
                  </a:rPr>
                  <a:t>The other thermodynamic potentials we get from energy by Legendre transformations and from there one can easily derive the corresponding inequalities</a:t>
                </a:r>
                <a:endParaRPr lang="sk-SK" dirty="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58A4FA7D-970E-47DE-B336-12C1AAC28886}"/>
                  </a:ext>
                </a:extLst>
              </p:cNvPr>
              <p:cNvSpPr txBox="1">
                <a:spLocks noRot="1" noChangeAspect="1" noMove="1" noResize="1" noEditPoints="1" noAdjustHandles="1" noChangeArrowheads="1" noChangeShapeType="1" noTextEdit="1"/>
              </p:cNvSpPr>
              <p:nvPr/>
            </p:nvSpPr>
            <p:spPr>
              <a:xfrm>
                <a:off x="223283" y="2147777"/>
                <a:ext cx="8527311" cy="923330"/>
              </a:xfrm>
              <a:prstGeom prst="rect">
                <a:avLst/>
              </a:prstGeom>
              <a:blipFill>
                <a:blip r:embed="rId10"/>
                <a:stretch>
                  <a:fillRect l="-644" t="-3289" b="-9211"/>
                </a:stretch>
              </a:blipFill>
            </p:spPr>
            <p:txBody>
              <a:bodyPr/>
              <a:lstStyle/>
              <a:p>
                <a:r>
                  <a:rPr lang="sk-SK">
                    <a:noFill/>
                  </a:rPr>
                  <a:t> </a:t>
                </a:r>
              </a:p>
            </p:txBody>
          </p:sp>
        </mc:Fallback>
      </mc:AlternateContent>
      <p:pic>
        <p:nvPicPr>
          <p:cNvPr id="18" name="Picture 17">
            <a:extLst>
              <a:ext uri="{FF2B5EF4-FFF2-40B4-BE49-F238E27FC236}">
                <a16:creationId xmlns:a16="http://schemas.microsoft.com/office/drawing/2014/main" id="{0C4ADA53-BD7D-402B-BEC6-5DCFA8895AAE}"/>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969292" y="2845442"/>
            <a:ext cx="2635187" cy="210884"/>
          </a:xfrm>
          <a:prstGeom prst="rect">
            <a:avLst/>
          </a:prstGeom>
        </p:spPr>
      </p:pic>
      <p:pic>
        <p:nvPicPr>
          <p:cNvPr id="20" name="Picture 19">
            <a:extLst>
              <a:ext uri="{FF2B5EF4-FFF2-40B4-BE49-F238E27FC236}">
                <a16:creationId xmlns:a16="http://schemas.microsoft.com/office/drawing/2014/main" id="{EAD63391-30DB-45BC-8F35-6F398358459D}"/>
              </a:ext>
            </a:extLst>
          </p:cNvPr>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3956676" y="3270408"/>
            <a:ext cx="2487740" cy="210884"/>
          </a:xfrm>
          <a:prstGeom prst="rect">
            <a:avLst/>
          </a:prstGeom>
        </p:spPr>
      </p:pic>
      <p:pic>
        <p:nvPicPr>
          <p:cNvPr id="22" name="Picture 21">
            <a:extLst>
              <a:ext uri="{FF2B5EF4-FFF2-40B4-BE49-F238E27FC236}">
                <a16:creationId xmlns:a16="http://schemas.microsoft.com/office/drawing/2014/main" id="{86397D83-CDEB-4572-A14A-1BC4AE129A51}"/>
              </a:ext>
            </a:extLst>
          </p:cNvPr>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4005951" y="3663233"/>
            <a:ext cx="2635187" cy="210884"/>
          </a:xfrm>
          <a:prstGeom prst="rect">
            <a:avLst/>
          </a:prstGeom>
        </p:spPr>
      </p:pic>
      <p:pic>
        <p:nvPicPr>
          <p:cNvPr id="24" name="Picture 23">
            <a:extLst>
              <a:ext uri="{FF2B5EF4-FFF2-40B4-BE49-F238E27FC236}">
                <a16:creationId xmlns:a16="http://schemas.microsoft.com/office/drawing/2014/main" id="{C001CEE1-F614-4B4F-ADE1-C4FE47961C5F}"/>
              </a:ext>
            </a:extLst>
          </p:cNvPr>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4009395" y="4104821"/>
            <a:ext cx="2645474" cy="210884"/>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9E7BA63-051E-4A7B-A32E-C0F50BF9FACE}"/>
                  </a:ext>
                </a:extLst>
              </p:cNvPr>
              <p:cNvSpPr txBox="1"/>
              <p:nvPr/>
            </p:nvSpPr>
            <p:spPr>
              <a:xfrm>
                <a:off x="340241" y="4433776"/>
                <a:ext cx="8623005" cy="2031325"/>
              </a:xfrm>
              <a:prstGeom prst="rect">
                <a:avLst/>
              </a:prstGeom>
              <a:noFill/>
            </p:spPr>
            <p:txBody>
              <a:bodyPr wrap="square" rtlCol="0">
                <a:spAutoFit/>
              </a:bodyPr>
              <a:lstStyle/>
              <a:p>
                <a:r>
                  <a:rPr lang="en-US" dirty="0">
                    <a:cs typeface="Arial" panose="020B0604020202020204" pitchFamily="34" charset="0"/>
                  </a:rPr>
                  <a:t>From there we directly see the extremal properties</a:t>
                </a:r>
              </a:p>
              <a:p>
                <a:pPr marL="285750" indent="-285750">
                  <a:buFont typeface="Arial" panose="020B0604020202020204" pitchFamily="34" charset="0"/>
                  <a:buChar char="•"/>
                </a:pPr>
                <a14:m>
                  <m:oMath xmlns:m="http://schemas.openxmlformats.org/officeDocument/2006/math">
                    <m:r>
                      <a:rPr lang="en-US" b="0" i="1" smtClean="0">
                        <a:latin typeface="Cambria Math" panose="02040503050406030204" pitchFamily="18" charset="0"/>
                        <a:cs typeface="Arial" panose="020B0604020202020204" pitchFamily="34" charset="0"/>
                      </a:rPr>
                      <m:t>𝐹</m:t>
                    </m:r>
                  </m:oMath>
                </a14:m>
                <a:r>
                  <a:rPr lang="en-US" dirty="0">
                    <a:cs typeface="Arial" panose="020B0604020202020204" pitchFamily="34" charset="0"/>
                  </a:rPr>
                  <a:t> is minimal in equilibrium for a system with given </a:t>
                </a:r>
                <a14:m>
                  <m:oMath xmlns:m="http://schemas.openxmlformats.org/officeDocument/2006/math">
                    <m:r>
                      <a:rPr lang="en-US" b="0" i="1" smtClean="0">
                        <a:latin typeface="Cambria Math" panose="02040503050406030204" pitchFamily="18" charset="0"/>
                        <a:cs typeface="Arial" panose="020B0604020202020204" pitchFamily="34" charset="0"/>
                      </a:rPr>
                      <m:t>𝑇</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𝑉</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𝑁</m:t>
                    </m:r>
                  </m:oMath>
                </a14:m>
                <a:endParaRPr lang="en-US" dirty="0">
                  <a:cs typeface="Arial" panose="020B0604020202020204" pitchFamily="34" charset="0"/>
                </a:endParaRPr>
              </a:p>
              <a:p>
                <a:pPr marL="285750" indent="-285750">
                  <a:buFont typeface="Arial" panose="020B0604020202020204" pitchFamily="34" charset="0"/>
                  <a:buChar char="•"/>
                </a:pPr>
                <a14:m>
                  <m:oMath xmlns:m="http://schemas.openxmlformats.org/officeDocument/2006/math">
                    <m:r>
                      <a:rPr lang="en-US" b="0" i="1" smtClean="0">
                        <a:latin typeface="Cambria Math" panose="02040503050406030204" pitchFamily="18" charset="0"/>
                        <a:cs typeface="Arial" panose="020B0604020202020204" pitchFamily="34" charset="0"/>
                      </a:rPr>
                      <m:t>𝐻</m:t>
                    </m:r>
                  </m:oMath>
                </a14:m>
                <a:r>
                  <a:rPr lang="en-US" dirty="0">
                    <a:cs typeface="Arial" panose="020B0604020202020204" pitchFamily="34" charset="0"/>
                  </a:rPr>
                  <a:t> is minimal in equilibrium for a system with given </a:t>
                </a:r>
                <a14:m>
                  <m:oMath xmlns:m="http://schemas.openxmlformats.org/officeDocument/2006/math">
                    <m:r>
                      <a:rPr lang="en-US" b="0" i="1" smtClean="0">
                        <a:latin typeface="Cambria Math" panose="02040503050406030204" pitchFamily="18" charset="0"/>
                        <a:cs typeface="Arial" panose="020B0604020202020204" pitchFamily="34" charset="0"/>
                      </a:rPr>
                      <m:t>𝑆</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𝑝</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𝑁</m:t>
                    </m:r>
                  </m:oMath>
                </a14:m>
                <a:endParaRPr lang="en-US" dirty="0">
                  <a:cs typeface="Arial" panose="020B0604020202020204" pitchFamily="34" charset="0"/>
                </a:endParaRPr>
              </a:p>
              <a:p>
                <a:pPr marL="285750" indent="-285750">
                  <a:buFont typeface="Arial" panose="020B0604020202020204" pitchFamily="34" charset="0"/>
                  <a:buChar char="•"/>
                </a:pPr>
                <a14:m>
                  <m:oMath xmlns:m="http://schemas.openxmlformats.org/officeDocument/2006/math">
                    <m:r>
                      <a:rPr lang="en-US" b="0" i="1" smtClean="0">
                        <a:latin typeface="Cambria Math" panose="02040503050406030204" pitchFamily="18" charset="0"/>
                        <a:cs typeface="Arial" panose="020B0604020202020204" pitchFamily="34" charset="0"/>
                      </a:rPr>
                      <m:t>𝐺</m:t>
                    </m:r>
                  </m:oMath>
                </a14:m>
                <a:r>
                  <a:rPr lang="en-US" dirty="0">
                    <a:cs typeface="Arial" panose="020B0604020202020204" pitchFamily="34" charset="0"/>
                  </a:rPr>
                  <a:t>  is minimal in equilibrium for a system with given </a:t>
                </a:r>
                <a14:m>
                  <m:oMath xmlns:m="http://schemas.openxmlformats.org/officeDocument/2006/math">
                    <m:r>
                      <a:rPr lang="en-US" b="0" i="1" smtClean="0">
                        <a:latin typeface="Cambria Math" panose="02040503050406030204" pitchFamily="18" charset="0"/>
                        <a:cs typeface="Arial" panose="020B0604020202020204" pitchFamily="34" charset="0"/>
                      </a:rPr>
                      <m:t>𝑇</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𝑉</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𝑁</m:t>
                    </m:r>
                  </m:oMath>
                </a14:m>
                <a:endParaRPr lang="en-US" b="0" dirty="0">
                  <a:cs typeface="Arial" panose="020B0604020202020204" pitchFamily="34" charset="0"/>
                </a:endParaRPr>
              </a:p>
              <a:p>
                <a:pPr marL="285750" indent="-285750">
                  <a:buFont typeface="Arial" panose="020B0604020202020204" pitchFamily="34" charset="0"/>
                  <a:buChar char="•"/>
                </a:pPr>
                <a14:m>
                  <m:oMath xmlns:m="http://schemas.openxmlformats.org/officeDocument/2006/math">
                    <m:r>
                      <a:rPr lang="en-US" b="0" i="1" smtClean="0">
                        <a:latin typeface="Cambria Math" panose="02040503050406030204" pitchFamily="18" charset="0"/>
                        <a:cs typeface="Arial" panose="020B0604020202020204" pitchFamily="34" charset="0"/>
                      </a:rPr>
                      <m:t>𝛺</m:t>
                    </m:r>
                  </m:oMath>
                </a14:m>
                <a:r>
                  <a:rPr lang="en-US" i="1" dirty="0">
                    <a:cs typeface="Arial" panose="020B0604020202020204" pitchFamily="34" charset="0"/>
                  </a:rPr>
                  <a:t>  </a:t>
                </a:r>
                <a:r>
                  <a:rPr lang="en-US" dirty="0">
                    <a:cs typeface="Arial" panose="020B0604020202020204" pitchFamily="34" charset="0"/>
                  </a:rPr>
                  <a:t>is minimal in equilibrium for a system with given </a:t>
                </a:r>
                <a14:m>
                  <m:oMath xmlns:m="http://schemas.openxmlformats.org/officeDocument/2006/math">
                    <m:r>
                      <a:rPr lang="en-US" b="0" i="1" smtClean="0">
                        <a:latin typeface="Cambria Math" panose="02040503050406030204" pitchFamily="18" charset="0"/>
                        <a:cs typeface="Arial" panose="020B0604020202020204" pitchFamily="34" charset="0"/>
                      </a:rPr>
                      <m:t>𝑇</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𝑉</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𝜇</m:t>
                    </m:r>
                  </m:oMath>
                </a14:m>
                <a:endParaRPr lang="en-US" b="0" dirty="0">
                  <a:cs typeface="Arial" panose="020B0604020202020204" pitchFamily="34" charset="0"/>
                </a:endParaRPr>
              </a:p>
              <a:p>
                <a:pPr marL="285750" indent="-285750">
                  <a:buFont typeface="Arial" panose="020B0604020202020204" pitchFamily="34" charset="0"/>
                  <a:buChar char="•"/>
                </a:pPr>
                <a14:m>
                  <m:oMath xmlns:m="http://schemas.openxmlformats.org/officeDocument/2006/math">
                    <m:r>
                      <a:rPr lang="en-US" b="0" i="1" smtClean="0">
                        <a:latin typeface="Cambria Math" panose="02040503050406030204" pitchFamily="18" charset="0"/>
                        <a:cs typeface="Arial" panose="020B0604020202020204" pitchFamily="34" charset="0"/>
                      </a:rPr>
                      <m:t>𝑆</m:t>
                    </m:r>
                  </m:oMath>
                </a14:m>
                <a:r>
                  <a:rPr lang="en-US" i="1" dirty="0">
                    <a:cs typeface="Arial" panose="020B0604020202020204" pitchFamily="34" charset="0"/>
                  </a:rPr>
                  <a:t>  </a:t>
                </a:r>
                <a:r>
                  <a:rPr lang="en-US" dirty="0">
                    <a:cs typeface="Arial" panose="020B0604020202020204" pitchFamily="34" charset="0"/>
                  </a:rPr>
                  <a:t>is maximal in equilibrium for a system with given </a:t>
                </a:r>
                <a14:m>
                  <m:oMath xmlns:m="http://schemas.openxmlformats.org/officeDocument/2006/math">
                    <m:r>
                      <a:rPr lang="en-US" b="0" i="1" smtClean="0">
                        <a:latin typeface="Cambria Math" panose="02040503050406030204" pitchFamily="18" charset="0"/>
                        <a:cs typeface="Arial" panose="020B0604020202020204" pitchFamily="34" charset="0"/>
                      </a:rPr>
                      <m:t>𝐸</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𝑉</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𝑁</m:t>
                    </m:r>
                  </m:oMath>
                </a14:m>
                <a:endParaRPr lang="en-US" i="1" dirty="0">
                  <a:cs typeface="Arial" panose="020B0604020202020204" pitchFamily="34" charset="0"/>
                </a:endParaRPr>
              </a:p>
              <a:p>
                <a:pPr marL="285750" indent="-285750">
                  <a:buFont typeface="Arial" panose="020B0604020202020204" pitchFamily="34" charset="0"/>
                  <a:buChar char="•"/>
                </a:pPr>
                <a14:m>
                  <m:oMath xmlns:m="http://schemas.openxmlformats.org/officeDocument/2006/math">
                    <m:r>
                      <a:rPr lang="en-US" b="0" i="1" smtClean="0">
                        <a:latin typeface="Cambria Math" panose="02040503050406030204" pitchFamily="18" charset="0"/>
                        <a:cs typeface="Arial" panose="020B0604020202020204" pitchFamily="34" charset="0"/>
                      </a:rPr>
                      <m:t>𝐸</m:t>
                    </m:r>
                  </m:oMath>
                </a14:m>
                <a:r>
                  <a:rPr lang="en-US" i="1" dirty="0">
                    <a:cs typeface="Arial" panose="020B0604020202020204" pitchFamily="34" charset="0"/>
                  </a:rPr>
                  <a:t>  </a:t>
                </a:r>
                <a:r>
                  <a:rPr lang="en-US" dirty="0">
                    <a:cs typeface="Arial" panose="020B0604020202020204" pitchFamily="34" charset="0"/>
                  </a:rPr>
                  <a:t>is</a:t>
                </a:r>
                <a:r>
                  <a:rPr lang="en-US" i="1" dirty="0">
                    <a:cs typeface="Arial" panose="020B0604020202020204" pitchFamily="34" charset="0"/>
                  </a:rPr>
                  <a:t> </a:t>
                </a:r>
                <a:r>
                  <a:rPr lang="en-US" dirty="0">
                    <a:cs typeface="Arial" panose="020B0604020202020204" pitchFamily="34" charset="0"/>
                  </a:rPr>
                  <a:t>minimal in equilibrium for a system with given </a:t>
                </a:r>
                <a14:m>
                  <m:oMath xmlns:m="http://schemas.openxmlformats.org/officeDocument/2006/math">
                    <m:r>
                      <a:rPr lang="en-US" b="0" i="1" smtClean="0">
                        <a:latin typeface="Cambria Math" panose="02040503050406030204" pitchFamily="18" charset="0"/>
                        <a:cs typeface="Arial" panose="020B0604020202020204" pitchFamily="34" charset="0"/>
                      </a:rPr>
                      <m:t>𝑆</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𝑉</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𝑁</m:t>
                    </m:r>
                  </m:oMath>
                </a14:m>
                <a:endParaRPr lang="sk-SK" dirty="0">
                  <a:cs typeface="Arial" panose="020B0604020202020204" pitchFamily="34" charset="0"/>
                </a:endParaRPr>
              </a:p>
            </p:txBody>
          </p:sp>
        </mc:Choice>
        <mc:Fallback xmlns="">
          <p:sp>
            <p:nvSpPr>
              <p:cNvPr id="26" name="TextBox 25">
                <a:extLst>
                  <a:ext uri="{FF2B5EF4-FFF2-40B4-BE49-F238E27FC236}">
                    <a16:creationId xmlns:a16="http://schemas.microsoft.com/office/drawing/2014/main" id="{39E7BA63-051E-4A7B-A32E-C0F50BF9FACE}"/>
                  </a:ext>
                </a:extLst>
              </p:cNvPr>
              <p:cNvSpPr txBox="1">
                <a:spLocks noRot="1" noChangeAspect="1" noMove="1" noResize="1" noEditPoints="1" noAdjustHandles="1" noChangeArrowheads="1" noChangeShapeType="1" noTextEdit="1"/>
              </p:cNvSpPr>
              <p:nvPr/>
            </p:nvSpPr>
            <p:spPr>
              <a:xfrm>
                <a:off x="340241" y="4433776"/>
                <a:ext cx="8623005" cy="2031325"/>
              </a:xfrm>
              <a:prstGeom prst="rect">
                <a:avLst/>
              </a:prstGeom>
              <a:blipFill>
                <a:blip r:embed="rId15"/>
                <a:stretch>
                  <a:fillRect l="-636" t="-1497" b="-3593"/>
                </a:stretch>
              </a:blipFill>
            </p:spPr>
            <p:txBody>
              <a:bodyPr/>
              <a:lstStyle/>
              <a:p>
                <a:r>
                  <a:rPr lang="sk-SK">
                    <a:noFill/>
                  </a:rPr>
                  <a:t> </a:t>
                </a:r>
              </a:p>
            </p:txBody>
          </p:sp>
        </mc:Fallback>
      </mc:AlternateContent>
      <p:sp>
        <p:nvSpPr>
          <p:cNvPr id="27" name="Rectangle 26">
            <a:extLst>
              <a:ext uri="{FF2B5EF4-FFF2-40B4-BE49-F238E27FC236}">
                <a16:creationId xmlns:a16="http://schemas.microsoft.com/office/drawing/2014/main" id="{29DD2192-E9F1-49E9-B856-D49D22BCFC75}"/>
              </a:ext>
            </a:extLst>
          </p:cNvPr>
          <p:cNvSpPr/>
          <p:nvPr/>
        </p:nvSpPr>
        <p:spPr>
          <a:xfrm>
            <a:off x="318977" y="4401879"/>
            <a:ext cx="6315739" cy="22328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701434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C2689D-40EA-454B-A55F-576437C1DDFF}"/>
              </a:ext>
            </a:extLst>
          </p:cNvPr>
          <p:cNvSpPr>
            <a:spLocks noGrp="1"/>
          </p:cNvSpPr>
          <p:nvPr>
            <p:ph type="sldNum" sz="quarter" idx="12"/>
          </p:nvPr>
        </p:nvSpPr>
        <p:spPr/>
        <p:txBody>
          <a:bodyPr/>
          <a:lstStyle/>
          <a:p>
            <a:fld id="{1BCE0CA2-1A48-4B23-8A77-1A9F640E54E6}" type="slidenum">
              <a:rPr lang="sk-SK" smtClean="0"/>
              <a:t>13</a:t>
            </a:fld>
            <a:endParaRPr lang="sk-SK"/>
          </a:p>
        </p:txBody>
      </p:sp>
      <p:sp>
        <p:nvSpPr>
          <p:cNvPr id="3" name="TextBox 2">
            <a:extLst>
              <a:ext uri="{FF2B5EF4-FFF2-40B4-BE49-F238E27FC236}">
                <a16:creationId xmlns:a16="http://schemas.microsoft.com/office/drawing/2014/main" id="{BA292D3E-1400-49AC-B919-4BD914E52332}"/>
              </a:ext>
            </a:extLst>
          </p:cNvPr>
          <p:cNvSpPr txBox="1"/>
          <p:nvPr/>
        </p:nvSpPr>
        <p:spPr>
          <a:xfrm>
            <a:off x="721360" y="386080"/>
            <a:ext cx="8006080" cy="523220"/>
          </a:xfrm>
          <a:prstGeom prst="rect">
            <a:avLst/>
          </a:prstGeom>
          <a:noFill/>
        </p:spPr>
        <p:txBody>
          <a:bodyPr wrap="square" rtlCol="0">
            <a:spAutoFit/>
          </a:bodyPr>
          <a:lstStyle/>
          <a:p>
            <a:pPr algn="ctr"/>
            <a:r>
              <a:rPr lang="en-US" sz="2800" b="1" dirty="0">
                <a:cs typeface="Arial" panose="020B0604020202020204" pitchFamily="34" charset="0"/>
              </a:rPr>
              <a:t>Finding equilibrium by minimizing the free energy</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D48F38B-6176-4A19-962D-5572A480FDB9}"/>
                  </a:ext>
                </a:extLst>
              </p:cNvPr>
              <p:cNvSpPr txBox="1"/>
              <p:nvPr/>
            </p:nvSpPr>
            <p:spPr>
              <a:xfrm>
                <a:off x="236516" y="877776"/>
                <a:ext cx="8554720" cy="2908489"/>
              </a:xfrm>
              <a:prstGeom prst="rect">
                <a:avLst/>
              </a:prstGeom>
              <a:noFill/>
            </p:spPr>
            <p:txBody>
              <a:bodyPr wrap="square" rtlCol="0">
                <a:spAutoFit/>
              </a:bodyPr>
              <a:lstStyle/>
              <a:p>
                <a:r>
                  <a:rPr lang="en-US" dirty="0">
                    <a:cs typeface="Arial" panose="020B0604020202020204" pitchFamily="34" charset="0"/>
                  </a:rPr>
                  <a:t>Let us demonstrate how we can use the non-equilibrium free energy to find equilibrium state for a system in contact with a heat reservoir (thermostat). We first start using standard canonical technique and then proceed to minimizing the non-equilibrium free energy to see that we get equivalent results.</a:t>
                </a:r>
              </a:p>
              <a:p>
                <a:endParaRPr lang="en-US" sz="300" dirty="0">
                  <a:cs typeface="Arial" panose="020B0604020202020204" pitchFamily="34" charset="0"/>
                </a:endParaRPr>
              </a:p>
              <a:p>
                <a:r>
                  <a:rPr lang="en-US" dirty="0">
                    <a:cs typeface="Arial" panose="020B0604020202020204" pitchFamily="34" charset="0"/>
                  </a:rPr>
                  <a:t>Consider a system of mutually non-interacting spins in external magnetic field </a:t>
                </a:r>
                <a14:m>
                  <m:oMath xmlns:m="http://schemas.openxmlformats.org/officeDocument/2006/math">
                    <m:r>
                      <a:rPr lang="en-US" b="0" i="1" smtClean="0">
                        <a:latin typeface="Cambria Math" panose="02040503050406030204" pitchFamily="18" charset="0"/>
                        <a:cs typeface="Arial" panose="020B0604020202020204" pitchFamily="34" charset="0"/>
                      </a:rPr>
                      <m:t>𝐵</m:t>
                    </m:r>
                  </m:oMath>
                </a14:m>
                <a:r>
                  <a:rPr lang="en-US" dirty="0">
                    <a:cs typeface="Arial" panose="020B0604020202020204" pitchFamily="34" charset="0"/>
                  </a:rPr>
                  <a:t>, in thermostat with temperature </a:t>
                </a:r>
                <a14:m>
                  <m:oMath xmlns:m="http://schemas.openxmlformats.org/officeDocument/2006/math">
                    <m:r>
                      <a:rPr lang="en-US" b="0" i="1" smtClean="0">
                        <a:latin typeface="Cambria Math" panose="02040503050406030204" pitchFamily="18" charset="0"/>
                        <a:cs typeface="Arial" panose="020B0604020202020204" pitchFamily="34" charset="0"/>
                      </a:rPr>
                      <m:t>𝑇</m:t>
                    </m:r>
                  </m:oMath>
                </a14:m>
                <a:r>
                  <a:rPr lang="en-US" dirty="0">
                    <a:cs typeface="Arial" panose="020B0604020202020204" pitchFamily="34" charset="0"/>
                  </a:rPr>
                  <a:t>. Each spin has just two states </a:t>
                </a:r>
                <a14:m>
                  <m:oMath xmlns:m="http://schemas.openxmlformats.org/officeDocument/2006/math">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𝜇</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𝜇</m:t>
                    </m:r>
                  </m:oMath>
                </a14:m>
                <a:r>
                  <a:rPr lang="en-US" dirty="0">
                    <a:cs typeface="Arial" panose="020B0604020202020204" pitchFamily="34" charset="0"/>
                  </a:rPr>
                  <a:t> with energies </a:t>
                </a:r>
                <a14:m>
                  <m:oMath xmlns:m="http://schemas.openxmlformats.org/officeDocument/2006/math">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𝜇</m:t>
                    </m:r>
                    <m:r>
                      <m:rPr>
                        <m:sty m:val="p"/>
                      </m:rPr>
                      <a:rPr lang="en-US" b="0" i="1" smtClean="0">
                        <a:latin typeface="Cambria Math" panose="02040503050406030204" pitchFamily="18" charset="0"/>
                        <a:cs typeface="Arial" panose="020B0604020202020204" pitchFamily="34" charset="0"/>
                      </a:rPr>
                      <m:t>B</m:t>
                    </m:r>
                    <m:r>
                      <a:rPr lang="en-US" b="0" i="1" smtClean="0">
                        <a:latin typeface="Cambria Math" panose="02040503050406030204" pitchFamily="18" charset="0"/>
                        <a:cs typeface="Arial" panose="020B0604020202020204" pitchFamily="34" charset="0"/>
                      </a:rPr>
                      <m:t>, </m:t>
                    </m:r>
                    <m:r>
                      <a:rPr lang="en-US" b="0" i="1" smtClean="0">
                        <a:latin typeface="Cambria Math" panose="02040503050406030204" pitchFamily="18" charset="0"/>
                        <a:cs typeface="Arial" panose="020B0604020202020204" pitchFamily="34" charset="0"/>
                      </a:rPr>
                      <m:t>𝜇</m:t>
                    </m:r>
                    <m:r>
                      <a:rPr lang="en-US" b="0" i="1" smtClean="0">
                        <a:latin typeface="Cambria Math" panose="02040503050406030204" pitchFamily="18" charset="0"/>
                        <a:cs typeface="Arial" panose="020B0604020202020204" pitchFamily="34" charset="0"/>
                      </a:rPr>
                      <m:t>𝐵</m:t>
                    </m:r>
                    <m:r>
                      <a:rPr lang="en-US" b="0" i="1" smtClean="0">
                        <a:latin typeface="Cambria Math" panose="02040503050406030204" pitchFamily="18" charset="0"/>
                        <a:cs typeface="Arial" panose="020B0604020202020204" pitchFamily="34" charset="0"/>
                      </a:rPr>
                      <m:t> .</m:t>
                    </m:r>
                  </m:oMath>
                </a14:m>
                <a:r>
                  <a:rPr lang="en-US" dirty="0">
                    <a:cs typeface="Arial" panose="020B0604020202020204" pitchFamily="34" charset="0"/>
                  </a:rPr>
                  <a:t> (Here </a:t>
                </a:r>
                <a14:m>
                  <m:oMath xmlns:m="http://schemas.openxmlformats.org/officeDocument/2006/math">
                    <m:r>
                      <a:rPr lang="en-US" b="0" i="1" smtClean="0">
                        <a:latin typeface="Cambria Math" panose="02040503050406030204" pitchFamily="18" charset="0"/>
                        <a:cs typeface="Arial" panose="020B0604020202020204" pitchFamily="34" charset="0"/>
                      </a:rPr>
                      <m:t>𝜇</m:t>
                    </m:r>
                  </m:oMath>
                </a14:m>
                <a:r>
                  <a:rPr lang="en-US" dirty="0">
                    <a:cs typeface="Arial" panose="020B0604020202020204" pitchFamily="34" charset="0"/>
                  </a:rPr>
                  <a:t> is  the spin magnetic moment, not some chemical potential!). Since the spins are noninteracting (independent) we can first consider just one spin </a:t>
                </a:r>
                <a14:m>
                  <m:oMath xmlns:m="http://schemas.openxmlformats.org/officeDocument/2006/math">
                    <m:r>
                      <a:rPr lang="en-US" b="0" i="1" smtClean="0">
                        <a:latin typeface="Cambria Math" panose="02040503050406030204" pitchFamily="18" charset="0"/>
                        <a:cs typeface="Arial" panose="020B0604020202020204" pitchFamily="34" charset="0"/>
                      </a:rPr>
                      <m:t>𝑗</m:t>
                    </m:r>
                  </m:oMath>
                </a14:m>
                <a:r>
                  <a:rPr lang="en-US" dirty="0">
                    <a:cs typeface="Arial" panose="020B0604020202020204" pitchFamily="34" charset="0"/>
                  </a:rPr>
                  <a:t>, calculate its statistical sum and then the statistical sum of the whole system of spins is a product of individual sums</a:t>
                </a:r>
              </a:p>
            </p:txBody>
          </p:sp>
        </mc:Choice>
        <mc:Fallback xmlns="">
          <p:sp>
            <p:nvSpPr>
              <p:cNvPr id="4" name="TextBox 3">
                <a:extLst>
                  <a:ext uri="{FF2B5EF4-FFF2-40B4-BE49-F238E27FC236}">
                    <a16:creationId xmlns:a16="http://schemas.microsoft.com/office/drawing/2014/main" id="{7D48F38B-6176-4A19-962D-5572A480FDB9}"/>
                  </a:ext>
                </a:extLst>
              </p:cNvPr>
              <p:cNvSpPr txBox="1">
                <a:spLocks noRot="1" noChangeAspect="1" noMove="1" noResize="1" noEditPoints="1" noAdjustHandles="1" noChangeArrowheads="1" noChangeShapeType="1" noTextEdit="1"/>
              </p:cNvSpPr>
              <p:nvPr/>
            </p:nvSpPr>
            <p:spPr>
              <a:xfrm>
                <a:off x="236516" y="877776"/>
                <a:ext cx="8554720" cy="2908489"/>
              </a:xfrm>
              <a:prstGeom prst="rect">
                <a:avLst/>
              </a:prstGeom>
              <a:blipFill>
                <a:blip r:embed="rId3"/>
                <a:stretch>
                  <a:fillRect l="-641" t="-1258" r="-1140" b="-2516"/>
                </a:stretch>
              </a:blipFill>
            </p:spPr>
            <p:txBody>
              <a:bodyPr/>
              <a:lstStyle/>
              <a:p>
                <a:r>
                  <a:rPr lang="sk-SK">
                    <a:noFill/>
                  </a:rPr>
                  <a:t> </a:t>
                </a:r>
              </a:p>
            </p:txBody>
          </p:sp>
        </mc:Fallback>
      </mc:AlternateContent>
      <p:pic>
        <p:nvPicPr>
          <p:cNvPr id="14" name="Picture 13">
            <a:extLst>
              <a:ext uri="{FF2B5EF4-FFF2-40B4-BE49-F238E27FC236}">
                <a16:creationId xmlns:a16="http://schemas.microsoft.com/office/drawing/2014/main" id="{6FD97F49-5E68-4AF1-8B5F-456B9DA7E23D}"/>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919906" y="3417782"/>
            <a:ext cx="2904381" cy="2406095"/>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8F0B24B-7568-432C-93E8-61FC87BDCF09}"/>
                  </a:ext>
                </a:extLst>
              </p:cNvPr>
              <p:cNvSpPr txBox="1"/>
              <p:nvPr/>
            </p:nvSpPr>
            <p:spPr>
              <a:xfrm>
                <a:off x="254000" y="5880451"/>
                <a:ext cx="8139430" cy="646331"/>
              </a:xfrm>
              <a:prstGeom prst="rect">
                <a:avLst/>
              </a:prstGeom>
              <a:noFill/>
            </p:spPr>
            <p:txBody>
              <a:bodyPr wrap="square" rtlCol="0">
                <a:spAutoFit/>
              </a:bodyPr>
              <a:lstStyle/>
              <a:p>
                <a:r>
                  <a:rPr lang="en-US" dirty="0">
                    <a:cs typeface="Arial" panose="020B0604020202020204" pitchFamily="34" charset="0"/>
                  </a:rPr>
                  <a:t>The total magnetic moment in equilibrium we get as a generalized force conjugated to the external fields </a:t>
                </a:r>
                <a14:m>
                  <m:oMath xmlns:m="http://schemas.openxmlformats.org/officeDocument/2006/math">
                    <m:r>
                      <a:rPr lang="en-US" b="0" i="1" smtClean="0">
                        <a:latin typeface="Cambria Math" panose="02040503050406030204" pitchFamily="18" charset="0"/>
                        <a:cs typeface="Arial" panose="020B0604020202020204" pitchFamily="34" charset="0"/>
                      </a:rPr>
                      <m:t>𝐵</m:t>
                    </m:r>
                  </m:oMath>
                </a14:m>
                <a:endParaRPr lang="en-US" dirty="0">
                  <a:cs typeface="Arial" panose="020B0604020202020204" pitchFamily="34" charset="0"/>
                </a:endParaRPr>
              </a:p>
            </p:txBody>
          </p:sp>
        </mc:Choice>
        <mc:Fallback xmlns="">
          <p:sp>
            <p:nvSpPr>
              <p:cNvPr id="9" name="TextBox 8">
                <a:extLst>
                  <a:ext uri="{FF2B5EF4-FFF2-40B4-BE49-F238E27FC236}">
                    <a16:creationId xmlns:a16="http://schemas.microsoft.com/office/drawing/2014/main" id="{48F0B24B-7568-432C-93E8-61FC87BDCF09}"/>
                  </a:ext>
                </a:extLst>
              </p:cNvPr>
              <p:cNvSpPr txBox="1">
                <a:spLocks noRot="1" noChangeAspect="1" noMove="1" noResize="1" noEditPoints="1" noAdjustHandles="1" noChangeArrowheads="1" noChangeShapeType="1" noTextEdit="1"/>
              </p:cNvSpPr>
              <p:nvPr/>
            </p:nvSpPr>
            <p:spPr>
              <a:xfrm>
                <a:off x="254000" y="5880451"/>
                <a:ext cx="8139430" cy="646331"/>
              </a:xfrm>
              <a:prstGeom prst="rect">
                <a:avLst/>
              </a:prstGeom>
              <a:blipFill>
                <a:blip r:embed="rId5"/>
                <a:stretch>
                  <a:fillRect l="-674" t="-5660" b="-14151"/>
                </a:stretch>
              </a:blipFill>
            </p:spPr>
            <p:txBody>
              <a:bodyPr/>
              <a:lstStyle/>
              <a:p>
                <a:r>
                  <a:rPr lang="sk-SK">
                    <a:noFill/>
                  </a:rPr>
                  <a:t> </a:t>
                </a:r>
              </a:p>
            </p:txBody>
          </p:sp>
        </mc:Fallback>
      </mc:AlternateContent>
    </p:spTree>
    <p:extLst>
      <p:ext uri="{BB962C8B-B14F-4D97-AF65-F5344CB8AC3E}">
        <p14:creationId xmlns:p14="http://schemas.microsoft.com/office/powerpoint/2010/main" val="669989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AF5F3-27E4-4208-A0F2-03FE02D1F2E8}"/>
              </a:ext>
            </a:extLst>
          </p:cNvPr>
          <p:cNvSpPr>
            <a:spLocks noGrp="1"/>
          </p:cNvSpPr>
          <p:nvPr>
            <p:ph type="sldNum" sz="quarter" idx="12"/>
          </p:nvPr>
        </p:nvSpPr>
        <p:spPr/>
        <p:txBody>
          <a:bodyPr/>
          <a:lstStyle/>
          <a:p>
            <a:fld id="{1BCE0CA2-1A48-4B23-8A77-1A9F640E54E6}" type="slidenum">
              <a:rPr lang="sk-SK" smtClean="0"/>
              <a:t>14</a:t>
            </a:fld>
            <a:endParaRPr lang="sk-SK"/>
          </a:p>
        </p:txBody>
      </p:sp>
      <p:pic>
        <p:nvPicPr>
          <p:cNvPr id="4" name="Picture 3">
            <a:extLst>
              <a:ext uri="{FF2B5EF4-FFF2-40B4-BE49-F238E27FC236}">
                <a16:creationId xmlns:a16="http://schemas.microsoft.com/office/drawing/2014/main" id="{CCC87BEF-1A99-4E0E-ABE6-D81835252519}"/>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779619" y="1300480"/>
            <a:ext cx="1584762" cy="918857"/>
          </a:xfrm>
          <a:prstGeom prst="rect">
            <a:avLst/>
          </a:prstGeom>
        </p:spPr>
      </p:pic>
      <p:sp>
        <p:nvSpPr>
          <p:cNvPr id="5" name="TextBox 4">
            <a:extLst>
              <a:ext uri="{FF2B5EF4-FFF2-40B4-BE49-F238E27FC236}">
                <a16:creationId xmlns:a16="http://schemas.microsoft.com/office/drawing/2014/main" id="{5AF80177-AD75-4AA3-8ED0-A77F456E49D6}"/>
              </a:ext>
            </a:extLst>
          </p:cNvPr>
          <p:cNvSpPr txBox="1"/>
          <p:nvPr/>
        </p:nvSpPr>
        <p:spPr>
          <a:xfrm>
            <a:off x="721360" y="386080"/>
            <a:ext cx="8006080" cy="523220"/>
          </a:xfrm>
          <a:prstGeom prst="rect">
            <a:avLst/>
          </a:prstGeom>
          <a:noFill/>
        </p:spPr>
        <p:txBody>
          <a:bodyPr wrap="square" rtlCol="0">
            <a:spAutoFit/>
          </a:bodyPr>
          <a:lstStyle/>
          <a:p>
            <a:pPr algn="ctr"/>
            <a:r>
              <a:rPr lang="en-US" sz="2800" b="1" dirty="0">
                <a:cs typeface="Arial" panose="020B0604020202020204" pitchFamily="34" charset="0"/>
              </a:rPr>
              <a:t>Finding equilibrium by minimizing the free energy</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56960E5-154A-44CC-8CC6-BB26331A395E}"/>
                  </a:ext>
                </a:extLst>
              </p:cNvPr>
              <p:cNvSpPr txBox="1"/>
              <p:nvPr/>
            </p:nvSpPr>
            <p:spPr>
              <a:xfrm>
                <a:off x="284480" y="2274838"/>
                <a:ext cx="8585200" cy="4247317"/>
              </a:xfrm>
              <a:prstGeom prst="rect">
                <a:avLst/>
              </a:prstGeom>
              <a:noFill/>
            </p:spPr>
            <p:txBody>
              <a:bodyPr wrap="square" rtlCol="0">
                <a:spAutoFit/>
              </a:bodyPr>
              <a:lstStyle/>
              <a:p>
                <a:r>
                  <a:rPr lang="en-US" dirty="0">
                    <a:cs typeface="Arial" panose="020B0604020202020204" pitchFamily="34" charset="0"/>
                  </a:rPr>
                  <a:t>Now let us consider the same system in </a:t>
                </a:r>
                <a:r>
                  <a:rPr lang="en-US" b="1" dirty="0">
                    <a:cs typeface="Arial" panose="020B0604020202020204" pitchFamily="34" charset="0"/>
                  </a:rPr>
                  <a:t>an artificially maintained non-equilibrium state</a:t>
                </a:r>
                <a:r>
                  <a:rPr lang="en-US" dirty="0">
                    <a:cs typeface="Arial" panose="020B0604020202020204" pitchFamily="34" charset="0"/>
                  </a:rPr>
                  <a:t>. The non-equilibrium parameter will be magnetization </a:t>
                </a:r>
                <a14:m>
                  <m:oMath xmlns:m="http://schemas.openxmlformats.org/officeDocument/2006/math">
                    <m:r>
                      <a:rPr lang="en-US" b="0" i="1" smtClean="0">
                        <a:latin typeface="Cambria Math" panose="02040503050406030204" pitchFamily="18" charset="0"/>
                        <a:cs typeface="Arial" panose="020B0604020202020204" pitchFamily="34" charset="0"/>
                      </a:rPr>
                      <m:t>𝑀</m:t>
                    </m:r>
                  </m:oMath>
                </a14:m>
                <a:r>
                  <a:rPr lang="en-US" dirty="0">
                    <a:cs typeface="Arial" panose="020B0604020202020204" pitchFamily="34" charset="0"/>
                  </a:rPr>
                  <a:t>, different from its equilibrium value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𝑀</m:t>
                        </m:r>
                      </m:e>
                    </m:acc>
                  </m:oMath>
                </a14:m>
                <a:r>
                  <a:rPr lang="en-US" dirty="0">
                    <a:cs typeface="Arial" panose="020B0604020202020204" pitchFamily="34" charset="0"/>
                  </a:rPr>
                  <a:t>.  How this could be achieved? We can just virtually imagine little dwarfs each controlling one of the spins. They observe their spins, permanently collectively evaluate the total magnetization and if they find that in the time instant the  magnetization value is different from the prescribed non-equilibrium value </a:t>
                </a:r>
                <a14:m>
                  <m:oMath xmlns:m="http://schemas.openxmlformats.org/officeDocument/2006/math">
                    <m:r>
                      <a:rPr lang="en-US" b="0" i="1" smtClean="0">
                        <a:latin typeface="Cambria Math" panose="02040503050406030204" pitchFamily="18" charset="0"/>
                        <a:cs typeface="Arial" panose="020B0604020202020204" pitchFamily="34" charset="0"/>
                      </a:rPr>
                      <m:t>𝑀</m:t>
                    </m:r>
                    <m:r>
                      <a:rPr lang="en-US" b="0" i="1"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 they randomly choose some dwarfs and order them to flip the spins they control to restore the magnetization to the prescribed value. By this dwarf mechanism the system is maintained in the non-equilibrium macrostate without being forced to be in a fixed microstate. The microstates dynamically change (by interaction with the reservoir) without relaxation to the equilibrium macrostate.</a:t>
                </a:r>
              </a:p>
              <a:p>
                <a:r>
                  <a:rPr lang="en-US" dirty="0">
                    <a:cs typeface="Arial" panose="020B0604020202020204" pitchFamily="34" charset="0"/>
                  </a:rPr>
                  <a:t>Now the </a:t>
                </a:r>
                <a:r>
                  <a:rPr lang="en-US" b="1" dirty="0">
                    <a:cs typeface="Arial" panose="020B0604020202020204" pitchFamily="34" charset="0"/>
                  </a:rPr>
                  <a:t>hypothesis</a:t>
                </a:r>
                <a:r>
                  <a:rPr lang="en-US" dirty="0">
                    <a:cs typeface="Arial" panose="020B0604020202020204" pitchFamily="34" charset="0"/>
                  </a:rPr>
                  <a:t>: we shall calculate the statistics of the described non-equilibrium macrostate by </a:t>
                </a:r>
                <a:r>
                  <a:rPr lang="en-US" b="1" dirty="0">
                    <a:cs typeface="Arial" panose="020B0604020202020204" pitchFamily="34" charset="0"/>
                  </a:rPr>
                  <a:t>as if a canonical technique, </a:t>
                </a:r>
                <a:r>
                  <a:rPr lang="en-US" dirty="0">
                    <a:cs typeface="Arial" panose="020B0604020202020204" pitchFamily="34" charset="0"/>
                  </a:rPr>
                  <a:t>but all the sums will be not over all the microstates but </a:t>
                </a:r>
                <a:r>
                  <a:rPr lang="en-US" b="1" dirty="0">
                    <a:cs typeface="Arial" panose="020B0604020202020204" pitchFamily="34" charset="0"/>
                  </a:rPr>
                  <a:t>only over the microstates having the prescribed total magnetization  </a:t>
                </a:r>
                <a14:m>
                  <m:oMath xmlns:m="http://schemas.openxmlformats.org/officeDocument/2006/math">
                    <m:sSub>
                      <m:sSubPr>
                        <m:ctrlPr>
                          <a:rPr lang="en-US" b="1" i="1" smtClean="0">
                            <a:latin typeface="Cambria Math" panose="02040503050406030204" pitchFamily="18" charset="0"/>
                            <a:cs typeface="Arial" panose="020B0604020202020204" pitchFamily="34" charset="0"/>
                          </a:rPr>
                        </m:ctrlPr>
                      </m:sSubPr>
                      <m:e>
                        <m:r>
                          <a:rPr lang="en-US" b="1" i="1" smtClean="0">
                            <a:latin typeface="Cambria Math" panose="02040503050406030204" pitchFamily="18" charset="0"/>
                            <a:cs typeface="Arial" panose="020B0604020202020204" pitchFamily="34" charset="0"/>
                          </a:rPr>
                          <m:t>𝑴</m:t>
                        </m:r>
                      </m:e>
                      <m:sub>
                        <m:r>
                          <a:rPr lang="en-US" b="1" i="1" smtClean="0">
                            <a:latin typeface="Cambria Math" panose="02040503050406030204" pitchFamily="18" charset="0"/>
                            <a:cs typeface="Arial" panose="020B0604020202020204" pitchFamily="34" charset="0"/>
                          </a:rPr>
                          <m:t>𝒊</m:t>
                        </m:r>
                      </m:sub>
                    </m:sSub>
                    <m:r>
                      <a:rPr lang="en-US" b="1" i="1" smtClean="0">
                        <a:latin typeface="Cambria Math" panose="02040503050406030204" pitchFamily="18" charset="0"/>
                        <a:cs typeface="Arial" panose="020B0604020202020204" pitchFamily="34" charset="0"/>
                      </a:rPr>
                      <m:t>=</m:t>
                    </m:r>
                    <m:r>
                      <a:rPr lang="en-US" b="1" i="1" smtClean="0">
                        <a:latin typeface="Cambria Math" panose="02040503050406030204" pitchFamily="18" charset="0"/>
                        <a:cs typeface="Arial" panose="020B0604020202020204" pitchFamily="34" charset="0"/>
                      </a:rPr>
                      <m:t>𝑴</m:t>
                    </m:r>
                  </m:oMath>
                </a14:m>
                <a:r>
                  <a:rPr lang="en-US" b="1" dirty="0">
                    <a:cs typeface="Arial" panose="020B0604020202020204" pitchFamily="34" charset="0"/>
                  </a:rPr>
                  <a:t>.</a:t>
                </a:r>
              </a:p>
            </p:txBody>
          </p:sp>
        </mc:Choice>
        <mc:Fallback xmlns="">
          <p:sp>
            <p:nvSpPr>
              <p:cNvPr id="6" name="TextBox 5">
                <a:extLst>
                  <a:ext uri="{FF2B5EF4-FFF2-40B4-BE49-F238E27FC236}">
                    <a16:creationId xmlns:a16="http://schemas.microsoft.com/office/drawing/2014/main" id="{456960E5-154A-44CC-8CC6-BB26331A395E}"/>
                  </a:ext>
                </a:extLst>
              </p:cNvPr>
              <p:cNvSpPr txBox="1">
                <a:spLocks noRot="1" noChangeAspect="1" noMove="1" noResize="1" noEditPoints="1" noAdjustHandles="1" noChangeArrowheads="1" noChangeShapeType="1" noTextEdit="1"/>
              </p:cNvSpPr>
              <p:nvPr/>
            </p:nvSpPr>
            <p:spPr>
              <a:xfrm>
                <a:off x="284480" y="2274838"/>
                <a:ext cx="8585200" cy="4247317"/>
              </a:xfrm>
              <a:prstGeom prst="rect">
                <a:avLst/>
              </a:prstGeom>
              <a:blipFill>
                <a:blip r:embed="rId4"/>
                <a:stretch>
                  <a:fillRect l="-639" t="-717" r="-710" b="-1291"/>
                </a:stretch>
              </a:blipFill>
            </p:spPr>
            <p:txBody>
              <a:bodyPr/>
              <a:lstStyle/>
              <a:p>
                <a:r>
                  <a:rPr lang="sk-SK">
                    <a:noFill/>
                  </a:rPr>
                  <a:t> </a:t>
                </a:r>
              </a:p>
            </p:txBody>
          </p:sp>
        </mc:Fallback>
      </mc:AlternateContent>
    </p:spTree>
    <p:extLst>
      <p:ext uri="{BB962C8B-B14F-4D97-AF65-F5344CB8AC3E}">
        <p14:creationId xmlns:p14="http://schemas.microsoft.com/office/powerpoint/2010/main" val="2298704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7BC804-790B-40F3-B235-50B6DEF5D708}"/>
              </a:ext>
            </a:extLst>
          </p:cNvPr>
          <p:cNvSpPr>
            <a:spLocks noGrp="1"/>
          </p:cNvSpPr>
          <p:nvPr>
            <p:ph type="sldNum" sz="quarter" idx="12"/>
          </p:nvPr>
        </p:nvSpPr>
        <p:spPr/>
        <p:txBody>
          <a:bodyPr/>
          <a:lstStyle/>
          <a:p>
            <a:fld id="{1BCE0CA2-1A48-4B23-8A77-1A9F640E54E6}" type="slidenum">
              <a:rPr lang="sk-SK" smtClean="0"/>
              <a:t>15</a:t>
            </a:fld>
            <a:endParaRPr lang="sk-SK"/>
          </a:p>
        </p:txBody>
      </p:sp>
      <p:pic>
        <p:nvPicPr>
          <p:cNvPr id="11" name="Picture 10">
            <a:extLst>
              <a:ext uri="{FF2B5EF4-FFF2-40B4-BE49-F238E27FC236}">
                <a16:creationId xmlns:a16="http://schemas.microsoft.com/office/drawing/2014/main" id="{41ACA5AC-3718-4933-AEA2-E92479C31CCD}"/>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173524" y="1699312"/>
            <a:ext cx="4796952" cy="2540190"/>
          </a:xfrm>
          <a:prstGeom prst="rect">
            <a:avLst/>
          </a:prstGeom>
        </p:spPr>
      </p:pic>
      <p:sp>
        <p:nvSpPr>
          <p:cNvPr id="4" name="TextBox 3">
            <a:extLst>
              <a:ext uri="{FF2B5EF4-FFF2-40B4-BE49-F238E27FC236}">
                <a16:creationId xmlns:a16="http://schemas.microsoft.com/office/drawing/2014/main" id="{0A865FA3-4F65-4FCA-ADE1-D9427FCCBF71}"/>
              </a:ext>
            </a:extLst>
          </p:cNvPr>
          <p:cNvSpPr txBox="1"/>
          <p:nvPr/>
        </p:nvSpPr>
        <p:spPr>
          <a:xfrm>
            <a:off x="721360" y="386080"/>
            <a:ext cx="8006080" cy="523220"/>
          </a:xfrm>
          <a:prstGeom prst="rect">
            <a:avLst/>
          </a:prstGeom>
          <a:noFill/>
        </p:spPr>
        <p:txBody>
          <a:bodyPr wrap="square" rtlCol="0">
            <a:spAutoFit/>
          </a:bodyPr>
          <a:lstStyle/>
          <a:p>
            <a:pPr algn="ctr"/>
            <a:r>
              <a:rPr lang="en-US" sz="2800" b="1" dirty="0">
                <a:cs typeface="Arial" panose="020B0604020202020204" pitchFamily="34" charset="0"/>
              </a:rPr>
              <a:t>Finding equilibrium by minimizing the free energy</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18C8A9D-9694-4CC6-A0CB-5905F91E5E78}"/>
                  </a:ext>
                </a:extLst>
              </p:cNvPr>
              <p:cNvSpPr txBox="1"/>
              <p:nvPr/>
            </p:nvSpPr>
            <p:spPr>
              <a:xfrm>
                <a:off x="172720" y="990867"/>
                <a:ext cx="8717280" cy="710066"/>
              </a:xfrm>
              <a:prstGeom prst="rect">
                <a:avLst/>
              </a:prstGeom>
              <a:noFill/>
            </p:spPr>
            <p:txBody>
              <a:bodyPr wrap="square" rtlCol="0">
                <a:spAutoFit/>
              </a:bodyPr>
              <a:lstStyle/>
              <a:p>
                <a:r>
                  <a:rPr lang="en-US" dirty="0">
                    <a:cs typeface="Arial" panose="020B0604020202020204" pitchFamily="34" charset="0"/>
                  </a:rPr>
                  <a:t>individual spin states will be denoted as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𝜇</m:t>
                        </m:r>
                      </m:e>
                      <m:sub>
                        <m:r>
                          <a:rPr lang="en-US" b="0" i="1" smtClean="0">
                            <a:latin typeface="Cambria Math" panose="02040503050406030204" pitchFamily="18" charset="0"/>
                            <a:cs typeface="Arial" panose="020B0604020202020204" pitchFamily="34" charset="0"/>
                          </a:rPr>
                          <m:t>𝑗</m:t>
                        </m:r>
                      </m:sub>
                    </m:sSub>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𝜇</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𝜇</m:t>
                    </m:r>
                    <m:r>
                      <a:rPr lang="en-US" b="0" i="1"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 Then  the microstate of the whole system will be given by the list </a:t>
                </a:r>
                <a14:m>
                  <m:oMath xmlns:m="http://schemas.openxmlformats.org/officeDocument/2006/math">
                    <m:d>
                      <m:dPr>
                        <m:begChr m:val="{"/>
                        <m:endChr m:val="}"/>
                        <m:ctrlPr>
                          <a:rPr lang="en-US" b="0" i="1" smtClean="0">
                            <a:latin typeface="Cambria Math" panose="02040503050406030204" pitchFamily="18" charset="0"/>
                            <a:cs typeface="Arial" panose="020B0604020202020204" pitchFamily="34" charset="0"/>
                          </a:rPr>
                        </m:ctrlPr>
                      </m:dPr>
                      <m:e>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𝜇</m:t>
                            </m:r>
                          </m:e>
                          <m:sub>
                            <m:r>
                              <a:rPr lang="en-US" b="0" i="1" smtClean="0">
                                <a:latin typeface="Cambria Math" panose="02040503050406030204" pitchFamily="18" charset="0"/>
                                <a:cs typeface="Arial" panose="020B0604020202020204" pitchFamily="34" charset="0"/>
                              </a:rPr>
                              <m:t>𝑗</m:t>
                            </m:r>
                          </m:sub>
                        </m:sSub>
                      </m:e>
                    </m:d>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𝜇</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𝜇</m:t>
                        </m:r>
                      </m:e>
                      <m:sub>
                        <m:r>
                          <a:rPr lang="en-US" b="0" i="1" smtClean="0">
                            <a:latin typeface="Cambria Math" panose="02040503050406030204" pitchFamily="18" charset="0"/>
                            <a:cs typeface="Arial" panose="020B0604020202020204" pitchFamily="34" charset="0"/>
                          </a:rPr>
                          <m:t>2</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𝜇</m:t>
                        </m:r>
                      </m:e>
                      <m:sub>
                        <m:r>
                          <a:rPr lang="en-US" b="0" i="1" smtClean="0">
                            <a:latin typeface="Cambria Math" panose="02040503050406030204" pitchFamily="18" charset="0"/>
                            <a:cs typeface="Arial" panose="020B0604020202020204" pitchFamily="34" charset="0"/>
                          </a:rPr>
                          <m:t>3</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𝜇</m:t>
                        </m:r>
                      </m:e>
                      <m:sub>
                        <m:r>
                          <a:rPr lang="en-US" b="0" i="1" smtClean="0">
                            <a:latin typeface="Cambria Math" panose="02040503050406030204" pitchFamily="18" charset="0"/>
                            <a:cs typeface="Arial" panose="020B0604020202020204" pitchFamily="34" charset="0"/>
                          </a:rPr>
                          <m:t>𝑗</m:t>
                        </m:r>
                      </m:sub>
                    </m:sSub>
                    <m:r>
                      <a:rPr lang="en-US" b="0" i="1"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a:t>
                </a:r>
              </a:p>
            </p:txBody>
          </p:sp>
        </mc:Choice>
        <mc:Fallback xmlns="">
          <p:sp>
            <p:nvSpPr>
              <p:cNvPr id="3" name="TextBox 2">
                <a:extLst>
                  <a:ext uri="{FF2B5EF4-FFF2-40B4-BE49-F238E27FC236}">
                    <a16:creationId xmlns:a16="http://schemas.microsoft.com/office/drawing/2014/main" id="{218C8A9D-9694-4CC6-A0CB-5905F91E5E78}"/>
                  </a:ext>
                </a:extLst>
              </p:cNvPr>
              <p:cNvSpPr txBox="1">
                <a:spLocks noRot="1" noChangeAspect="1" noMove="1" noResize="1" noEditPoints="1" noAdjustHandles="1" noChangeArrowheads="1" noChangeShapeType="1" noTextEdit="1"/>
              </p:cNvSpPr>
              <p:nvPr/>
            </p:nvSpPr>
            <p:spPr>
              <a:xfrm>
                <a:off x="172720" y="990867"/>
                <a:ext cx="8717280" cy="710066"/>
              </a:xfrm>
              <a:prstGeom prst="rect">
                <a:avLst/>
              </a:prstGeom>
              <a:blipFill>
                <a:blip r:embed="rId6"/>
                <a:stretch>
                  <a:fillRect l="-559" t="-4310" b="-10345"/>
                </a:stretch>
              </a:blipFill>
            </p:spPr>
            <p:txBody>
              <a:bodyPr/>
              <a:lstStyle/>
              <a:p>
                <a:r>
                  <a:rPr lang="sk-SK">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0A3878C-5634-4E97-832B-3E40499A3326}"/>
                  </a:ext>
                </a:extLst>
              </p:cNvPr>
              <p:cNvSpPr txBox="1"/>
              <p:nvPr/>
            </p:nvSpPr>
            <p:spPr>
              <a:xfrm>
                <a:off x="345440" y="4339244"/>
                <a:ext cx="8371840" cy="967957"/>
              </a:xfrm>
              <a:prstGeom prst="rect">
                <a:avLst/>
              </a:prstGeom>
              <a:noFill/>
            </p:spPr>
            <p:txBody>
              <a:bodyPr wrap="square" rtlCol="0">
                <a:spAutoFit/>
              </a:bodyPr>
              <a:lstStyle/>
              <a:p>
                <a:r>
                  <a:rPr lang="en-US" dirty="0">
                    <a:cs typeface="Arial" panose="020B0604020202020204" pitchFamily="34" charset="0"/>
                  </a:rPr>
                  <a:t>where </a:t>
                </a:r>
                <a14:m>
                  <m:oMath xmlns:m="http://schemas.openxmlformats.org/officeDocument/2006/math">
                    <m:r>
                      <a:rPr lang="en-US" b="0" i="1" smtClean="0">
                        <a:latin typeface="Cambria Math" panose="02040503050406030204" pitchFamily="18" charset="0"/>
                        <a:cs typeface="Arial" panose="020B0604020202020204" pitchFamily="34" charset="0"/>
                      </a:rPr>
                      <m:t>𝛺</m:t>
                    </m:r>
                    <m:d>
                      <m:dPr>
                        <m:ctrlPr>
                          <a:rPr lang="en-US" b="0" i="1" smtClean="0">
                            <a:latin typeface="Cambria Math" panose="02040503050406030204" pitchFamily="18" charset="0"/>
                            <a:cs typeface="Arial" panose="020B0604020202020204" pitchFamily="34" charset="0"/>
                          </a:rPr>
                        </m:ctrlPr>
                      </m:dPr>
                      <m:e>
                        <m:r>
                          <a:rPr lang="en-US" b="0" i="1" smtClean="0">
                            <a:latin typeface="Cambria Math" panose="02040503050406030204" pitchFamily="18" charset="0"/>
                            <a:cs typeface="Arial" panose="020B0604020202020204" pitchFamily="34" charset="0"/>
                          </a:rPr>
                          <m:t>𝑀</m:t>
                        </m:r>
                      </m:e>
                    </m:d>
                    <m:r>
                      <a:rPr lang="en-US" b="0" i="1" smtClean="0">
                        <a:latin typeface="Cambria Math" panose="02040503050406030204" pitchFamily="18" charset="0"/>
                        <a:cs typeface="Arial" panose="020B0604020202020204" pitchFamily="34" charset="0"/>
                      </a:rPr>
                      <m:t> </m:t>
                    </m:r>
                  </m:oMath>
                </a14:m>
                <a:r>
                  <a:rPr lang="en-US" dirty="0">
                    <a:cs typeface="Arial" panose="020B0604020202020204" pitchFamily="34" charset="0"/>
                  </a:rPr>
                  <a:t>is the number of states (number of lists </a:t>
                </a:r>
                <a14:m>
                  <m:oMath xmlns:m="http://schemas.openxmlformats.org/officeDocument/2006/math">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𝜇</m:t>
                        </m:r>
                      </m:e>
                      <m:sub>
                        <m:r>
                          <a:rPr lang="en-US" b="0" i="1" smtClean="0">
                            <a:latin typeface="Cambria Math" panose="02040503050406030204" pitchFamily="18" charset="0"/>
                            <a:cs typeface="Arial" panose="020B0604020202020204" pitchFamily="34" charset="0"/>
                          </a:rPr>
                          <m:t>𝑗</m:t>
                        </m:r>
                      </m:sub>
                    </m:sSub>
                    <m:r>
                      <a:rPr lang="en-US" b="0" i="1"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 with the total magnetization equal to the prescribed value </a:t>
                </a:r>
                <a14:m>
                  <m:oMath xmlns:m="http://schemas.openxmlformats.org/officeDocument/2006/math">
                    <m:r>
                      <a:rPr lang="en-US" b="0" i="1" smtClean="0">
                        <a:latin typeface="Cambria Math" panose="02040503050406030204" pitchFamily="18" charset="0"/>
                        <a:cs typeface="Arial" panose="020B0604020202020204" pitchFamily="34" charset="0"/>
                      </a:rPr>
                      <m:t>𝑀</m:t>
                    </m:r>
                  </m:oMath>
                </a14:m>
                <a:r>
                  <a:rPr lang="en-US" dirty="0">
                    <a:cs typeface="Arial" panose="020B0604020202020204" pitchFamily="34" charset="0"/>
                  </a:rPr>
                  <a:t>. When </a:t>
                </a:r>
                <a14:m>
                  <m:oMath xmlns:m="http://schemas.openxmlformats.org/officeDocument/2006/math">
                    <m:r>
                      <a:rPr lang="en-US" b="0" i="1" smtClean="0">
                        <a:latin typeface="Cambria Math" panose="02040503050406030204" pitchFamily="18" charset="0"/>
                        <a:cs typeface="Arial" panose="020B0604020202020204" pitchFamily="34" charset="0"/>
                      </a:rPr>
                      <m:t>𝑛</m:t>
                    </m:r>
                  </m:oMath>
                </a14:m>
                <a:r>
                  <a:rPr lang="en-US" dirty="0">
                    <a:cs typeface="Arial" panose="020B0604020202020204" pitchFamily="34" charset="0"/>
                  </a:rPr>
                  <a:t> denotes the number of “up” spins (that is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𝜇</m:t>
                        </m:r>
                      </m:e>
                      <m:sub>
                        <m:r>
                          <a:rPr lang="en-US" b="0" i="1" smtClean="0">
                            <a:latin typeface="Cambria Math" panose="02040503050406030204" pitchFamily="18" charset="0"/>
                            <a:cs typeface="Arial" panose="020B0604020202020204" pitchFamily="34" charset="0"/>
                          </a:rPr>
                          <m:t>𝑗</m:t>
                        </m:r>
                      </m:sub>
                    </m:sSub>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𝜇</m:t>
                    </m:r>
                  </m:oMath>
                </a14:m>
                <a:r>
                  <a:rPr lang="en-US" dirty="0">
                    <a:cs typeface="Arial" panose="020B0604020202020204" pitchFamily="34" charset="0"/>
                  </a:rPr>
                  <a:t>) then the total magnetization will be</a:t>
                </a:r>
              </a:p>
            </p:txBody>
          </p:sp>
        </mc:Choice>
        <mc:Fallback xmlns="">
          <p:sp>
            <p:nvSpPr>
              <p:cNvPr id="12" name="TextBox 11">
                <a:extLst>
                  <a:ext uri="{FF2B5EF4-FFF2-40B4-BE49-F238E27FC236}">
                    <a16:creationId xmlns:a16="http://schemas.microsoft.com/office/drawing/2014/main" id="{E0A3878C-5634-4E97-832B-3E40499A3326}"/>
                  </a:ext>
                </a:extLst>
              </p:cNvPr>
              <p:cNvSpPr txBox="1">
                <a:spLocks noRot="1" noChangeAspect="1" noMove="1" noResize="1" noEditPoints="1" noAdjustHandles="1" noChangeArrowheads="1" noChangeShapeType="1" noTextEdit="1"/>
              </p:cNvSpPr>
              <p:nvPr/>
            </p:nvSpPr>
            <p:spPr>
              <a:xfrm>
                <a:off x="345440" y="4339244"/>
                <a:ext cx="8371840" cy="967957"/>
              </a:xfrm>
              <a:prstGeom prst="rect">
                <a:avLst/>
              </a:prstGeom>
              <a:blipFill>
                <a:blip r:embed="rId7"/>
                <a:stretch>
                  <a:fillRect l="-655" t="-3145" r="-146" b="-6918"/>
                </a:stretch>
              </a:blipFill>
            </p:spPr>
            <p:txBody>
              <a:bodyPr/>
              <a:lstStyle/>
              <a:p>
                <a:r>
                  <a:rPr lang="en-US">
                    <a:noFill/>
                  </a:rPr>
                  <a:t> </a:t>
                </a:r>
              </a:p>
            </p:txBody>
          </p:sp>
        </mc:Fallback>
      </mc:AlternateContent>
      <p:pic>
        <p:nvPicPr>
          <p:cNvPr id="20" name="Picture 19">
            <a:extLst>
              <a:ext uri="{FF2B5EF4-FFF2-40B4-BE49-F238E27FC236}">
                <a16:creationId xmlns:a16="http://schemas.microsoft.com/office/drawing/2014/main" id="{04078052-2674-4566-A5CD-2A96A4957313}"/>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1606171" y="5287776"/>
            <a:ext cx="5095619" cy="460190"/>
          </a:xfrm>
          <a:prstGeom prst="rect">
            <a:avLst/>
          </a:prstGeom>
        </p:spPr>
      </p:pic>
      <p:pic>
        <p:nvPicPr>
          <p:cNvPr id="24" name="Picture 23">
            <a:extLst>
              <a:ext uri="{FF2B5EF4-FFF2-40B4-BE49-F238E27FC236}">
                <a16:creationId xmlns:a16="http://schemas.microsoft.com/office/drawing/2014/main" id="{834F9CA5-7029-4812-A81C-7A11D29943CB}"/>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3711809" y="5823018"/>
            <a:ext cx="1720381" cy="533333"/>
          </a:xfrm>
          <a:prstGeom prst="rect">
            <a:avLst/>
          </a:prstGeom>
        </p:spPr>
      </p:pic>
    </p:spTree>
    <p:extLst>
      <p:ext uri="{BB962C8B-B14F-4D97-AF65-F5344CB8AC3E}">
        <p14:creationId xmlns:p14="http://schemas.microsoft.com/office/powerpoint/2010/main" val="3752773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768C4C-6855-471F-940A-E456D865C165}"/>
              </a:ext>
            </a:extLst>
          </p:cNvPr>
          <p:cNvSpPr>
            <a:spLocks noGrp="1"/>
          </p:cNvSpPr>
          <p:nvPr>
            <p:ph type="sldNum" sz="quarter" idx="12"/>
          </p:nvPr>
        </p:nvSpPr>
        <p:spPr/>
        <p:txBody>
          <a:bodyPr/>
          <a:lstStyle/>
          <a:p>
            <a:fld id="{1BCE0CA2-1A48-4B23-8A77-1A9F640E54E6}" type="slidenum">
              <a:rPr lang="sk-SK" smtClean="0"/>
              <a:t>16</a:t>
            </a:fld>
            <a:endParaRPr lang="sk-SK"/>
          </a:p>
        </p:txBody>
      </p:sp>
      <p:sp>
        <p:nvSpPr>
          <p:cNvPr id="3" name="TextBox 2">
            <a:extLst>
              <a:ext uri="{FF2B5EF4-FFF2-40B4-BE49-F238E27FC236}">
                <a16:creationId xmlns:a16="http://schemas.microsoft.com/office/drawing/2014/main" id="{418A9551-F9DD-4F64-A97D-8FF2845264B5}"/>
              </a:ext>
            </a:extLst>
          </p:cNvPr>
          <p:cNvSpPr txBox="1"/>
          <p:nvPr/>
        </p:nvSpPr>
        <p:spPr>
          <a:xfrm>
            <a:off x="721360" y="386080"/>
            <a:ext cx="8006080" cy="523220"/>
          </a:xfrm>
          <a:prstGeom prst="rect">
            <a:avLst/>
          </a:prstGeom>
          <a:noFill/>
        </p:spPr>
        <p:txBody>
          <a:bodyPr wrap="square" rtlCol="0">
            <a:spAutoFit/>
          </a:bodyPr>
          <a:lstStyle/>
          <a:p>
            <a:pPr algn="ctr"/>
            <a:r>
              <a:rPr lang="en-US" sz="2800" b="1" dirty="0">
                <a:cs typeface="Arial" panose="020B0604020202020204" pitchFamily="34" charset="0"/>
              </a:rPr>
              <a:t>Finding equilibrium by minimizing the free energy</a:t>
            </a:r>
          </a:p>
        </p:txBody>
      </p:sp>
      <p:sp>
        <p:nvSpPr>
          <p:cNvPr id="4" name="TextBox 3">
            <a:extLst>
              <a:ext uri="{FF2B5EF4-FFF2-40B4-BE49-F238E27FC236}">
                <a16:creationId xmlns:a16="http://schemas.microsoft.com/office/drawing/2014/main" id="{798546A5-FA6F-4038-BF26-A97E74904C47}"/>
              </a:ext>
            </a:extLst>
          </p:cNvPr>
          <p:cNvSpPr txBox="1"/>
          <p:nvPr/>
        </p:nvSpPr>
        <p:spPr>
          <a:xfrm>
            <a:off x="264160" y="1178560"/>
            <a:ext cx="8534400" cy="369332"/>
          </a:xfrm>
          <a:prstGeom prst="rect">
            <a:avLst/>
          </a:prstGeom>
          <a:noFill/>
        </p:spPr>
        <p:txBody>
          <a:bodyPr wrap="square" rtlCol="0">
            <a:spAutoFit/>
          </a:bodyPr>
          <a:lstStyle/>
          <a:p>
            <a:r>
              <a:rPr lang="en-US" dirty="0">
                <a:cs typeface="Arial" panose="020B0604020202020204" pitchFamily="34" charset="0"/>
              </a:rPr>
              <a:t>The nonequilibrium free energy will be</a:t>
            </a:r>
          </a:p>
        </p:txBody>
      </p:sp>
      <p:pic>
        <p:nvPicPr>
          <p:cNvPr id="8" name="Picture 7">
            <a:extLst>
              <a:ext uri="{FF2B5EF4-FFF2-40B4-BE49-F238E27FC236}">
                <a16:creationId xmlns:a16="http://schemas.microsoft.com/office/drawing/2014/main" id="{64E4364E-F720-49C6-8D07-A23966540FF4}"/>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092961" y="1695171"/>
            <a:ext cx="4649143" cy="487619"/>
          </a:xfrm>
          <a:prstGeom prst="rect">
            <a:avLst/>
          </a:prstGeom>
        </p:spPr>
      </p:pic>
      <p:pic>
        <p:nvPicPr>
          <p:cNvPr id="25" name="Picture 24">
            <a:extLst>
              <a:ext uri="{FF2B5EF4-FFF2-40B4-BE49-F238E27FC236}">
                <a16:creationId xmlns:a16="http://schemas.microsoft.com/office/drawing/2014/main" id="{E3DC947D-010A-4285-94DD-E061FE62D8A2}"/>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721363" y="2448945"/>
            <a:ext cx="7311238" cy="1665524"/>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4A52BE9B-3F8F-4870-832E-53610DB238B1}"/>
                  </a:ext>
                </a:extLst>
              </p:cNvPr>
              <p:cNvSpPr txBox="1"/>
              <p:nvPr/>
            </p:nvSpPr>
            <p:spPr>
              <a:xfrm>
                <a:off x="406400" y="4399280"/>
                <a:ext cx="8463280" cy="667747"/>
              </a:xfrm>
              <a:prstGeom prst="rect">
                <a:avLst/>
              </a:prstGeom>
              <a:noFill/>
            </p:spPr>
            <p:txBody>
              <a:bodyPr wrap="square" rtlCol="0">
                <a:spAutoFit/>
              </a:bodyPr>
              <a:lstStyle/>
              <a:p>
                <a:r>
                  <a:rPr lang="en-US" dirty="0">
                    <a:cs typeface="Arial" panose="020B0604020202020204" pitchFamily="34" charset="0"/>
                  </a:rPr>
                  <a:t>differentiating with respect to M we find the value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𝑀</m:t>
                        </m:r>
                      </m:e>
                    </m:acc>
                  </m:oMath>
                </a14:m>
                <a:r>
                  <a:rPr lang="en-US" dirty="0">
                    <a:cs typeface="Arial" panose="020B0604020202020204" pitchFamily="34" charset="0"/>
                  </a:rPr>
                  <a:t>, which minimizes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𝐹</m:t>
                        </m:r>
                      </m:e>
                      <m:sub>
                        <m:r>
                          <a:rPr lang="en-US" b="0" i="1" smtClean="0">
                            <a:latin typeface="Cambria Math" panose="02040503050406030204" pitchFamily="18" charset="0"/>
                            <a:cs typeface="Arial" panose="020B0604020202020204" pitchFamily="34" charset="0"/>
                          </a:rPr>
                          <m:t>𝑛𝑜𝑛𝑒𝑞</m:t>
                        </m:r>
                      </m:sub>
                    </m:sSub>
                  </m:oMath>
                </a14:m>
                <a:r>
                  <a:rPr lang="en-US" dirty="0">
                    <a:cs typeface="Arial" panose="020B0604020202020204" pitchFamily="34" charset="0"/>
                  </a:rPr>
                  <a:t>. After some work we get</a:t>
                </a:r>
              </a:p>
            </p:txBody>
          </p:sp>
        </mc:Choice>
        <mc:Fallback xmlns="">
          <p:sp>
            <p:nvSpPr>
              <p:cNvPr id="26" name="TextBox 25">
                <a:extLst>
                  <a:ext uri="{FF2B5EF4-FFF2-40B4-BE49-F238E27FC236}">
                    <a16:creationId xmlns:a16="http://schemas.microsoft.com/office/drawing/2014/main" id="{4A52BE9B-3F8F-4870-832E-53610DB238B1}"/>
                  </a:ext>
                </a:extLst>
              </p:cNvPr>
              <p:cNvSpPr txBox="1">
                <a:spLocks noRot="1" noChangeAspect="1" noMove="1" noResize="1" noEditPoints="1" noAdjustHandles="1" noChangeArrowheads="1" noChangeShapeType="1" noTextEdit="1"/>
              </p:cNvSpPr>
              <p:nvPr/>
            </p:nvSpPr>
            <p:spPr>
              <a:xfrm>
                <a:off x="406400" y="4399280"/>
                <a:ext cx="8463280" cy="667747"/>
              </a:xfrm>
              <a:prstGeom prst="rect">
                <a:avLst/>
              </a:prstGeom>
              <a:blipFill>
                <a:blip r:embed="rId7"/>
                <a:stretch>
                  <a:fillRect l="-648" t="-4587" b="-14679"/>
                </a:stretch>
              </a:blipFill>
            </p:spPr>
            <p:txBody>
              <a:bodyPr/>
              <a:lstStyle/>
              <a:p>
                <a:r>
                  <a:rPr lang="en-US">
                    <a:noFill/>
                  </a:rPr>
                  <a:t> </a:t>
                </a:r>
              </a:p>
            </p:txBody>
          </p:sp>
        </mc:Fallback>
      </mc:AlternateContent>
      <p:pic>
        <p:nvPicPr>
          <p:cNvPr id="46" name="Picture 45">
            <a:extLst>
              <a:ext uri="{FF2B5EF4-FFF2-40B4-BE49-F238E27FC236}">
                <a16:creationId xmlns:a16="http://schemas.microsoft.com/office/drawing/2014/main" id="{324C4114-19C6-48A3-A7DC-BE636B0356E7}"/>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2396791" y="5135665"/>
            <a:ext cx="3960381" cy="446476"/>
          </a:xfrm>
          <a:prstGeom prst="rect">
            <a:avLst/>
          </a:prstGeom>
        </p:spPr>
      </p:pic>
      <p:sp>
        <p:nvSpPr>
          <p:cNvPr id="47" name="TextBox 46">
            <a:extLst>
              <a:ext uri="{FF2B5EF4-FFF2-40B4-BE49-F238E27FC236}">
                <a16:creationId xmlns:a16="http://schemas.microsoft.com/office/drawing/2014/main" id="{5F4E40A8-EC89-4E9F-9963-FC0F12A555A6}"/>
              </a:ext>
            </a:extLst>
          </p:cNvPr>
          <p:cNvSpPr txBox="1"/>
          <p:nvPr/>
        </p:nvSpPr>
        <p:spPr>
          <a:xfrm>
            <a:off x="406400" y="5872480"/>
            <a:ext cx="7934960" cy="369332"/>
          </a:xfrm>
          <a:prstGeom prst="rect">
            <a:avLst/>
          </a:prstGeom>
          <a:noFill/>
        </p:spPr>
        <p:txBody>
          <a:bodyPr wrap="square" rtlCol="0">
            <a:spAutoFit/>
          </a:bodyPr>
          <a:lstStyle/>
          <a:p>
            <a:r>
              <a:rPr lang="en-US" dirty="0">
                <a:cs typeface="Arial" panose="020B0604020202020204" pitchFamily="34" charset="0"/>
              </a:rPr>
              <a:t>This is exactly the same as we got using </a:t>
            </a:r>
            <a:r>
              <a:rPr lang="en-US">
                <a:cs typeface="Arial" panose="020B0604020202020204" pitchFamily="34" charset="0"/>
              </a:rPr>
              <a:t>standard “canonical mean” technique.</a:t>
            </a:r>
            <a:endParaRPr lang="en-US" dirty="0">
              <a:cs typeface="Arial" panose="020B0604020202020204" pitchFamily="34" charset="0"/>
            </a:endParaRPr>
          </a:p>
        </p:txBody>
      </p:sp>
    </p:spTree>
    <p:extLst>
      <p:ext uri="{BB962C8B-B14F-4D97-AF65-F5344CB8AC3E}">
        <p14:creationId xmlns:p14="http://schemas.microsoft.com/office/powerpoint/2010/main" val="1546974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92D9AD-77D4-4CBA-8A21-3ECEF36134C1}"/>
              </a:ext>
            </a:extLst>
          </p:cNvPr>
          <p:cNvSpPr txBox="1"/>
          <p:nvPr/>
        </p:nvSpPr>
        <p:spPr>
          <a:xfrm>
            <a:off x="1395038" y="134741"/>
            <a:ext cx="5989834" cy="523220"/>
          </a:xfrm>
          <a:prstGeom prst="rect">
            <a:avLst/>
          </a:prstGeom>
          <a:noFill/>
        </p:spPr>
        <p:txBody>
          <a:bodyPr wrap="square" rtlCol="0">
            <a:spAutoFit/>
          </a:bodyPr>
          <a:lstStyle/>
          <a:p>
            <a:pPr algn="ctr"/>
            <a:r>
              <a:rPr lang="en-US" sz="2800" b="1" dirty="0">
                <a:cs typeface="Arial" panose="020B0604020202020204" pitchFamily="34" charset="0"/>
              </a:rPr>
              <a:t>Quantum ideal gas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3A3472B-7203-4FD9-A526-0FEEFFB7E653}"/>
                  </a:ext>
                </a:extLst>
              </p:cNvPr>
              <p:cNvSpPr txBox="1"/>
              <p:nvPr/>
            </p:nvSpPr>
            <p:spPr>
              <a:xfrm>
                <a:off x="161925" y="483089"/>
                <a:ext cx="8820150" cy="6240170"/>
              </a:xfrm>
              <a:prstGeom prst="rect">
                <a:avLst/>
              </a:prstGeom>
              <a:noFill/>
            </p:spPr>
            <p:txBody>
              <a:bodyPr wrap="square" rtlCol="0">
                <a:spAutoFit/>
              </a:bodyPr>
              <a:lstStyle/>
              <a:p>
                <a:r>
                  <a:rPr lang="en-US" dirty="0">
                    <a:cs typeface="Arial" panose="020B0604020202020204" pitchFamily="34" charset="0"/>
                  </a:rPr>
                  <a:t>For classical (non-quantum) ideal gas we could use canonical distribution for just one particle (Maxwell-Boltzmann distribution). The reason is that molecules do not interact (except for very short time during collisions) and so they are statistically independent. </a:t>
                </a:r>
                <a:r>
                  <a:rPr lang="en-US" b="1" dirty="0">
                    <a:cs typeface="Arial" panose="020B0604020202020204" pitchFamily="34" charset="0"/>
                  </a:rPr>
                  <a:t>Classical particle is well identifiable</a:t>
                </a:r>
                <a:r>
                  <a:rPr lang="en-US" dirty="0">
                    <a:cs typeface="Arial" panose="020B0604020202020204" pitchFamily="34" charset="0"/>
                  </a:rPr>
                  <a:t>, so we can  use one-particle distribution.</a:t>
                </a:r>
              </a:p>
              <a:p>
                <a:endParaRPr lang="en-US" sz="900" dirty="0">
                  <a:cs typeface="Arial" panose="020B0604020202020204" pitchFamily="34" charset="0"/>
                </a:endParaRPr>
              </a:p>
              <a:p>
                <a:r>
                  <a:rPr lang="en-US" b="1" dirty="0">
                    <a:cs typeface="Arial" panose="020B0604020202020204" pitchFamily="34" charset="0"/>
                  </a:rPr>
                  <a:t>For quantum particles </a:t>
                </a:r>
                <a:r>
                  <a:rPr lang="en-US" dirty="0">
                    <a:cs typeface="Arial" panose="020B0604020202020204" pitchFamily="34" charset="0"/>
                  </a:rPr>
                  <a:t>we have a problem even for non-interacting particles: particles are usually undistinguishable. So we cannot well identify just one particle, therefore one-particle distributions are meaningless.</a:t>
                </a:r>
              </a:p>
              <a:p>
                <a:endParaRPr lang="en-US" sz="1000" dirty="0">
                  <a:cs typeface="Arial" panose="020B0604020202020204" pitchFamily="34" charset="0"/>
                </a:endParaRPr>
              </a:p>
              <a:p>
                <a:r>
                  <a:rPr lang="en-US" dirty="0">
                    <a:cs typeface="Arial" panose="020B0604020202020204" pitchFamily="34" charset="0"/>
                  </a:rPr>
                  <a:t>Still, classical one-particle distributions are very useful, so we would be happy to have some quantum analogue. Some small one-particle-like gas subsystem.</a:t>
                </a:r>
              </a:p>
              <a:p>
                <a:endParaRPr lang="en-US" sz="1000" dirty="0">
                  <a:cs typeface="Arial" panose="020B0604020202020204" pitchFamily="34" charset="0"/>
                </a:endParaRPr>
              </a:p>
              <a:p>
                <a:r>
                  <a:rPr lang="en-US" dirty="0">
                    <a:cs typeface="Arial" panose="020B0604020202020204" pitchFamily="34" charset="0"/>
                  </a:rPr>
                  <a:t>The key idea is this: </a:t>
                </a:r>
                <a:r>
                  <a:rPr lang="en-US" b="1" dirty="0">
                    <a:solidFill>
                      <a:srgbClr val="FF0000"/>
                    </a:solidFill>
                    <a:cs typeface="Arial" panose="020B0604020202020204" pitchFamily="34" charset="0"/>
                  </a:rPr>
                  <a:t>take as a subsystem one one-particle state</a:t>
                </a:r>
                <a:r>
                  <a:rPr lang="en-US" dirty="0">
                    <a:cs typeface="Arial" panose="020B0604020202020204" pitchFamily="34" charset="0"/>
                  </a:rPr>
                  <a:t>. The one particle states are well identifiable as </a:t>
                </a:r>
                <a14:m>
                  <m:oMath xmlns:m="http://schemas.openxmlformats.org/officeDocument/2006/math">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𝑛</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 </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𝑛</m:t>
                        </m:r>
                      </m:e>
                      <m:sub>
                        <m:r>
                          <a:rPr lang="en-US" b="0" i="1" smtClean="0">
                            <a:latin typeface="Cambria Math" panose="02040503050406030204" pitchFamily="18" charset="0"/>
                            <a:cs typeface="Arial" panose="020B0604020202020204" pitchFamily="34" charset="0"/>
                          </a:rPr>
                          <m:t>2</m:t>
                        </m:r>
                      </m:sub>
                    </m:sSub>
                    <m:r>
                      <a:rPr lang="en-US" b="0" i="1" smtClean="0">
                        <a:latin typeface="Cambria Math" panose="02040503050406030204" pitchFamily="18" charset="0"/>
                        <a:cs typeface="Arial" panose="020B0604020202020204" pitchFamily="34" charset="0"/>
                      </a:rPr>
                      <m:t>, </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𝑛</m:t>
                        </m:r>
                      </m:e>
                      <m:sub>
                        <m:r>
                          <a:rPr lang="en-US" b="0" i="1" smtClean="0">
                            <a:latin typeface="Cambria Math" panose="02040503050406030204" pitchFamily="18" charset="0"/>
                            <a:cs typeface="Arial" panose="020B0604020202020204" pitchFamily="34" charset="0"/>
                          </a:rPr>
                          <m:t>3</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𝑠</m:t>
                        </m:r>
                      </m:e>
                      <m:sub>
                        <m:r>
                          <a:rPr lang="en-US" b="0" i="1" smtClean="0">
                            <a:latin typeface="Cambria Math" panose="02040503050406030204" pitchFamily="18" charset="0"/>
                            <a:cs typeface="Arial" panose="020B0604020202020204" pitchFamily="34" charset="0"/>
                          </a:rPr>
                          <m:t>𝑧</m:t>
                        </m:r>
                      </m:sub>
                    </m:sSub>
                    <m:r>
                      <a:rPr lang="en-US" b="0" i="1"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 We can speak about the </a:t>
                </a:r>
                <a:r>
                  <a:rPr lang="en-US" b="1" dirty="0">
                    <a:solidFill>
                      <a:srgbClr val="FF0000"/>
                    </a:solidFill>
                    <a:cs typeface="Arial" panose="020B0604020202020204" pitchFamily="34" charset="0"/>
                  </a:rPr>
                  <a:t>“state of the one-particle state”</a:t>
                </a:r>
                <a:r>
                  <a:rPr lang="en-US" dirty="0">
                    <a:cs typeface="Arial" panose="020B0604020202020204" pitchFamily="34" charset="0"/>
                  </a:rPr>
                  <a:t>: it is given by the occupational number of the one-particle state considered.</a:t>
                </a:r>
              </a:p>
              <a:p>
                <a:r>
                  <a:rPr lang="en-US" dirty="0">
                    <a:cs typeface="Arial" panose="020B0604020202020204" pitchFamily="34" charset="0"/>
                  </a:rPr>
                  <a:t>Different one-particle states are statistically independent of each other, that is their occupational numbers are independent.</a:t>
                </a:r>
              </a:p>
              <a:p>
                <a:endParaRPr lang="en-US" sz="1050" dirty="0">
                  <a:cs typeface="Arial" panose="020B0604020202020204" pitchFamily="34" charset="0"/>
                </a:endParaRPr>
              </a:p>
              <a:p>
                <a:r>
                  <a:rPr lang="en-US" dirty="0">
                    <a:cs typeface="Arial" panose="020B0604020202020204" pitchFamily="34" charset="0"/>
                  </a:rPr>
                  <a:t>In different microstates of the whole gas the occupational number of one specifically chosen one-particle states are generally different: we can speak about the </a:t>
                </a:r>
                <a:r>
                  <a:rPr lang="en-US" b="1" dirty="0">
                    <a:solidFill>
                      <a:srgbClr val="FF0000"/>
                    </a:solidFill>
                    <a:cs typeface="Arial" panose="020B0604020202020204" pitchFamily="34" charset="0"/>
                  </a:rPr>
                  <a:t>occupational-number-probability distribution</a:t>
                </a:r>
                <a:r>
                  <a:rPr lang="en-US" dirty="0">
                    <a:cs typeface="Arial" panose="020B0604020202020204" pitchFamily="34" charset="0"/>
                  </a:rPr>
                  <a:t> </a:t>
                </a:r>
                <a:r>
                  <a:rPr lang="en-US" b="1" dirty="0">
                    <a:cs typeface="Arial" panose="020B0604020202020204" pitchFamily="34" charset="0"/>
                  </a:rPr>
                  <a:t>for a specific one-particle state </a:t>
                </a:r>
                <a:r>
                  <a:rPr lang="en-US" dirty="0">
                    <a:cs typeface="Arial" panose="020B0604020202020204" pitchFamily="34" charset="0"/>
                  </a:rPr>
                  <a:t>for a particular gas macrostate.</a:t>
                </a:r>
              </a:p>
              <a:p>
                <a:r>
                  <a:rPr lang="en-US" dirty="0">
                    <a:cs typeface="Arial" panose="020B0604020202020204" pitchFamily="34" charset="0"/>
                  </a:rPr>
                  <a:t>The occupational number is the number of particles in that chosen state. We can consider the chosen one-particle state as a small system in thermal and diffusion contact with the rest of the gas and </a:t>
                </a:r>
                <a:r>
                  <a:rPr lang="en-US" b="1" dirty="0">
                    <a:solidFill>
                      <a:srgbClr val="FF0000"/>
                    </a:solidFill>
                    <a:cs typeface="Arial" panose="020B0604020202020204" pitchFamily="34" charset="0"/>
                  </a:rPr>
                  <a:t>use grand canonical distribution as the relevant probability distribution</a:t>
                </a:r>
                <a:r>
                  <a:rPr lang="en-US" dirty="0">
                    <a:cs typeface="Arial" panose="020B0604020202020204" pitchFamily="34" charset="0"/>
                  </a:rPr>
                  <a:t>.</a:t>
                </a:r>
              </a:p>
            </p:txBody>
          </p:sp>
        </mc:Choice>
        <mc:Fallback xmlns="">
          <p:sp>
            <p:nvSpPr>
              <p:cNvPr id="3" name="TextBox 2">
                <a:extLst>
                  <a:ext uri="{FF2B5EF4-FFF2-40B4-BE49-F238E27FC236}">
                    <a16:creationId xmlns:a16="http://schemas.microsoft.com/office/drawing/2014/main" id="{D3A3472B-7203-4FD9-A526-0FEEFFB7E653}"/>
                  </a:ext>
                </a:extLst>
              </p:cNvPr>
              <p:cNvSpPr txBox="1">
                <a:spLocks noRot="1" noChangeAspect="1" noMove="1" noResize="1" noEditPoints="1" noAdjustHandles="1" noChangeArrowheads="1" noChangeShapeType="1" noTextEdit="1"/>
              </p:cNvSpPr>
              <p:nvPr/>
            </p:nvSpPr>
            <p:spPr>
              <a:xfrm>
                <a:off x="161925" y="483089"/>
                <a:ext cx="8820150" cy="6240170"/>
              </a:xfrm>
              <a:prstGeom prst="rect">
                <a:avLst/>
              </a:prstGeom>
              <a:blipFill>
                <a:blip r:embed="rId2"/>
                <a:stretch>
                  <a:fillRect l="-622" t="-488" r="-1037" b="-586"/>
                </a:stretch>
              </a:blipFill>
            </p:spPr>
            <p:txBody>
              <a:bodyPr/>
              <a:lstStyle/>
              <a:p>
                <a:r>
                  <a:rPr lang="sk-SK">
                    <a:noFill/>
                  </a:rPr>
                  <a:t> </a:t>
                </a:r>
              </a:p>
            </p:txBody>
          </p:sp>
        </mc:Fallback>
      </mc:AlternateContent>
    </p:spTree>
    <p:extLst>
      <p:ext uri="{BB962C8B-B14F-4D97-AF65-F5344CB8AC3E}">
        <p14:creationId xmlns:p14="http://schemas.microsoft.com/office/powerpoint/2010/main" val="2099194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1FFD3E-63E7-49B9-8ADB-9B167AE3D9CB}"/>
              </a:ext>
            </a:extLst>
          </p:cNvPr>
          <p:cNvSpPr txBox="1"/>
          <p:nvPr/>
        </p:nvSpPr>
        <p:spPr>
          <a:xfrm>
            <a:off x="1395038" y="134741"/>
            <a:ext cx="5989834" cy="523220"/>
          </a:xfrm>
          <a:prstGeom prst="rect">
            <a:avLst/>
          </a:prstGeom>
          <a:noFill/>
        </p:spPr>
        <p:txBody>
          <a:bodyPr wrap="square" rtlCol="0">
            <a:spAutoFit/>
          </a:bodyPr>
          <a:lstStyle/>
          <a:p>
            <a:pPr algn="ctr"/>
            <a:r>
              <a:rPr lang="en-US" sz="2800" b="1" dirty="0">
                <a:cs typeface="Arial" panose="020B0604020202020204" pitchFamily="34" charset="0"/>
              </a:rPr>
              <a:t>Quantum ideal gas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4589DAD-431C-4302-989E-57A07AD96C46}"/>
                  </a:ext>
                </a:extLst>
              </p:cNvPr>
              <p:cNvSpPr txBox="1"/>
              <p:nvPr/>
            </p:nvSpPr>
            <p:spPr>
              <a:xfrm>
                <a:off x="485775" y="1123950"/>
                <a:ext cx="8248650" cy="923330"/>
              </a:xfrm>
              <a:prstGeom prst="rect">
                <a:avLst/>
              </a:prstGeom>
              <a:noFill/>
            </p:spPr>
            <p:txBody>
              <a:bodyPr wrap="square" rtlCol="0">
                <a:spAutoFit/>
              </a:bodyPr>
              <a:lstStyle/>
              <a:p>
                <a:r>
                  <a:rPr lang="en-US" dirty="0">
                    <a:cs typeface="Arial" panose="020B0604020202020204" pitchFamily="34" charset="0"/>
                  </a:rPr>
                  <a:t>One-particle states will be denoted in brief as </a:t>
                </a:r>
                <a14:m>
                  <m:oMath xmlns:m="http://schemas.openxmlformats.org/officeDocument/2006/math">
                    <m:r>
                      <a:rPr lang="en-US" b="0" i="1" smtClean="0">
                        <a:latin typeface="Cambria Math" panose="02040503050406030204" pitchFamily="18" charset="0"/>
                        <a:cs typeface="Arial" panose="020B0604020202020204" pitchFamily="34" charset="0"/>
                      </a:rPr>
                      <m:t>𝑗</m:t>
                    </m:r>
                  </m:oMath>
                </a14:m>
                <a:r>
                  <a:rPr lang="en-US" dirty="0">
                    <a:cs typeface="Arial" panose="020B0604020202020204" pitchFamily="34" charset="0"/>
                  </a:rPr>
                  <a:t>. It can be understood as the order number in a sorted list of all one-particle states as shown in the table below for fermions with spin 1/2. </a:t>
                </a:r>
              </a:p>
            </p:txBody>
          </p:sp>
        </mc:Choice>
        <mc:Fallback xmlns="">
          <p:sp>
            <p:nvSpPr>
              <p:cNvPr id="3" name="TextBox 2">
                <a:extLst>
                  <a:ext uri="{FF2B5EF4-FFF2-40B4-BE49-F238E27FC236}">
                    <a16:creationId xmlns:a16="http://schemas.microsoft.com/office/drawing/2014/main" id="{44589DAD-431C-4302-989E-57A07AD96C46}"/>
                  </a:ext>
                </a:extLst>
              </p:cNvPr>
              <p:cNvSpPr txBox="1">
                <a:spLocks noRot="1" noChangeAspect="1" noMove="1" noResize="1" noEditPoints="1" noAdjustHandles="1" noChangeArrowheads="1" noChangeShapeType="1" noTextEdit="1"/>
              </p:cNvSpPr>
              <p:nvPr/>
            </p:nvSpPr>
            <p:spPr>
              <a:xfrm>
                <a:off x="485775" y="1123950"/>
                <a:ext cx="8248650" cy="923330"/>
              </a:xfrm>
              <a:prstGeom prst="rect">
                <a:avLst/>
              </a:prstGeom>
              <a:blipFill>
                <a:blip r:embed="rId3"/>
                <a:stretch>
                  <a:fillRect l="-665" t="-3289"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B3917537-402E-4D75-9F9E-AFED7B02657D}"/>
                  </a:ext>
                </a:extLst>
              </p:cNvPr>
              <p:cNvGraphicFramePr>
                <a:graphicFrameLocks noGrp="1"/>
              </p:cNvGraphicFramePr>
              <p:nvPr/>
            </p:nvGraphicFramePr>
            <p:xfrm>
              <a:off x="661612" y="2513269"/>
              <a:ext cx="2729288" cy="3086100"/>
            </p:xfrm>
            <a:graphic>
              <a:graphicData uri="http://schemas.openxmlformats.org/drawingml/2006/table">
                <a:tbl>
                  <a:tblPr firstRow="1" bandRow="1">
                    <a:tableStyleId>{5940675A-B579-460E-94D1-54222C63F5DA}</a:tableStyleId>
                  </a:tblPr>
                  <a:tblGrid>
                    <a:gridCol w="1364644">
                      <a:extLst>
                        <a:ext uri="{9D8B030D-6E8A-4147-A177-3AD203B41FA5}">
                          <a16:colId xmlns:a16="http://schemas.microsoft.com/office/drawing/2014/main" val="322473033"/>
                        </a:ext>
                      </a:extLst>
                    </a:gridCol>
                    <a:gridCol w="1364644">
                      <a:extLst>
                        <a:ext uri="{9D8B030D-6E8A-4147-A177-3AD203B41FA5}">
                          <a16:colId xmlns:a16="http://schemas.microsoft.com/office/drawing/2014/main" val="253044723"/>
                        </a:ext>
                      </a:extLst>
                    </a:gridCol>
                  </a:tblGrid>
                  <a:tr h="308610">
                    <a:tc>
                      <a:txBody>
                        <a:bodyPr/>
                        <a:lstStyle/>
                        <a:p>
                          <a:pPr algn="ctr"/>
                          <a:r>
                            <a:rPr lang="en-US" sz="1400" dirty="0"/>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𝑛</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𝑛</m:t>
                                    </m:r>
                                  </m:e>
                                  <m:sub>
                                    <m:r>
                                      <a:rPr lang="en-US" sz="1400" b="0" i="1" smtClean="0">
                                        <a:latin typeface="Cambria Math" panose="02040503050406030204" pitchFamily="18" charset="0"/>
                                      </a:rPr>
                                      <m:t>2</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𝑛</m:t>
                                    </m:r>
                                  </m:e>
                                  <m:sub>
                                    <m:r>
                                      <a:rPr lang="en-US" sz="1400" b="0" i="1" smtClean="0">
                                        <a:latin typeface="Cambria Math" panose="02040503050406030204" pitchFamily="18" charset="0"/>
                                      </a:rPr>
                                      <m:t>3</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𝑠</m:t>
                                    </m:r>
                                  </m:e>
                                  <m:sub>
                                    <m:r>
                                      <a:rPr lang="en-US" sz="1400" b="0" i="1" smtClean="0">
                                        <a:latin typeface="Cambria Math" panose="02040503050406030204" pitchFamily="18" charset="0"/>
                                      </a:rPr>
                                      <m:t>𝑧</m:t>
                                    </m:r>
                                  </m:sub>
                                </m:sSub>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765648"/>
                      </a:ext>
                    </a:extLst>
                  </a:tr>
                  <a:tr h="308610">
                    <a:tc>
                      <a:txBody>
                        <a:bodyPr/>
                        <a:lstStyle/>
                        <a:p>
                          <a:pPr algn="ctr"/>
                          <a:r>
                            <a:rPr lang="en-US"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1,1,1,↑</m:t>
                                </m:r>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590425"/>
                      </a:ext>
                    </a:extLst>
                  </a:tr>
                  <a:tr h="308610">
                    <a:tc>
                      <a:txBody>
                        <a:bodyPr/>
                        <a:lstStyle/>
                        <a:p>
                          <a:pPr algn="ctr"/>
                          <a:r>
                            <a:rPr lang="en-US" sz="14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1,1,1,↓</m:t>
                                </m:r>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0784651"/>
                      </a:ext>
                    </a:extLst>
                  </a:tr>
                  <a:tr h="308610">
                    <a:tc>
                      <a:txBody>
                        <a:bodyPr/>
                        <a:lstStyle/>
                        <a:p>
                          <a:pPr algn="ctr"/>
                          <a:r>
                            <a:rPr lang="en-US" sz="14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1,1,2,↑</m:t>
                                </m:r>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4866498"/>
                      </a:ext>
                    </a:extLst>
                  </a:tr>
                  <a:tr h="308610">
                    <a:tc>
                      <a:txBody>
                        <a:bodyPr/>
                        <a:lstStyle/>
                        <a:p>
                          <a:pPr algn="ctr"/>
                          <a:r>
                            <a:rPr lang="en-US" sz="14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1,1,2,↓</m:t>
                                </m:r>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9192079"/>
                      </a:ext>
                    </a:extLst>
                  </a:tr>
                  <a:tr h="308610">
                    <a:tc>
                      <a:txBody>
                        <a:bodyPr/>
                        <a:lstStyle/>
                        <a:p>
                          <a:pPr algn="ctr"/>
                          <a:r>
                            <a:rPr lang="en-US" sz="14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1,2,1,↑</m:t>
                                </m:r>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5003798"/>
                      </a:ext>
                    </a:extLst>
                  </a:tr>
                  <a:tr h="308610">
                    <a:tc>
                      <a:txBody>
                        <a:bodyPr/>
                        <a:lstStyle/>
                        <a:p>
                          <a:pPr algn="ctr"/>
                          <a:r>
                            <a:rPr lang="en-US" sz="14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1,2,1,↓</m:t>
                                </m:r>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2712885"/>
                      </a:ext>
                    </a:extLst>
                  </a:tr>
                  <a:tr h="308610">
                    <a:tc>
                      <a:txBody>
                        <a:bodyPr/>
                        <a:lstStyle/>
                        <a:p>
                          <a:pPr algn="ctr"/>
                          <a:r>
                            <a:rPr lang="en-US" sz="14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1,2,2,↑</m:t>
                                </m:r>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3225362"/>
                      </a:ext>
                    </a:extLst>
                  </a:tr>
                  <a:tr h="308610">
                    <a:tc>
                      <a:txBody>
                        <a:bodyPr/>
                        <a:lstStyle/>
                        <a:p>
                          <a:pPr algn="ctr"/>
                          <a:r>
                            <a:rPr lang="en-US" sz="14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1,2,2,↓</m:t>
                                </m:r>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9029472"/>
                      </a:ext>
                    </a:extLst>
                  </a:tr>
                  <a:tr h="308610">
                    <a:tc>
                      <a:txBody>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4802726"/>
                      </a:ext>
                    </a:extLst>
                  </a:tr>
                </a:tbl>
              </a:graphicData>
            </a:graphic>
          </p:graphicFrame>
        </mc:Choice>
        <mc:Fallback xmlns="">
          <p:graphicFrame>
            <p:nvGraphicFramePr>
              <p:cNvPr id="4" name="Table 3">
                <a:extLst>
                  <a:ext uri="{FF2B5EF4-FFF2-40B4-BE49-F238E27FC236}">
                    <a16:creationId xmlns:a16="http://schemas.microsoft.com/office/drawing/2014/main" id="{B3917537-402E-4D75-9F9E-AFED7B02657D}"/>
                  </a:ext>
                </a:extLst>
              </p:cNvPr>
              <p:cNvGraphicFramePr>
                <a:graphicFrameLocks noGrp="1"/>
              </p:cNvGraphicFramePr>
              <p:nvPr>
                <p:extLst>
                  <p:ext uri="{D42A27DB-BD31-4B8C-83A1-F6EECF244321}">
                    <p14:modId xmlns:p14="http://schemas.microsoft.com/office/powerpoint/2010/main" val="1494382477"/>
                  </p:ext>
                </p:extLst>
              </p:nvPr>
            </p:nvGraphicFramePr>
            <p:xfrm>
              <a:off x="661612" y="2513269"/>
              <a:ext cx="2729288" cy="3086100"/>
            </p:xfrm>
            <a:graphic>
              <a:graphicData uri="http://schemas.openxmlformats.org/drawingml/2006/table">
                <a:tbl>
                  <a:tblPr firstRow="1" bandRow="1">
                    <a:tableStyleId>{5940675A-B579-460E-94D1-54222C63F5DA}</a:tableStyleId>
                  </a:tblPr>
                  <a:tblGrid>
                    <a:gridCol w="1364644">
                      <a:extLst>
                        <a:ext uri="{9D8B030D-6E8A-4147-A177-3AD203B41FA5}">
                          <a16:colId xmlns:a16="http://schemas.microsoft.com/office/drawing/2014/main" val="322473033"/>
                        </a:ext>
                      </a:extLst>
                    </a:gridCol>
                    <a:gridCol w="1364644">
                      <a:extLst>
                        <a:ext uri="{9D8B030D-6E8A-4147-A177-3AD203B41FA5}">
                          <a16:colId xmlns:a16="http://schemas.microsoft.com/office/drawing/2014/main" val="253044723"/>
                        </a:ext>
                      </a:extLst>
                    </a:gridCol>
                  </a:tblGrid>
                  <a:tr h="308610">
                    <a:tc>
                      <a:txBody>
                        <a:bodyPr/>
                        <a:lstStyle/>
                        <a:p>
                          <a:pPr algn="ctr"/>
                          <a:r>
                            <a:rPr lang="en-US" sz="1400" dirty="0"/>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100893" t="-1961" r="-893" b="-896078"/>
                          </a:stretch>
                        </a:blipFill>
                      </a:tcPr>
                    </a:tc>
                    <a:extLst>
                      <a:ext uri="{0D108BD9-81ED-4DB2-BD59-A6C34878D82A}">
                        <a16:rowId xmlns:a16="http://schemas.microsoft.com/office/drawing/2014/main" val="382765648"/>
                      </a:ext>
                    </a:extLst>
                  </a:tr>
                  <a:tr h="308610">
                    <a:tc>
                      <a:txBody>
                        <a:bodyPr/>
                        <a:lstStyle/>
                        <a:p>
                          <a:pPr algn="ctr"/>
                          <a:r>
                            <a:rPr lang="en-US"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100893" t="-104000" r="-893" b="-814000"/>
                          </a:stretch>
                        </a:blipFill>
                      </a:tcPr>
                    </a:tc>
                    <a:extLst>
                      <a:ext uri="{0D108BD9-81ED-4DB2-BD59-A6C34878D82A}">
                        <a16:rowId xmlns:a16="http://schemas.microsoft.com/office/drawing/2014/main" val="69590425"/>
                      </a:ext>
                    </a:extLst>
                  </a:tr>
                  <a:tr h="308610">
                    <a:tc>
                      <a:txBody>
                        <a:bodyPr/>
                        <a:lstStyle/>
                        <a:p>
                          <a:pPr algn="ctr"/>
                          <a:r>
                            <a:rPr lang="en-US" sz="14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100893" t="-200000" r="-893" b="-698039"/>
                          </a:stretch>
                        </a:blipFill>
                      </a:tcPr>
                    </a:tc>
                    <a:extLst>
                      <a:ext uri="{0D108BD9-81ED-4DB2-BD59-A6C34878D82A}">
                        <a16:rowId xmlns:a16="http://schemas.microsoft.com/office/drawing/2014/main" val="3220784651"/>
                      </a:ext>
                    </a:extLst>
                  </a:tr>
                  <a:tr h="308610">
                    <a:tc>
                      <a:txBody>
                        <a:bodyPr/>
                        <a:lstStyle/>
                        <a:p>
                          <a:pPr algn="ctr"/>
                          <a:r>
                            <a:rPr lang="en-US" sz="14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100893" t="-300000" r="-893" b="-598039"/>
                          </a:stretch>
                        </a:blipFill>
                      </a:tcPr>
                    </a:tc>
                    <a:extLst>
                      <a:ext uri="{0D108BD9-81ED-4DB2-BD59-A6C34878D82A}">
                        <a16:rowId xmlns:a16="http://schemas.microsoft.com/office/drawing/2014/main" val="3594866498"/>
                      </a:ext>
                    </a:extLst>
                  </a:tr>
                  <a:tr h="308610">
                    <a:tc>
                      <a:txBody>
                        <a:bodyPr/>
                        <a:lstStyle/>
                        <a:p>
                          <a:pPr algn="ctr"/>
                          <a:r>
                            <a:rPr lang="en-US" sz="14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100893" t="-400000" r="-893" b="-498039"/>
                          </a:stretch>
                        </a:blipFill>
                      </a:tcPr>
                    </a:tc>
                    <a:extLst>
                      <a:ext uri="{0D108BD9-81ED-4DB2-BD59-A6C34878D82A}">
                        <a16:rowId xmlns:a16="http://schemas.microsoft.com/office/drawing/2014/main" val="519192079"/>
                      </a:ext>
                    </a:extLst>
                  </a:tr>
                  <a:tr h="308610">
                    <a:tc>
                      <a:txBody>
                        <a:bodyPr/>
                        <a:lstStyle/>
                        <a:p>
                          <a:pPr algn="ctr"/>
                          <a:r>
                            <a:rPr lang="en-US" sz="14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100893" t="-510000" r="-893" b="-408000"/>
                          </a:stretch>
                        </a:blipFill>
                      </a:tcPr>
                    </a:tc>
                    <a:extLst>
                      <a:ext uri="{0D108BD9-81ED-4DB2-BD59-A6C34878D82A}">
                        <a16:rowId xmlns:a16="http://schemas.microsoft.com/office/drawing/2014/main" val="675003798"/>
                      </a:ext>
                    </a:extLst>
                  </a:tr>
                  <a:tr h="308610">
                    <a:tc>
                      <a:txBody>
                        <a:bodyPr/>
                        <a:lstStyle/>
                        <a:p>
                          <a:pPr algn="ctr"/>
                          <a:r>
                            <a:rPr lang="en-US" sz="14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100893" t="-598039" r="-893" b="-300000"/>
                          </a:stretch>
                        </a:blipFill>
                      </a:tcPr>
                    </a:tc>
                    <a:extLst>
                      <a:ext uri="{0D108BD9-81ED-4DB2-BD59-A6C34878D82A}">
                        <a16:rowId xmlns:a16="http://schemas.microsoft.com/office/drawing/2014/main" val="2112712885"/>
                      </a:ext>
                    </a:extLst>
                  </a:tr>
                  <a:tr h="308610">
                    <a:tc>
                      <a:txBody>
                        <a:bodyPr/>
                        <a:lstStyle/>
                        <a:p>
                          <a:pPr algn="ctr"/>
                          <a:r>
                            <a:rPr lang="en-US" sz="14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100893" t="-698039" r="-893" b="-200000"/>
                          </a:stretch>
                        </a:blipFill>
                      </a:tcPr>
                    </a:tc>
                    <a:extLst>
                      <a:ext uri="{0D108BD9-81ED-4DB2-BD59-A6C34878D82A}">
                        <a16:rowId xmlns:a16="http://schemas.microsoft.com/office/drawing/2014/main" val="1263225362"/>
                      </a:ext>
                    </a:extLst>
                  </a:tr>
                  <a:tr h="308610">
                    <a:tc>
                      <a:txBody>
                        <a:bodyPr/>
                        <a:lstStyle/>
                        <a:p>
                          <a:pPr algn="ctr"/>
                          <a:r>
                            <a:rPr lang="en-US" sz="14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100893" t="-814000" r="-893" b="-104000"/>
                          </a:stretch>
                        </a:blipFill>
                      </a:tcPr>
                    </a:tc>
                    <a:extLst>
                      <a:ext uri="{0D108BD9-81ED-4DB2-BD59-A6C34878D82A}">
                        <a16:rowId xmlns:a16="http://schemas.microsoft.com/office/drawing/2014/main" val="2589029472"/>
                      </a:ext>
                    </a:extLst>
                  </a:tr>
                  <a:tr h="30861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444" t="-896078" r="-100444" b="-196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00893" t="-896078" r="-893" b="-1961"/>
                          </a:stretch>
                        </a:blipFill>
                      </a:tcPr>
                    </a:tc>
                    <a:extLst>
                      <a:ext uri="{0D108BD9-81ED-4DB2-BD59-A6C34878D82A}">
                        <a16:rowId xmlns:a16="http://schemas.microsoft.com/office/drawing/2014/main" val="1674802726"/>
                      </a:ext>
                    </a:extLst>
                  </a:tr>
                </a:tbl>
              </a:graphicData>
            </a:graphic>
          </p:graphicFrame>
        </mc:Fallback>
      </mc:AlternateContent>
      <p:pic>
        <p:nvPicPr>
          <p:cNvPr id="5" name="Picture 4">
            <a:extLst>
              <a:ext uri="{FF2B5EF4-FFF2-40B4-BE49-F238E27FC236}">
                <a16:creationId xmlns:a16="http://schemas.microsoft.com/office/drawing/2014/main" id="{88C06979-A087-48F8-8783-D39AF2856CAC}"/>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389955" y="3036919"/>
            <a:ext cx="3241714" cy="50400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D4A4022-49BE-41EB-A73B-7B42FC7F04AA}"/>
                  </a:ext>
                </a:extLst>
              </p:cNvPr>
              <p:cNvSpPr txBox="1"/>
              <p:nvPr/>
            </p:nvSpPr>
            <p:spPr>
              <a:xfrm>
                <a:off x="3667125" y="2470934"/>
                <a:ext cx="4991100" cy="646331"/>
              </a:xfrm>
              <a:prstGeom prst="rect">
                <a:avLst/>
              </a:prstGeom>
              <a:noFill/>
            </p:spPr>
            <p:txBody>
              <a:bodyPr wrap="square" rtlCol="0">
                <a:spAutoFit/>
              </a:bodyPr>
              <a:lstStyle/>
              <a:p>
                <a:r>
                  <a:rPr lang="en-US" dirty="0">
                    <a:cs typeface="Arial" panose="020B0604020202020204" pitchFamily="34" charset="0"/>
                  </a:rPr>
                  <a:t>The energy of a particle in the state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𝑧</m:t>
                        </m:r>
                      </m:sub>
                    </m:sSub>
                  </m:oMath>
                </a14:m>
                <a:r>
                  <a:rPr lang="en-US" dirty="0"/>
                  <a:t> is</a:t>
                </a:r>
              </a:p>
              <a:p>
                <a:endParaRPr lang="en-US" dirty="0">
                  <a:cs typeface="Arial" panose="020B0604020202020204" pitchFamily="34" charset="0"/>
                </a:endParaRPr>
              </a:p>
            </p:txBody>
          </p:sp>
        </mc:Choice>
        <mc:Fallback xmlns="">
          <p:sp>
            <p:nvSpPr>
              <p:cNvPr id="6" name="TextBox 5">
                <a:extLst>
                  <a:ext uri="{FF2B5EF4-FFF2-40B4-BE49-F238E27FC236}">
                    <a16:creationId xmlns:a16="http://schemas.microsoft.com/office/drawing/2014/main" id="{5D4A4022-49BE-41EB-A73B-7B42FC7F04AA}"/>
                  </a:ext>
                </a:extLst>
              </p:cNvPr>
              <p:cNvSpPr txBox="1">
                <a:spLocks noRot="1" noChangeAspect="1" noMove="1" noResize="1" noEditPoints="1" noAdjustHandles="1" noChangeArrowheads="1" noChangeShapeType="1" noTextEdit="1"/>
              </p:cNvSpPr>
              <p:nvPr/>
            </p:nvSpPr>
            <p:spPr>
              <a:xfrm>
                <a:off x="3667125" y="2470934"/>
                <a:ext cx="4991100" cy="646331"/>
              </a:xfrm>
              <a:prstGeom prst="rect">
                <a:avLst/>
              </a:prstGeom>
              <a:blipFill>
                <a:blip r:embed="rId6"/>
                <a:stretch>
                  <a:fillRect l="-1100" t="-4717"/>
                </a:stretch>
              </a:blipFill>
            </p:spPr>
            <p:txBody>
              <a:bodyPr/>
              <a:lstStyle/>
              <a:p>
                <a:r>
                  <a:rPr lang="en-US">
                    <a:noFill/>
                  </a:rPr>
                  <a:t> </a:t>
                </a:r>
              </a:p>
            </p:txBody>
          </p:sp>
        </mc:Fallback>
      </mc:AlternateContent>
    </p:spTree>
    <p:extLst>
      <p:ext uri="{BB962C8B-B14F-4D97-AF65-F5344CB8AC3E}">
        <p14:creationId xmlns:p14="http://schemas.microsoft.com/office/powerpoint/2010/main" val="1621066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68D862-1403-4F63-8CAC-3F3A02C5E087}"/>
              </a:ext>
            </a:extLst>
          </p:cNvPr>
          <p:cNvSpPr txBox="1"/>
          <p:nvPr/>
        </p:nvSpPr>
        <p:spPr>
          <a:xfrm>
            <a:off x="1214435" y="205687"/>
            <a:ext cx="6715125" cy="523220"/>
          </a:xfrm>
          <a:prstGeom prst="rect">
            <a:avLst/>
          </a:prstGeom>
          <a:noFill/>
        </p:spPr>
        <p:txBody>
          <a:bodyPr wrap="square" rtlCol="0">
            <a:spAutoFit/>
          </a:bodyPr>
          <a:lstStyle/>
          <a:p>
            <a:pPr algn="ctr"/>
            <a:r>
              <a:rPr lang="en-US" sz="2800" b="1" dirty="0">
                <a:cs typeface="Arial" panose="020B0604020202020204" pitchFamily="34" charset="0"/>
              </a:rPr>
              <a:t>Fermi gas: Fermi-Dirac distribution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E2ED47A-E025-497B-A040-53560E5956EB}"/>
                  </a:ext>
                </a:extLst>
              </p:cNvPr>
              <p:cNvSpPr txBox="1"/>
              <p:nvPr/>
            </p:nvSpPr>
            <p:spPr>
              <a:xfrm>
                <a:off x="366712" y="830971"/>
                <a:ext cx="8410575" cy="1821268"/>
              </a:xfrm>
              <a:prstGeom prst="rect">
                <a:avLst/>
              </a:prstGeom>
              <a:noFill/>
            </p:spPr>
            <p:txBody>
              <a:bodyPr wrap="square" rtlCol="0">
                <a:spAutoFit/>
              </a:bodyPr>
              <a:lstStyle/>
              <a:p>
                <a:r>
                  <a:rPr lang="en-US" dirty="0">
                    <a:cs typeface="Arial" panose="020B0604020202020204" pitchFamily="34" charset="0"/>
                  </a:rPr>
                  <a:t>We shall now consider Fermi gas at the temperature </a:t>
                </a:r>
                <a14:m>
                  <m:oMath xmlns:m="http://schemas.openxmlformats.org/officeDocument/2006/math">
                    <m:r>
                      <a:rPr lang="en-US" b="0" i="1" smtClean="0">
                        <a:latin typeface="Cambria Math" panose="02040503050406030204" pitchFamily="18" charset="0"/>
                        <a:cs typeface="Arial" panose="020B0604020202020204" pitchFamily="34" charset="0"/>
                      </a:rPr>
                      <m:t>𝑇</m:t>
                    </m:r>
                  </m:oMath>
                </a14:m>
                <a:r>
                  <a:rPr lang="en-US" dirty="0">
                    <a:cs typeface="Arial" panose="020B0604020202020204" pitchFamily="34" charset="0"/>
                  </a:rPr>
                  <a:t> with the chemical potential </a:t>
                </a:r>
                <a14:m>
                  <m:oMath xmlns:m="http://schemas.openxmlformats.org/officeDocument/2006/math">
                    <m:r>
                      <a:rPr lang="en-US" b="0" i="1" smtClean="0">
                        <a:latin typeface="Cambria Math" panose="02040503050406030204" pitchFamily="18" charset="0"/>
                        <a:cs typeface="Arial" panose="020B0604020202020204" pitchFamily="34" charset="0"/>
                      </a:rPr>
                      <m:t>𝜇</m:t>
                    </m:r>
                    <m:r>
                      <a:rPr lang="en-US" b="0" i="1"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 We apply the grand canonical distribution to a particular one-particle state </a:t>
                </a:r>
                <a14:m>
                  <m:oMath xmlns:m="http://schemas.openxmlformats.org/officeDocument/2006/math">
                    <m:r>
                      <a:rPr lang="en-US" b="0" i="1" smtClean="0">
                        <a:latin typeface="Cambria Math" panose="02040503050406030204" pitchFamily="18" charset="0"/>
                        <a:cs typeface="Arial" panose="020B0604020202020204" pitchFamily="34" charset="0"/>
                      </a:rPr>
                      <m:t>𝑗</m:t>
                    </m:r>
                  </m:oMath>
                </a14:m>
                <a:r>
                  <a:rPr lang="en-US" dirty="0">
                    <a:cs typeface="Arial" panose="020B0604020202020204" pitchFamily="34" charset="0"/>
                  </a:rPr>
                  <a:t>, its energy will be denoted as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𝜀</m:t>
                        </m:r>
                      </m:e>
                      <m:sub>
                        <m:r>
                          <a:rPr lang="en-US" b="0" i="1" smtClean="0">
                            <a:latin typeface="Cambria Math" panose="02040503050406030204" pitchFamily="18" charset="0"/>
                            <a:cs typeface="Arial" panose="020B0604020202020204" pitchFamily="34" charset="0"/>
                          </a:rPr>
                          <m:t>𝑗</m:t>
                        </m:r>
                      </m:sub>
                    </m:sSub>
                  </m:oMath>
                </a14:m>
                <a:r>
                  <a:rPr lang="en-US" dirty="0">
                    <a:cs typeface="Arial" panose="020B0604020202020204" pitchFamily="34" charset="0"/>
                  </a:rPr>
                  <a:t>. The allowed occupational numbers are                          so there are just two possible “states of the one particle state”. The total energy of </a:t>
                </a:r>
                <a14:m>
                  <m:oMath xmlns:m="http://schemas.openxmlformats.org/officeDocument/2006/math">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𝑛</m:t>
                        </m:r>
                      </m:e>
                      <m:sub>
                        <m:r>
                          <a:rPr lang="en-US" i="1">
                            <a:latin typeface="Cambria Math" panose="02040503050406030204" pitchFamily="18" charset="0"/>
                            <a:cs typeface="Arial" panose="020B0604020202020204" pitchFamily="34" charset="0"/>
                          </a:rPr>
                          <m:t>𝑗</m:t>
                        </m:r>
                      </m:sub>
                    </m:sSub>
                  </m:oMath>
                </a14:m>
                <a:r>
                  <a:rPr lang="en-US" dirty="0">
                    <a:cs typeface="Arial" panose="020B0604020202020204" pitchFamily="34" charset="0"/>
                  </a:rPr>
                  <a:t> particles in the state </a:t>
                </a:r>
                <a14:m>
                  <m:oMath xmlns:m="http://schemas.openxmlformats.org/officeDocument/2006/math">
                    <m:r>
                      <a:rPr lang="en-US" i="1">
                        <a:latin typeface="Cambria Math" panose="02040503050406030204" pitchFamily="18" charset="0"/>
                        <a:cs typeface="Arial" panose="020B0604020202020204" pitchFamily="34" charset="0"/>
                      </a:rPr>
                      <m:t>𝑗</m:t>
                    </m:r>
                  </m:oMath>
                </a14:m>
                <a:r>
                  <a:rPr lang="en-US" dirty="0">
                    <a:cs typeface="Arial" panose="020B0604020202020204" pitchFamily="34" charset="0"/>
                  </a:rPr>
                  <a:t> is, of course </a:t>
                </a:r>
                <a14:m>
                  <m:oMath xmlns:m="http://schemas.openxmlformats.org/officeDocument/2006/math">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𝑛</m:t>
                        </m:r>
                      </m:e>
                      <m:sub>
                        <m:r>
                          <a:rPr lang="en-US" i="1">
                            <a:latin typeface="Cambria Math" panose="02040503050406030204" pitchFamily="18" charset="0"/>
                            <a:cs typeface="Arial" panose="020B0604020202020204" pitchFamily="34" charset="0"/>
                          </a:rPr>
                          <m:t>𝑗</m:t>
                        </m:r>
                      </m:sub>
                    </m:sSub>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𝜀</m:t>
                        </m:r>
                      </m:e>
                      <m:sub>
                        <m:r>
                          <a:rPr lang="en-US" i="1">
                            <a:latin typeface="Cambria Math" panose="02040503050406030204" pitchFamily="18" charset="0"/>
                            <a:cs typeface="Arial" panose="020B0604020202020204" pitchFamily="34" charset="0"/>
                          </a:rPr>
                          <m:t>𝑗</m:t>
                        </m:r>
                      </m:sub>
                    </m:sSub>
                  </m:oMath>
                </a14:m>
                <a:r>
                  <a:rPr lang="en-US" dirty="0">
                    <a:cs typeface="Arial" panose="020B0604020202020204" pitchFamily="34" charset="0"/>
                  </a:rPr>
                  <a:t>, and the sum will have just two terms for </a:t>
                </a:r>
                <a14:m>
                  <m:oMath xmlns:m="http://schemas.openxmlformats.org/officeDocument/2006/math">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𝑛</m:t>
                        </m:r>
                      </m:e>
                      <m:sub>
                        <m:r>
                          <a:rPr lang="en-US" i="1">
                            <a:latin typeface="Cambria Math" panose="02040503050406030204" pitchFamily="18" charset="0"/>
                            <a:cs typeface="Arial" panose="020B0604020202020204" pitchFamily="34" charset="0"/>
                          </a:rPr>
                          <m:t>𝑗</m:t>
                        </m:r>
                      </m:sub>
                    </m:sSub>
                    <m:r>
                      <a:rPr lang="en-US" i="1">
                        <a:latin typeface="Cambria Math" panose="02040503050406030204" pitchFamily="18" charset="0"/>
                        <a:cs typeface="Arial" panose="020B0604020202020204" pitchFamily="34" charset="0"/>
                      </a:rPr>
                      <m:t>=0</m:t>
                    </m:r>
                  </m:oMath>
                </a14:m>
                <a:r>
                  <a:rPr lang="en-US" dirty="0">
                    <a:cs typeface="Arial" panose="020B0604020202020204" pitchFamily="34" charset="0"/>
                  </a:rPr>
                  <a:t> and </a:t>
                </a:r>
                <a14:m>
                  <m:oMath xmlns:m="http://schemas.openxmlformats.org/officeDocument/2006/math">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𝑛</m:t>
                        </m:r>
                      </m:e>
                      <m:sub>
                        <m:r>
                          <a:rPr lang="en-US" i="1">
                            <a:latin typeface="Cambria Math" panose="02040503050406030204" pitchFamily="18" charset="0"/>
                            <a:cs typeface="Arial" panose="020B0604020202020204" pitchFamily="34" charset="0"/>
                          </a:rPr>
                          <m:t>𝑗</m:t>
                        </m:r>
                      </m:sub>
                    </m:sSub>
                    <m:r>
                      <a:rPr lang="en-US" i="1">
                        <a:latin typeface="Cambria Math" panose="02040503050406030204" pitchFamily="18" charset="0"/>
                        <a:cs typeface="Arial" panose="020B0604020202020204" pitchFamily="34" charset="0"/>
                      </a:rPr>
                      <m:t>=1</m:t>
                    </m:r>
                  </m:oMath>
                </a14:m>
                <a:r>
                  <a:rPr lang="en-US" dirty="0">
                    <a:cs typeface="Arial" panose="020B0604020202020204" pitchFamily="34" charset="0"/>
                  </a:rPr>
                  <a:t>. The grand statistical sum for the chosen one one-particle state </a:t>
                </a:r>
                <a14:m>
                  <m:oMath xmlns:m="http://schemas.openxmlformats.org/officeDocument/2006/math">
                    <m:r>
                      <a:rPr lang="en-US" b="0" i="1" smtClean="0">
                        <a:latin typeface="Cambria Math" panose="02040503050406030204" pitchFamily="18" charset="0"/>
                        <a:cs typeface="Arial" panose="020B0604020202020204" pitchFamily="34" charset="0"/>
                      </a:rPr>
                      <m:t>𝑗</m:t>
                    </m:r>
                  </m:oMath>
                </a14:m>
                <a:r>
                  <a:rPr lang="en-US" dirty="0">
                    <a:cs typeface="Arial" panose="020B0604020202020204" pitchFamily="34" charset="0"/>
                  </a:rPr>
                  <a:t> will be:</a:t>
                </a:r>
              </a:p>
            </p:txBody>
          </p:sp>
        </mc:Choice>
        <mc:Fallback xmlns="">
          <p:sp>
            <p:nvSpPr>
              <p:cNvPr id="4" name="TextBox 3">
                <a:extLst>
                  <a:ext uri="{FF2B5EF4-FFF2-40B4-BE49-F238E27FC236}">
                    <a16:creationId xmlns:a16="http://schemas.microsoft.com/office/drawing/2014/main" id="{AE2ED47A-E025-497B-A040-53560E5956EB}"/>
                  </a:ext>
                </a:extLst>
              </p:cNvPr>
              <p:cNvSpPr txBox="1">
                <a:spLocks noRot="1" noChangeAspect="1" noMove="1" noResize="1" noEditPoints="1" noAdjustHandles="1" noChangeArrowheads="1" noChangeShapeType="1" noTextEdit="1"/>
              </p:cNvSpPr>
              <p:nvPr/>
            </p:nvSpPr>
            <p:spPr>
              <a:xfrm>
                <a:off x="366712" y="830971"/>
                <a:ext cx="8410575" cy="1821268"/>
              </a:xfrm>
              <a:prstGeom prst="rect">
                <a:avLst/>
              </a:prstGeom>
              <a:blipFill>
                <a:blip r:embed="rId7"/>
                <a:stretch>
                  <a:fillRect l="-580" t="-1672" r="-435" b="-4348"/>
                </a:stretch>
              </a:blipFill>
            </p:spPr>
            <p:txBody>
              <a:bodyPr/>
              <a:lstStyle/>
              <a:p>
                <a:r>
                  <a:rPr lang="sk-SK">
                    <a:noFill/>
                  </a:rPr>
                  <a:t> </a:t>
                </a:r>
              </a:p>
            </p:txBody>
          </p:sp>
        </mc:Fallback>
      </mc:AlternateContent>
      <p:pic>
        <p:nvPicPr>
          <p:cNvPr id="6" name="Picture 5">
            <a:extLst>
              <a:ext uri="{FF2B5EF4-FFF2-40B4-BE49-F238E27FC236}">
                <a16:creationId xmlns:a16="http://schemas.microsoft.com/office/drawing/2014/main" id="{E26B8395-6165-4D6C-8705-BDDDEF2930C4}"/>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6321364" y="1454164"/>
            <a:ext cx="1045714" cy="238286"/>
          </a:xfrm>
          <a:prstGeom prst="rect">
            <a:avLst/>
          </a:prstGeom>
        </p:spPr>
      </p:pic>
      <p:pic>
        <p:nvPicPr>
          <p:cNvPr id="10" name="Picture 9">
            <a:extLst>
              <a:ext uri="{FF2B5EF4-FFF2-40B4-BE49-F238E27FC236}">
                <a16:creationId xmlns:a16="http://schemas.microsoft.com/office/drawing/2014/main" id="{3C7F78BC-C52C-42BB-833B-C5EC9942BEEE}"/>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128835" y="2638038"/>
            <a:ext cx="4636008" cy="624840"/>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8F33CD8-3A1E-452F-808A-200268EBAD7B}"/>
                  </a:ext>
                </a:extLst>
              </p:cNvPr>
              <p:cNvSpPr txBox="1"/>
              <p:nvPr/>
            </p:nvSpPr>
            <p:spPr>
              <a:xfrm>
                <a:off x="366712" y="3050789"/>
                <a:ext cx="8410575" cy="1161087"/>
              </a:xfrm>
              <a:prstGeom prst="rect">
                <a:avLst/>
              </a:prstGeom>
              <a:noFill/>
            </p:spPr>
            <p:txBody>
              <a:bodyPr wrap="square" rtlCol="0">
                <a:spAutoFit/>
              </a:bodyPr>
              <a:lstStyle/>
              <a:p>
                <a:endParaRPr lang="en-US" dirty="0">
                  <a:cs typeface="Arial" panose="020B0604020202020204" pitchFamily="34" charset="0"/>
                </a:endParaRPr>
              </a:p>
              <a:p>
                <a:r>
                  <a:rPr lang="en-US" dirty="0">
                    <a:cs typeface="Arial" panose="020B0604020202020204" pitchFamily="34" charset="0"/>
                  </a:rPr>
                  <a:t>The probabilities for the two values of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𝑛</m:t>
                        </m:r>
                      </m:e>
                      <m:sub>
                        <m:r>
                          <a:rPr lang="en-US" b="0" i="1" smtClean="0">
                            <a:latin typeface="Cambria Math" panose="02040503050406030204" pitchFamily="18" charset="0"/>
                            <a:cs typeface="Arial" panose="020B0604020202020204" pitchFamily="34" charset="0"/>
                          </a:rPr>
                          <m:t>𝑗</m:t>
                        </m:r>
                      </m:sub>
                    </m:sSub>
                  </m:oMath>
                </a14:m>
                <a:r>
                  <a:rPr lang="en-US" dirty="0">
                    <a:cs typeface="Arial" panose="020B0604020202020204" pitchFamily="34" charset="0"/>
                  </a:rPr>
                  <a:t> will be</a:t>
                </a:r>
              </a:p>
              <a:p>
                <a:endParaRPr lang="en-US" sz="1200" dirty="0">
                  <a:cs typeface="Arial" panose="020B0604020202020204" pitchFamily="34" charset="0"/>
                </a:endParaRPr>
              </a:p>
              <a:p>
                <a:r>
                  <a:rPr lang="en-US" dirty="0">
                    <a:cs typeface="Arial" panose="020B0604020202020204" pitchFamily="34" charset="0"/>
                  </a:rPr>
                  <a:t>The mean value of the occupational number will be </a:t>
                </a:r>
              </a:p>
            </p:txBody>
          </p:sp>
        </mc:Choice>
        <mc:Fallback xmlns="">
          <p:sp>
            <p:nvSpPr>
              <p:cNvPr id="13" name="TextBox 12">
                <a:extLst>
                  <a:ext uri="{FF2B5EF4-FFF2-40B4-BE49-F238E27FC236}">
                    <a16:creationId xmlns:a16="http://schemas.microsoft.com/office/drawing/2014/main" id="{98F33CD8-3A1E-452F-808A-200268EBAD7B}"/>
                  </a:ext>
                </a:extLst>
              </p:cNvPr>
              <p:cNvSpPr txBox="1">
                <a:spLocks noRot="1" noChangeAspect="1" noMove="1" noResize="1" noEditPoints="1" noAdjustHandles="1" noChangeArrowheads="1" noChangeShapeType="1" noTextEdit="1"/>
              </p:cNvSpPr>
              <p:nvPr/>
            </p:nvSpPr>
            <p:spPr>
              <a:xfrm>
                <a:off x="366712" y="3050789"/>
                <a:ext cx="8410575" cy="1161087"/>
              </a:xfrm>
              <a:prstGeom prst="rect">
                <a:avLst/>
              </a:prstGeom>
              <a:blipFill>
                <a:blip r:embed="rId10"/>
                <a:stretch>
                  <a:fillRect l="-580" b="-4712"/>
                </a:stretch>
              </a:blipFill>
            </p:spPr>
            <p:txBody>
              <a:bodyPr/>
              <a:lstStyle/>
              <a:p>
                <a:r>
                  <a:rPr lang="sk-SK">
                    <a:noFill/>
                  </a:rPr>
                  <a:t> </a:t>
                </a:r>
              </a:p>
            </p:txBody>
          </p:sp>
        </mc:Fallback>
      </mc:AlternateContent>
      <p:pic>
        <p:nvPicPr>
          <p:cNvPr id="14" name="Picture 13">
            <a:extLst>
              <a:ext uri="{FF2B5EF4-FFF2-40B4-BE49-F238E27FC236}">
                <a16:creationId xmlns:a16="http://schemas.microsoft.com/office/drawing/2014/main" id="{2430C907-3226-4CFC-92C7-FE1AAF24F9CB}"/>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5061014" y="3266297"/>
            <a:ext cx="3540252" cy="615696"/>
          </a:xfrm>
          <a:prstGeom prst="rect">
            <a:avLst/>
          </a:prstGeom>
        </p:spPr>
      </p:pic>
      <p:pic>
        <p:nvPicPr>
          <p:cNvPr id="22" name="Picture 21">
            <a:extLst>
              <a:ext uri="{FF2B5EF4-FFF2-40B4-BE49-F238E27FC236}">
                <a16:creationId xmlns:a16="http://schemas.microsoft.com/office/drawing/2014/main" id="{385E6CEA-55D5-478E-BB3D-35C99A80B93C}"/>
              </a:ext>
            </a:extLst>
          </p:cNvPr>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2938604" y="4229527"/>
            <a:ext cx="4074857" cy="692571"/>
          </a:xfrm>
          <a:prstGeom prst="rect">
            <a:avLst/>
          </a:prstGeom>
        </p:spPr>
      </p:pic>
      <p:pic>
        <p:nvPicPr>
          <p:cNvPr id="27" name="Picture 26">
            <a:extLst>
              <a:ext uri="{FF2B5EF4-FFF2-40B4-BE49-F238E27FC236}">
                <a16:creationId xmlns:a16="http://schemas.microsoft.com/office/drawing/2014/main" id="{FE45F897-39FA-4273-955A-2DF6D3D0D764}"/>
              </a:ext>
            </a:extLst>
          </p:cNvPr>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3397949" y="5110809"/>
            <a:ext cx="2093143" cy="692571"/>
          </a:xfrm>
          <a:prstGeom prst="rect">
            <a:avLst/>
          </a:prstGeom>
        </p:spPr>
      </p:pic>
      <p:sp>
        <p:nvSpPr>
          <p:cNvPr id="29" name="Rectangle 28">
            <a:extLst>
              <a:ext uri="{FF2B5EF4-FFF2-40B4-BE49-F238E27FC236}">
                <a16:creationId xmlns:a16="http://schemas.microsoft.com/office/drawing/2014/main" id="{EC80ACCC-8CAC-4B9B-877E-91C1C419BC1D}"/>
              </a:ext>
            </a:extLst>
          </p:cNvPr>
          <p:cNvSpPr/>
          <p:nvPr/>
        </p:nvSpPr>
        <p:spPr>
          <a:xfrm>
            <a:off x="3276600" y="5043562"/>
            <a:ext cx="2495550" cy="8270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453125F-C29E-4180-A3CF-7F90C6354CE2}"/>
                  </a:ext>
                </a:extLst>
              </p:cNvPr>
              <p:cNvSpPr txBox="1"/>
              <p:nvPr/>
            </p:nvSpPr>
            <p:spPr>
              <a:xfrm>
                <a:off x="271462" y="6027029"/>
                <a:ext cx="8601075" cy="646331"/>
              </a:xfrm>
              <a:prstGeom prst="rect">
                <a:avLst/>
              </a:prstGeom>
              <a:noFill/>
            </p:spPr>
            <p:txBody>
              <a:bodyPr wrap="square" rtlCol="0">
                <a:spAutoFit/>
              </a:bodyPr>
              <a:lstStyle/>
              <a:p>
                <a:r>
                  <a:rPr lang="en-US" dirty="0">
                    <a:cs typeface="Arial" panose="020B0604020202020204" pitchFamily="34" charset="0"/>
                  </a:rPr>
                  <a:t>This formula is called </a:t>
                </a:r>
                <a:r>
                  <a:rPr lang="en-US" b="1" dirty="0">
                    <a:solidFill>
                      <a:srgbClr val="FF0000"/>
                    </a:solidFill>
                    <a:cs typeface="Arial" panose="020B0604020202020204" pitchFamily="34" charset="0"/>
                  </a:rPr>
                  <a:t>Fermi-Dirac distribution</a:t>
                </a:r>
                <a:r>
                  <a:rPr lang="en-US" dirty="0">
                    <a:cs typeface="Arial" panose="020B0604020202020204" pitchFamily="34" charset="0"/>
                  </a:rPr>
                  <a:t>. To repeat: it gives the </a:t>
                </a:r>
                <a:r>
                  <a:rPr lang="en-US" b="1" dirty="0">
                    <a:solidFill>
                      <a:srgbClr val="FF0000"/>
                    </a:solidFill>
                    <a:cs typeface="Arial" panose="020B0604020202020204" pitchFamily="34" charset="0"/>
                  </a:rPr>
                  <a:t>mean occupational number</a:t>
                </a:r>
                <a:r>
                  <a:rPr lang="en-US" dirty="0">
                    <a:cs typeface="Arial" panose="020B0604020202020204" pitchFamily="34" charset="0"/>
                  </a:rPr>
                  <a:t> of the one-particle state </a:t>
                </a:r>
                <a14:m>
                  <m:oMath xmlns:m="http://schemas.openxmlformats.org/officeDocument/2006/math">
                    <m:r>
                      <a:rPr lang="en-US" b="0" i="1" smtClean="0">
                        <a:latin typeface="Cambria Math" panose="02040503050406030204" pitchFamily="18" charset="0"/>
                        <a:cs typeface="Arial" panose="020B0604020202020204" pitchFamily="34" charset="0"/>
                      </a:rPr>
                      <m:t>𝑗</m:t>
                    </m:r>
                    <m:r>
                      <a:rPr lang="en-US" b="0" i="0" smtClean="0">
                        <a:latin typeface="Cambria Math" panose="02040503050406030204" pitchFamily="18" charset="0"/>
                        <a:cs typeface="Arial" panose="020B0604020202020204" pitchFamily="34" charset="0"/>
                      </a:rPr>
                      <m:t> </m:t>
                    </m:r>
                  </m:oMath>
                </a14:m>
                <a:r>
                  <a:rPr lang="en-US" dirty="0">
                    <a:cs typeface="Arial" panose="020B0604020202020204" pitchFamily="34" charset="0"/>
                  </a:rPr>
                  <a:t>of Fermi gas.</a:t>
                </a:r>
              </a:p>
            </p:txBody>
          </p:sp>
        </mc:Choice>
        <mc:Fallback xmlns="">
          <p:sp>
            <p:nvSpPr>
              <p:cNvPr id="30" name="TextBox 29">
                <a:extLst>
                  <a:ext uri="{FF2B5EF4-FFF2-40B4-BE49-F238E27FC236}">
                    <a16:creationId xmlns:a16="http://schemas.microsoft.com/office/drawing/2014/main" id="{A453125F-C29E-4180-A3CF-7F90C6354CE2}"/>
                  </a:ext>
                </a:extLst>
              </p:cNvPr>
              <p:cNvSpPr txBox="1">
                <a:spLocks noRot="1" noChangeAspect="1" noMove="1" noResize="1" noEditPoints="1" noAdjustHandles="1" noChangeArrowheads="1" noChangeShapeType="1" noTextEdit="1"/>
              </p:cNvSpPr>
              <p:nvPr/>
            </p:nvSpPr>
            <p:spPr>
              <a:xfrm>
                <a:off x="271462" y="6027029"/>
                <a:ext cx="8601075" cy="646331"/>
              </a:xfrm>
              <a:prstGeom prst="rect">
                <a:avLst/>
              </a:prstGeom>
              <a:blipFill>
                <a:blip r:embed="rId14"/>
                <a:stretch>
                  <a:fillRect l="-638" t="-5660" b="-14151"/>
                </a:stretch>
              </a:blipFill>
            </p:spPr>
            <p:txBody>
              <a:bodyPr/>
              <a:lstStyle/>
              <a:p>
                <a:r>
                  <a:rPr lang="en-US">
                    <a:noFill/>
                  </a:rPr>
                  <a:t> </a:t>
                </a:r>
              </a:p>
            </p:txBody>
          </p:sp>
        </mc:Fallback>
      </mc:AlternateContent>
    </p:spTree>
    <p:extLst>
      <p:ext uri="{BB962C8B-B14F-4D97-AF65-F5344CB8AC3E}">
        <p14:creationId xmlns:p14="http://schemas.microsoft.com/office/powerpoint/2010/main" val="1125392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F408A5D-1A82-49E2-A6E8-D31BA237FFE4}"/>
                  </a:ext>
                </a:extLst>
              </p:cNvPr>
              <p:cNvSpPr txBox="1"/>
              <p:nvPr/>
            </p:nvSpPr>
            <p:spPr>
              <a:xfrm>
                <a:off x="133350" y="2707753"/>
                <a:ext cx="8629650" cy="923330"/>
              </a:xfrm>
              <a:prstGeom prst="rect">
                <a:avLst/>
              </a:prstGeom>
              <a:noFill/>
            </p:spPr>
            <p:txBody>
              <a:bodyPr wrap="square" rtlCol="0">
                <a:spAutoFit/>
              </a:bodyPr>
              <a:lstStyle/>
              <a:p>
                <a:r>
                  <a:rPr lang="en-US" dirty="0">
                    <a:cs typeface="Arial" panose="020B0604020202020204" pitchFamily="34" charset="0"/>
                  </a:rPr>
                  <a:t>We have already seen such function; it is called </a:t>
                </a:r>
                <a:r>
                  <a:rPr lang="en-US" b="1" dirty="0">
                    <a:solidFill>
                      <a:srgbClr val="FF0000"/>
                    </a:solidFill>
                    <a:cs typeface="Arial" panose="020B0604020202020204" pitchFamily="34" charset="0"/>
                  </a:rPr>
                  <a:t>free energy</a:t>
                </a:r>
                <a:r>
                  <a:rPr lang="en-US" dirty="0">
                    <a:cs typeface="Arial" panose="020B0604020202020204" pitchFamily="34" charset="0"/>
                  </a:rPr>
                  <a:t>. Do not be confused: it looks there are 4 variables on the right but only 3 on the left! </a:t>
                </a:r>
                <a14:m>
                  <m:oMath xmlns:m="http://schemas.openxmlformats.org/officeDocument/2006/math">
                    <m:r>
                      <a:rPr lang="en-US" i="1">
                        <a:latin typeface="Cambria Math" panose="02040503050406030204" pitchFamily="18" charset="0"/>
                        <a:cs typeface="Arial" panose="020B0604020202020204" pitchFamily="34" charset="0"/>
                      </a:rPr>
                      <m:t>𝑆</m:t>
                    </m:r>
                  </m:oMath>
                </a14:m>
                <a:r>
                  <a:rPr lang="en-US" dirty="0">
                    <a:cs typeface="Arial" panose="020B0604020202020204" pitchFamily="34" charset="0"/>
                  </a:rPr>
                  <a:t> on the right is not a variable, it should be written as a function of </a:t>
                </a:r>
                <a14:m>
                  <m:oMath xmlns:m="http://schemas.openxmlformats.org/officeDocument/2006/math">
                    <m:r>
                      <a:rPr lang="en-US" i="1">
                        <a:latin typeface="Cambria Math" panose="02040503050406030204" pitchFamily="18" charset="0"/>
                        <a:cs typeface="Arial" panose="020B0604020202020204" pitchFamily="34" charset="0"/>
                      </a:rPr>
                      <m:t>𝑇</m:t>
                    </m:r>
                    <m:r>
                      <a:rPr lang="en-US" i="1">
                        <a:latin typeface="Cambria Math" panose="02040503050406030204" pitchFamily="18" charset="0"/>
                        <a:cs typeface="Arial" panose="020B0604020202020204" pitchFamily="34" charset="0"/>
                      </a:rPr>
                      <m:t>,</m:t>
                    </m:r>
                    <m:r>
                      <a:rPr lang="en-US" i="1">
                        <a:latin typeface="Cambria Math" panose="02040503050406030204" pitchFamily="18" charset="0"/>
                        <a:cs typeface="Arial" panose="020B0604020202020204" pitchFamily="34" charset="0"/>
                      </a:rPr>
                      <m:t>𝑉</m:t>
                    </m:r>
                    <m:r>
                      <a:rPr lang="en-US" i="1">
                        <a:latin typeface="Cambria Math" panose="02040503050406030204" pitchFamily="18" charset="0"/>
                        <a:cs typeface="Arial" panose="020B0604020202020204" pitchFamily="34" charset="0"/>
                      </a:rPr>
                      <m:t>,</m:t>
                    </m:r>
                    <m:r>
                      <a:rPr lang="en-US" i="1">
                        <a:latin typeface="Cambria Math" panose="02040503050406030204" pitchFamily="18" charset="0"/>
                        <a:cs typeface="Arial" panose="020B0604020202020204" pitchFamily="34" charset="0"/>
                      </a:rPr>
                      <m:t>𝑁</m:t>
                    </m:r>
                    <m:r>
                      <a:rPr lang="en-US">
                        <a:latin typeface="Cambria Math" panose="02040503050406030204" pitchFamily="18" charset="0"/>
                        <a:cs typeface="Arial" panose="020B0604020202020204" pitchFamily="34" charset="0"/>
                      </a:rPr>
                      <m:t> </m:t>
                    </m:r>
                  </m:oMath>
                </a14:m>
                <a:r>
                  <a:rPr lang="en-US" dirty="0">
                    <a:cs typeface="Arial" panose="020B0604020202020204" pitchFamily="34" charset="0"/>
                  </a:rPr>
                  <a:t>by inverting the relation </a:t>
                </a:r>
              </a:p>
            </p:txBody>
          </p:sp>
        </mc:Choice>
        <mc:Fallback xmlns="">
          <p:sp>
            <p:nvSpPr>
              <p:cNvPr id="14" name="TextBox 13">
                <a:extLst>
                  <a:ext uri="{FF2B5EF4-FFF2-40B4-BE49-F238E27FC236}">
                    <a16:creationId xmlns:a16="http://schemas.microsoft.com/office/drawing/2014/main" id="{EF408A5D-1A82-49E2-A6E8-D31BA237FFE4}"/>
                  </a:ext>
                </a:extLst>
              </p:cNvPr>
              <p:cNvSpPr txBox="1">
                <a:spLocks noRot="1" noChangeAspect="1" noMove="1" noResize="1" noEditPoints="1" noAdjustHandles="1" noChangeArrowheads="1" noChangeShapeType="1" noTextEdit="1"/>
              </p:cNvSpPr>
              <p:nvPr/>
            </p:nvSpPr>
            <p:spPr>
              <a:xfrm>
                <a:off x="133350" y="2707753"/>
                <a:ext cx="8629650" cy="923330"/>
              </a:xfrm>
              <a:prstGeom prst="rect">
                <a:avLst/>
              </a:prstGeom>
              <a:blipFill>
                <a:blip r:embed="rId9"/>
                <a:stretch>
                  <a:fillRect l="-636" t="-3289" b="-9211"/>
                </a:stretch>
              </a:blipFill>
            </p:spPr>
            <p:txBody>
              <a:bodyPr/>
              <a:lstStyle/>
              <a:p>
                <a:r>
                  <a:rPr lang="sk-SK">
                    <a:noFill/>
                  </a:rPr>
                  <a:t> </a:t>
                </a:r>
              </a:p>
            </p:txBody>
          </p:sp>
        </mc:Fallback>
      </mc:AlternateContent>
      <p:sp>
        <p:nvSpPr>
          <p:cNvPr id="2" name="TextBox 1">
            <a:extLst>
              <a:ext uri="{FF2B5EF4-FFF2-40B4-BE49-F238E27FC236}">
                <a16:creationId xmlns:a16="http://schemas.microsoft.com/office/drawing/2014/main" id="{D7FCB38E-BADE-4519-A58C-A09F79B9D22F}"/>
              </a:ext>
            </a:extLst>
          </p:cNvPr>
          <p:cNvSpPr txBox="1"/>
          <p:nvPr/>
        </p:nvSpPr>
        <p:spPr>
          <a:xfrm>
            <a:off x="1685925" y="226367"/>
            <a:ext cx="5448300" cy="461665"/>
          </a:xfrm>
          <a:prstGeom prst="rect">
            <a:avLst/>
          </a:prstGeom>
          <a:noFill/>
        </p:spPr>
        <p:txBody>
          <a:bodyPr wrap="square" rtlCol="0">
            <a:spAutoFit/>
          </a:bodyPr>
          <a:lstStyle/>
          <a:p>
            <a:pPr algn="ctr"/>
            <a:r>
              <a:rPr lang="en-US" sz="2400" b="1" dirty="0">
                <a:cs typeface="Arial" panose="020B0604020202020204" pitchFamily="34" charset="0"/>
              </a:rPr>
              <a:t>Thermodynamic potentials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7E685FC-9614-4F98-ACEA-7A292517750A}"/>
                  </a:ext>
                </a:extLst>
              </p:cNvPr>
              <p:cNvSpPr txBox="1"/>
              <p:nvPr/>
            </p:nvSpPr>
            <p:spPr>
              <a:xfrm>
                <a:off x="161925" y="633949"/>
                <a:ext cx="8353425" cy="2031325"/>
              </a:xfrm>
              <a:prstGeom prst="rect">
                <a:avLst/>
              </a:prstGeom>
              <a:noFill/>
            </p:spPr>
            <p:txBody>
              <a:bodyPr wrap="square" rtlCol="0">
                <a:spAutoFit/>
              </a:bodyPr>
              <a:lstStyle/>
              <a:p>
                <a:r>
                  <a:rPr lang="en-US" dirty="0">
                    <a:cs typeface="Arial" panose="020B0604020202020204" pitchFamily="34" charset="0"/>
                  </a:rPr>
                  <a:t>Energy as and thermodynamic potential has intuitively clear meaning, but its “native” variables  are not nice: the entropy is experimentally inaccessible. One would prefer to replace entropy to something experimentally comfortable like temperature.</a:t>
                </a:r>
              </a:p>
              <a:p>
                <a:r>
                  <a:rPr lang="en-US" dirty="0">
                    <a:cs typeface="Arial" panose="020B0604020202020204" pitchFamily="34" charset="0"/>
                  </a:rPr>
                  <a:t>There is a general mathematical tool to manage such replacements: the Legendre transform (remember how one does that in theoretical mechanics: </a:t>
                </a:r>
                <a:r>
                  <a:rPr lang="en-US" dirty="0" err="1">
                    <a:cs typeface="Arial" panose="020B0604020202020204" pitchFamily="34" charset="0"/>
                  </a:rPr>
                  <a:t>Lagrangian</a:t>
                </a:r>
                <a:r>
                  <a:rPr lang="en-US" dirty="0">
                    <a:cs typeface="Arial" panose="020B0604020202020204" pitchFamily="34" charset="0"/>
                  </a:rPr>
                  <a:t> as a function of </a:t>
                </a:r>
                <a14:m>
                  <m:oMath xmlns:m="http://schemas.openxmlformats.org/officeDocument/2006/math">
                    <m:r>
                      <a:rPr lang="en-US" b="0" i="1" smtClean="0">
                        <a:latin typeface="Cambria Math" panose="02040503050406030204" pitchFamily="18" charset="0"/>
                        <a:cs typeface="Arial" panose="020B0604020202020204" pitchFamily="34" charset="0"/>
                      </a:rPr>
                      <m:t>𝑞</m:t>
                    </m:r>
                    <m:r>
                      <a:rPr lang="en-US" b="0" i="1" smtClean="0">
                        <a:latin typeface="Cambria Math" panose="02040503050406030204" pitchFamily="18" charset="0"/>
                        <a:cs typeface="Arial" panose="020B0604020202020204" pitchFamily="34" charset="0"/>
                      </a:rPr>
                      <m:t>,</m:t>
                    </m:r>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𝑞</m:t>
                        </m:r>
                      </m:e>
                    </m:acc>
                  </m:oMath>
                </a14:m>
                <a:r>
                  <a:rPr lang="en-US" dirty="0">
                    <a:cs typeface="Arial" panose="020B0604020202020204" pitchFamily="34" charset="0"/>
                  </a:rPr>
                  <a:t>, is replaced by Hamiltonian as a function of </a:t>
                </a:r>
                <a14:m>
                  <m:oMath xmlns:m="http://schemas.openxmlformats.org/officeDocument/2006/math">
                    <m:r>
                      <a:rPr lang="en-US" b="0" i="1" smtClean="0">
                        <a:latin typeface="Cambria Math" panose="02040503050406030204" pitchFamily="18" charset="0"/>
                        <a:cs typeface="Arial" panose="020B0604020202020204" pitchFamily="34" charset="0"/>
                      </a:rPr>
                      <m:t>𝑞</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𝑝</m:t>
                    </m:r>
                  </m:oMath>
                </a14:m>
                <a:r>
                  <a:rPr lang="en-US" dirty="0">
                    <a:cs typeface="Arial" panose="020B0604020202020204" pitchFamily="34" charset="0"/>
                  </a:rPr>
                  <a:t>). The Legendre transform to swap </a:t>
                </a:r>
                <a14:m>
                  <m:oMath xmlns:m="http://schemas.openxmlformats.org/officeDocument/2006/math">
                    <m:r>
                      <a:rPr lang="en-US" b="0" i="1" smtClean="0">
                        <a:latin typeface="Cambria Math" panose="02040503050406030204" pitchFamily="18" charset="0"/>
                        <a:cs typeface="Arial" panose="020B0604020202020204" pitchFamily="34" charset="0"/>
                      </a:rPr>
                      <m:t>𝑆</m:t>
                    </m:r>
                  </m:oMath>
                </a14:m>
                <a:r>
                  <a:rPr lang="en-US" dirty="0">
                    <a:cs typeface="Arial" panose="020B0604020202020204" pitchFamily="34" charset="0"/>
                  </a:rPr>
                  <a:t> for </a:t>
                </a:r>
                <a14:m>
                  <m:oMath xmlns:m="http://schemas.openxmlformats.org/officeDocument/2006/math">
                    <m:r>
                      <a:rPr lang="en-US" b="0" i="1" smtClean="0">
                        <a:latin typeface="Cambria Math" panose="02040503050406030204" pitchFamily="18" charset="0"/>
                        <a:cs typeface="Arial" panose="020B0604020202020204" pitchFamily="34" charset="0"/>
                      </a:rPr>
                      <m:t>𝑇</m:t>
                    </m:r>
                    <m:r>
                      <a:rPr lang="en-US" b="0" i="1" smtClean="0">
                        <a:latin typeface="Cambria Math" panose="02040503050406030204" pitchFamily="18" charset="0"/>
                        <a:cs typeface="Arial" panose="020B0604020202020204" pitchFamily="34" charset="0"/>
                      </a:rPr>
                      <m:t>:</m:t>
                    </m:r>
                  </m:oMath>
                </a14:m>
                <a:endParaRPr lang="en-US" dirty="0">
                  <a:cs typeface="Arial" panose="020B0604020202020204" pitchFamily="34" charset="0"/>
                </a:endParaRPr>
              </a:p>
            </p:txBody>
          </p:sp>
        </mc:Choice>
        <mc:Fallback xmlns="">
          <p:sp>
            <p:nvSpPr>
              <p:cNvPr id="3" name="TextBox 2">
                <a:extLst>
                  <a:ext uri="{FF2B5EF4-FFF2-40B4-BE49-F238E27FC236}">
                    <a16:creationId xmlns:a16="http://schemas.microsoft.com/office/drawing/2014/main" id="{77E685FC-9614-4F98-ACEA-7A292517750A}"/>
                  </a:ext>
                </a:extLst>
              </p:cNvPr>
              <p:cNvSpPr txBox="1">
                <a:spLocks noRot="1" noChangeAspect="1" noMove="1" noResize="1" noEditPoints="1" noAdjustHandles="1" noChangeArrowheads="1" noChangeShapeType="1" noTextEdit="1"/>
              </p:cNvSpPr>
              <p:nvPr/>
            </p:nvSpPr>
            <p:spPr>
              <a:xfrm>
                <a:off x="161925" y="633949"/>
                <a:ext cx="8353425" cy="2031325"/>
              </a:xfrm>
              <a:prstGeom prst="rect">
                <a:avLst/>
              </a:prstGeom>
              <a:blipFill>
                <a:blip r:embed="rId10"/>
                <a:stretch>
                  <a:fillRect l="-657" t="-1802" b="-3904"/>
                </a:stretch>
              </a:blipFill>
            </p:spPr>
            <p:txBody>
              <a:bodyPr/>
              <a:lstStyle/>
              <a:p>
                <a:r>
                  <a:rPr lang="sk-SK">
                    <a:noFill/>
                  </a:rPr>
                  <a:t> </a:t>
                </a:r>
              </a:p>
            </p:txBody>
          </p:sp>
        </mc:Fallback>
      </mc:AlternateContent>
      <p:pic>
        <p:nvPicPr>
          <p:cNvPr id="5" name="Picture 4">
            <a:extLst>
              <a:ext uri="{FF2B5EF4-FFF2-40B4-BE49-F238E27FC236}">
                <a16:creationId xmlns:a16="http://schemas.microsoft.com/office/drawing/2014/main" id="{FDCE3F94-EC3F-45D0-8EE3-E6F7DC6DEACD}"/>
              </a:ext>
            </a:extLst>
          </p:cNvPr>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2830628" y="2454420"/>
            <a:ext cx="3003429" cy="229714"/>
          </a:xfrm>
          <a:prstGeom prst="rect">
            <a:avLst/>
          </a:prstGeom>
        </p:spPr>
      </p:pic>
      <p:pic>
        <p:nvPicPr>
          <p:cNvPr id="21" name="Picture 20">
            <a:extLst>
              <a:ext uri="{FF2B5EF4-FFF2-40B4-BE49-F238E27FC236}">
                <a16:creationId xmlns:a16="http://schemas.microsoft.com/office/drawing/2014/main" id="{25C94F1A-E7EE-430E-A769-C2899F5D4755}"/>
              </a:ext>
            </a:extLst>
          </p:cNvPr>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6429480" y="3294454"/>
            <a:ext cx="996571" cy="393143"/>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A5C8F61-5A72-4D35-96D4-9123B271C467}"/>
                  </a:ext>
                </a:extLst>
              </p:cNvPr>
              <p:cNvSpPr txBox="1"/>
              <p:nvPr/>
            </p:nvSpPr>
            <p:spPr>
              <a:xfrm>
                <a:off x="133350" y="3670518"/>
                <a:ext cx="8791575" cy="646331"/>
              </a:xfrm>
              <a:prstGeom prst="rect">
                <a:avLst/>
              </a:prstGeom>
              <a:noFill/>
            </p:spPr>
            <p:txBody>
              <a:bodyPr wrap="square" rtlCol="0">
                <a:spAutoFit/>
              </a:bodyPr>
              <a:lstStyle/>
              <a:p>
                <a:r>
                  <a:rPr lang="en-US" dirty="0">
                    <a:cs typeface="Arial" panose="020B0604020202020204" pitchFamily="34" charset="0"/>
                  </a:rPr>
                  <a:t>One has to solve this for </a:t>
                </a:r>
                <a14:m>
                  <m:oMath xmlns:m="http://schemas.openxmlformats.org/officeDocument/2006/math">
                    <m:r>
                      <a:rPr lang="en-US" b="0" i="1" smtClean="0">
                        <a:latin typeface="Cambria Math" panose="02040503050406030204" pitchFamily="18" charset="0"/>
                        <a:cs typeface="Arial" panose="020B0604020202020204" pitchFamily="34" charset="0"/>
                      </a:rPr>
                      <m:t>𝑆</m:t>
                    </m:r>
                  </m:oMath>
                </a14:m>
                <a:r>
                  <a:rPr lang="en-US" dirty="0">
                    <a:cs typeface="Arial" panose="020B0604020202020204" pitchFamily="34" charset="0"/>
                  </a:rPr>
                  <a:t> as a function of </a:t>
                </a:r>
                <a14:m>
                  <m:oMath xmlns:m="http://schemas.openxmlformats.org/officeDocument/2006/math">
                    <m:r>
                      <a:rPr lang="en-US" b="0" i="1" smtClean="0">
                        <a:latin typeface="Cambria Math" panose="02040503050406030204" pitchFamily="18" charset="0"/>
                        <a:cs typeface="Arial" panose="020B0604020202020204" pitchFamily="34" charset="0"/>
                      </a:rPr>
                      <m:t>𝑇</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𝑉</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𝑁</m:t>
                    </m:r>
                  </m:oMath>
                </a14:m>
                <a:r>
                  <a:rPr lang="en-US" dirty="0">
                    <a:cs typeface="Arial" panose="020B0604020202020204" pitchFamily="34" charset="0"/>
                  </a:rPr>
                  <a:t> and insert it to the Legendre transform. Let us calculate the differential of </a:t>
                </a:r>
                <a14:m>
                  <m:oMath xmlns:m="http://schemas.openxmlformats.org/officeDocument/2006/math">
                    <m:r>
                      <a:rPr lang="en-US" b="0" i="1" smtClean="0">
                        <a:latin typeface="Cambria Math" panose="02040503050406030204" pitchFamily="18" charset="0"/>
                        <a:cs typeface="Arial" panose="020B0604020202020204" pitchFamily="34" charset="0"/>
                      </a:rPr>
                      <m:t>𝐹</m:t>
                    </m:r>
                    <m:r>
                      <a:rPr lang="en-US" b="0" i="0" smtClean="0">
                        <a:latin typeface="Cambria Math" panose="02040503050406030204" pitchFamily="18" charset="0"/>
                        <a:cs typeface="Arial" panose="020B0604020202020204" pitchFamily="34" charset="0"/>
                      </a:rPr>
                      <m:t>:</m:t>
                    </m:r>
                  </m:oMath>
                </a14:m>
                <a:endParaRPr lang="en-US" dirty="0">
                  <a:cs typeface="Arial" panose="020B0604020202020204" pitchFamily="34" charset="0"/>
                </a:endParaRPr>
              </a:p>
            </p:txBody>
          </p:sp>
        </mc:Choice>
        <mc:Fallback xmlns="">
          <p:sp>
            <p:nvSpPr>
              <p:cNvPr id="8" name="TextBox 7">
                <a:extLst>
                  <a:ext uri="{FF2B5EF4-FFF2-40B4-BE49-F238E27FC236}">
                    <a16:creationId xmlns:a16="http://schemas.microsoft.com/office/drawing/2014/main" id="{DA5C8F61-5A72-4D35-96D4-9123B271C467}"/>
                  </a:ext>
                </a:extLst>
              </p:cNvPr>
              <p:cNvSpPr txBox="1">
                <a:spLocks noRot="1" noChangeAspect="1" noMove="1" noResize="1" noEditPoints="1" noAdjustHandles="1" noChangeArrowheads="1" noChangeShapeType="1" noTextEdit="1"/>
              </p:cNvSpPr>
              <p:nvPr/>
            </p:nvSpPr>
            <p:spPr>
              <a:xfrm>
                <a:off x="133350" y="3670518"/>
                <a:ext cx="8791575" cy="646331"/>
              </a:xfrm>
              <a:prstGeom prst="rect">
                <a:avLst/>
              </a:prstGeom>
              <a:blipFill>
                <a:blip r:embed="rId13"/>
                <a:stretch>
                  <a:fillRect l="-624" t="-4717" b="-14151"/>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144D8692-E65D-4CEE-B93B-9AB24737519B}"/>
              </a:ext>
            </a:extLst>
          </p:cNvPr>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1371770" y="4374319"/>
            <a:ext cx="5921143" cy="210857"/>
          </a:xfrm>
          <a:prstGeom prst="rect">
            <a:avLst/>
          </a:prstGeom>
        </p:spPr>
      </p:pic>
      <p:pic>
        <p:nvPicPr>
          <p:cNvPr id="13" name="Picture 12">
            <a:extLst>
              <a:ext uri="{FF2B5EF4-FFF2-40B4-BE49-F238E27FC236}">
                <a16:creationId xmlns:a16="http://schemas.microsoft.com/office/drawing/2014/main" id="{1FD56300-CA04-4B01-B381-0EC3A94553C7}"/>
              </a:ext>
            </a:extLst>
          </p:cNvPr>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3211709" y="4857431"/>
            <a:ext cx="2634857" cy="210857"/>
          </a:xfrm>
          <a:prstGeom prst="rect">
            <a:avLst/>
          </a:prstGeom>
        </p:spPr>
      </p:pic>
      <p:sp>
        <p:nvSpPr>
          <p:cNvPr id="15" name="Rectangle 14">
            <a:extLst>
              <a:ext uri="{FF2B5EF4-FFF2-40B4-BE49-F238E27FC236}">
                <a16:creationId xmlns:a16="http://schemas.microsoft.com/office/drawing/2014/main" id="{B13AEABA-7883-491D-BE09-BC6E558EB0DC}"/>
              </a:ext>
            </a:extLst>
          </p:cNvPr>
          <p:cNvSpPr/>
          <p:nvPr/>
        </p:nvSpPr>
        <p:spPr>
          <a:xfrm>
            <a:off x="3105149" y="4666881"/>
            <a:ext cx="2847975" cy="5524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614A7A2-FEE9-41D3-AE29-243C81216B74}"/>
                  </a:ext>
                </a:extLst>
              </p:cNvPr>
              <p:cNvSpPr txBox="1"/>
              <p:nvPr/>
            </p:nvSpPr>
            <p:spPr>
              <a:xfrm>
                <a:off x="133350" y="5203882"/>
                <a:ext cx="8029575" cy="369332"/>
              </a:xfrm>
              <a:prstGeom prst="rect">
                <a:avLst/>
              </a:prstGeom>
              <a:noFill/>
            </p:spPr>
            <p:txBody>
              <a:bodyPr wrap="square" rtlCol="0">
                <a:spAutoFit/>
              </a:bodyPr>
              <a:lstStyle/>
              <a:p>
                <a:r>
                  <a:rPr lang="en-US" dirty="0">
                    <a:cs typeface="Arial" panose="020B0604020202020204" pitchFamily="34" charset="0"/>
                  </a:rPr>
                  <a:t>The native variables of </a:t>
                </a:r>
                <a14:m>
                  <m:oMath xmlns:m="http://schemas.openxmlformats.org/officeDocument/2006/math">
                    <m:r>
                      <a:rPr lang="en-US" b="0" i="1" smtClean="0">
                        <a:latin typeface="Cambria Math" panose="02040503050406030204" pitchFamily="18" charset="0"/>
                        <a:cs typeface="Arial" panose="020B0604020202020204" pitchFamily="34" charset="0"/>
                      </a:rPr>
                      <m:t>𝐹</m:t>
                    </m:r>
                  </m:oMath>
                </a14:m>
                <a:r>
                  <a:rPr lang="en-US" dirty="0">
                    <a:cs typeface="Arial" panose="020B0604020202020204" pitchFamily="34" charset="0"/>
                  </a:rPr>
                  <a:t> are </a:t>
                </a:r>
                <a14:m>
                  <m:oMath xmlns:m="http://schemas.openxmlformats.org/officeDocument/2006/math">
                    <m:r>
                      <a:rPr lang="en-US" b="0" i="1" smtClean="0">
                        <a:latin typeface="Cambria Math" panose="02040503050406030204" pitchFamily="18" charset="0"/>
                        <a:cs typeface="Arial" panose="020B0604020202020204" pitchFamily="34" charset="0"/>
                      </a:rPr>
                      <m:t>𝑇</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𝑉</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𝑁</m:t>
                    </m:r>
                  </m:oMath>
                </a14:m>
                <a:r>
                  <a:rPr lang="en-US" dirty="0">
                    <a:cs typeface="Arial" panose="020B0604020202020204" pitchFamily="34" charset="0"/>
                  </a:rPr>
                  <a:t> and we get relations</a:t>
                </a:r>
              </a:p>
            </p:txBody>
          </p:sp>
        </mc:Choice>
        <mc:Fallback xmlns="">
          <p:sp>
            <p:nvSpPr>
              <p:cNvPr id="16" name="TextBox 15">
                <a:extLst>
                  <a:ext uri="{FF2B5EF4-FFF2-40B4-BE49-F238E27FC236}">
                    <a16:creationId xmlns:a16="http://schemas.microsoft.com/office/drawing/2014/main" id="{6614A7A2-FEE9-41D3-AE29-243C81216B74}"/>
                  </a:ext>
                </a:extLst>
              </p:cNvPr>
              <p:cNvSpPr txBox="1">
                <a:spLocks noRot="1" noChangeAspect="1" noMove="1" noResize="1" noEditPoints="1" noAdjustHandles="1" noChangeArrowheads="1" noChangeShapeType="1" noTextEdit="1"/>
              </p:cNvSpPr>
              <p:nvPr/>
            </p:nvSpPr>
            <p:spPr>
              <a:xfrm>
                <a:off x="133350" y="5203882"/>
                <a:ext cx="8029575" cy="369332"/>
              </a:xfrm>
              <a:prstGeom prst="rect">
                <a:avLst/>
              </a:prstGeom>
              <a:blipFill>
                <a:blip r:embed="rId16"/>
                <a:stretch>
                  <a:fillRect l="-683" t="-10000" b="-26667"/>
                </a:stretch>
              </a:blipFill>
            </p:spPr>
            <p:txBody>
              <a:bodyPr/>
              <a:lstStyle/>
              <a:p>
                <a:r>
                  <a:rPr lang="en-US">
                    <a:noFill/>
                  </a:rPr>
                  <a:t> </a:t>
                </a:r>
              </a:p>
            </p:txBody>
          </p:sp>
        </mc:Fallback>
      </mc:AlternateContent>
      <p:pic>
        <p:nvPicPr>
          <p:cNvPr id="23" name="Picture 22">
            <a:extLst>
              <a:ext uri="{FF2B5EF4-FFF2-40B4-BE49-F238E27FC236}">
                <a16:creationId xmlns:a16="http://schemas.microsoft.com/office/drawing/2014/main" id="{0597AC43-B421-4725-96D4-C85BF78D574C}"/>
              </a:ext>
            </a:extLst>
          </p:cNvPr>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520604" y="5724370"/>
            <a:ext cx="1502476" cy="524190"/>
          </a:xfrm>
          <a:prstGeom prst="rect">
            <a:avLst/>
          </a:prstGeom>
        </p:spPr>
      </p:pic>
      <p:pic>
        <p:nvPicPr>
          <p:cNvPr id="27" name="Picture 26">
            <a:extLst>
              <a:ext uri="{FF2B5EF4-FFF2-40B4-BE49-F238E27FC236}">
                <a16:creationId xmlns:a16="http://schemas.microsoft.com/office/drawing/2014/main" id="{2187F9F6-4F89-466F-A8B3-32F59B15C32F}"/>
              </a:ext>
            </a:extLst>
          </p:cNvPr>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6863880" y="5745280"/>
            <a:ext cx="1318095" cy="524190"/>
          </a:xfrm>
          <a:prstGeom prst="rect">
            <a:avLst/>
          </a:prstGeom>
        </p:spPr>
      </p:pic>
      <p:pic>
        <p:nvPicPr>
          <p:cNvPr id="25" name="Picture 24">
            <a:extLst>
              <a:ext uri="{FF2B5EF4-FFF2-40B4-BE49-F238E27FC236}">
                <a16:creationId xmlns:a16="http://schemas.microsoft.com/office/drawing/2014/main" id="{A42100DE-B827-4DA9-8DAF-655F4234D314}"/>
              </a:ext>
            </a:extLst>
          </p:cNvPr>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3725767" y="5756332"/>
            <a:ext cx="1465905" cy="524190"/>
          </a:xfrm>
          <a:prstGeom prst="rect">
            <a:avLst/>
          </a:prstGeom>
        </p:spPr>
      </p:pic>
      <p:sp>
        <p:nvSpPr>
          <p:cNvPr id="28" name="Rectangle 27">
            <a:extLst>
              <a:ext uri="{FF2B5EF4-FFF2-40B4-BE49-F238E27FC236}">
                <a16:creationId xmlns:a16="http://schemas.microsoft.com/office/drawing/2014/main" id="{F4D382F8-2F53-4409-BF31-E81E2653B8A1}"/>
              </a:ext>
            </a:extLst>
          </p:cNvPr>
          <p:cNvSpPr/>
          <p:nvPr/>
        </p:nvSpPr>
        <p:spPr>
          <a:xfrm>
            <a:off x="447675" y="5648325"/>
            <a:ext cx="7858125" cy="8119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lide Number Placeholder 28">
            <a:extLst>
              <a:ext uri="{FF2B5EF4-FFF2-40B4-BE49-F238E27FC236}">
                <a16:creationId xmlns:a16="http://schemas.microsoft.com/office/drawing/2014/main" id="{2D7E05CE-D1CA-46F6-A73B-C8959CF457E4}"/>
              </a:ext>
            </a:extLst>
          </p:cNvPr>
          <p:cNvSpPr>
            <a:spLocks noGrp="1"/>
          </p:cNvSpPr>
          <p:nvPr>
            <p:ph type="sldNum" sz="quarter" idx="12"/>
          </p:nvPr>
        </p:nvSpPr>
        <p:spPr/>
        <p:txBody>
          <a:bodyPr/>
          <a:lstStyle/>
          <a:p>
            <a:fld id="{1BCE0CA2-1A48-4B23-8A77-1A9F640E54E6}" type="slidenum">
              <a:rPr lang="sk-SK" smtClean="0"/>
              <a:t>2</a:t>
            </a:fld>
            <a:endParaRPr lang="sk-SK"/>
          </a:p>
        </p:txBody>
      </p:sp>
    </p:spTree>
    <p:extLst>
      <p:ext uri="{BB962C8B-B14F-4D97-AF65-F5344CB8AC3E}">
        <p14:creationId xmlns:p14="http://schemas.microsoft.com/office/powerpoint/2010/main" val="3229099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68D862-1403-4F63-8CAC-3F3A02C5E087}"/>
              </a:ext>
            </a:extLst>
          </p:cNvPr>
          <p:cNvSpPr txBox="1"/>
          <p:nvPr/>
        </p:nvSpPr>
        <p:spPr>
          <a:xfrm>
            <a:off x="1214435" y="205687"/>
            <a:ext cx="6715125" cy="523220"/>
          </a:xfrm>
          <a:prstGeom prst="rect">
            <a:avLst/>
          </a:prstGeom>
          <a:noFill/>
        </p:spPr>
        <p:txBody>
          <a:bodyPr wrap="square" rtlCol="0">
            <a:spAutoFit/>
          </a:bodyPr>
          <a:lstStyle/>
          <a:p>
            <a:pPr algn="ctr"/>
            <a:r>
              <a:rPr lang="en-US" sz="2800" b="1" dirty="0">
                <a:cs typeface="Arial" panose="020B0604020202020204" pitchFamily="34" charset="0"/>
              </a:rPr>
              <a:t>Bose gas: Bose-Einstein distribution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E2ED47A-E025-497B-A040-53560E5956EB}"/>
                  </a:ext>
                </a:extLst>
              </p:cNvPr>
              <p:cNvSpPr txBox="1"/>
              <p:nvPr/>
            </p:nvSpPr>
            <p:spPr>
              <a:xfrm>
                <a:off x="366712" y="830971"/>
                <a:ext cx="8410575" cy="1477328"/>
              </a:xfrm>
              <a:prstGeom prst="rect">
                <a:avLst/>
              </a:prstGeom>
              <a:noFill/>
            </p:spPr>
            <p:txBody>
              <a:bodyPr wrap="square" rtlCol="0">
                <a:spAutoFit/>
              </a:bodyPr>
              <a:lstStyle/>
              <a:p>
                <a:r>
                  <a:rPr lang="en-US" dirty="0">
                    <a:cs typeface="Arial" panose="020B0604020202020204" pitchFamily="34" charset="0"/>
                  </a:rPr>
                  <a:t>We shall now consider Bose gas at the temperature </a:t>
                </a:r>
                <a14:m>
                  <m:oMath xmlns:m="http://schemas.openxmlformats.org/officeDocument/2006/math">
                    <m:r>
                      <a:rPr lang="en-US" b="0" i="1" smtClean="0">
                        <a:latin typeface="Cambria Math" panose="02040503050406030204" pitchFamily="18" charset="0"/>
                        <a:cs typeface="Arial" panose="020B0604020202020204" pitchFamily="34" charset="0"/>
                      </a:rPr>
                      <m:t>𝑇</m:t>
                    </m:r>
                  </m:oMath>
                </a14:m>
                <a:r>
                  <a:rPr lang="en-US" dirty="0">
                    <a:cs typeface="Arial" panose="020B0604020202020204" pitchFamily="34" charset="0"/>
                  </a:rPr>
                  <a:t> with the chemical potential </a:t>
                </a:r>
                <a14:m>
                  <m:oMath xmlns:m="http://schemas.openxmlformats.org/officeDocument/2006/math">
                    <m:r>
                      <a:rPr lang="en-US" b="0" i="1" smtClean="0">
                        <a:latin typeface="Cambria Math" panose="02040503050406030204" pitchFamily="18" charset="0"/>
                        <a:cs typeface="Arial" panose="020B0604020202020204" pitchFamily="34" charset="0"/>
                      </a:rPr>
                      <m:t>𝜇</m:t>
                    </m:r>
                    <m:r>
                      <a:rPr lang="en-US" b="0" i="1"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 We apply the grand canonical distribution to a particular one-particle state </a:t>
                </a:r>
                <a14:m>
                  <m:oMath xmlns:m="http://schemas.openxmlformats.org/officeDocument/2006/math">
                    <m:r>
                      <a:rPr lang="en-US" b="0" i="1" smtClean="0">
                        <a:latin typeface="Cambria Math" panose="02040503050406030204" pitchFamily="18" charset="0"/>
                        <a:cs typeface="Arial" panose="020B0604020202020204" pitchFamily="34" charset="0"/>
                      </a:rPr>
                      <m:t>𝑗</m:t>
                    </m:r>
                  </m:oMath>
                </a14:m>
                <a:r>
                  <a:rPr lang="en-US" dirty="0">
                    <a:cs typeface="Arial" panose="020B0604020202020204" pitchFamily="34" charset="0"/>
                  </a:rPr>
                  <a:t>. The allowed occupational numbers are                                        so there is an infinite number of possible “states of the one particle state”. The grand canonical statistical sum is an infinite series. Fortunately it is geometric series, so it can easily be calculated. We get</a:t>
                </a:r>
              </a:p>
            </p:txBody>
          </p:sp>
        </mc:Choice>
        <mc:Fallback xmlns="">
          <p:sp>
            <p:nvSpPr>
              <p:cNvPr id="4" name="TextBox 3">
                <a:extLst>
                  <a:ext uri="{FF2B5EF4-FFF2-40B4-BE49-F238E27FC236}">
                    <a16:creationId xmlns:a16="http://schemas.microsoft.com/office/drawing/2014/main" id="{AE2ED47A-E025-497B-A040-53560E5956EB}"/>
                  </a:ext>
                </a:extLst>
              </p:cNvPr>
              <p:cNvSpPr txBox="1">
                <a:spLocks noRot="1" noChangeAspect="1" noMove="1" noResize="1" noEditPoints="1" noAdjustHandles="1" noChangeArrowheads="1" noChangeShapeType="1" noTextEdit="1"/>
              </p:cNvSpPr>
              <p:nvPr/>
            </p:nvSpPr>
            <p:spPr>
              <a:xfrm>
                <a:off x="366712" y="830971"/>
                <a:ext cx="8410575" cy="1477328"/>
              </a:xfrm>
              <a:prstGeom prst="rect">
                <a:avLst/>
              </a:prstGeom>
              <a:blipFill>
                <a:blip r:embed="rId5"/>
                <a:stretch>
                  <a:fillRect l="-580" t="-2058" r="-290" b="-5350"/>
                </a:stretch>
              </a:blipFill>
            </p:spPr>
            <p:txBody>
              <a:bodyPr/>
              <a:lstStyle/>
              <a:p>
                <a:r>
                  <a:rPr lang="sk-SK">
                    <a:noFill/>
                  </a:rPr>
                  <a:t> </a:t>
                </a:r>
              </a:p>
            </p:txBody>
          </p:sp>
        </mc:Fallback>
      </mc:AlternateContent>
      <p:pic>
        <p:nvPicPr>
          <p:cNvPr id="5" name="Picture 4">
            <a:extLst>
              <a:ext uri="{FF2B5EF4-FFF2-40B4-BE49-F238E27FC236}">
                <a16:creationId xmlns:a16="http://schemas.microsoft.com/office/drawing/2014/main" id="{7163DECF-758A-4278-BDD1-3E9EBBAD2013}"/>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004008" y="1464796"/>
            <a:ext cx="1882521" cy="238316"/>
          </a:xfrm>
          <a:prstGeom prst="rect">
            <a:avLst/>
          </a:prstGeom>
        </p:spPr>
      </p:pic>
      <p:pic>
        <p:nvPicPr>
          <p:cNvPr id="14" name="Picture 13">
            <a:extLst>
              <a:ext uri="{FF2B5EF4-FFF2-40B4-BE49-F238E27FC236}">
                <a16:creationId xmlns:a16="http://schemas.microsoft.com/office/drawing/2014/main" id="{5392A426-50D7-4548-B464-5C82666A7855}"/>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587115" y="2382854"/>
            <a:ext cx="7511225" cy="692658"/>
          </a:xfrm>
          <a:prstGeom prst="rect">
            <a:avLst/>
          </a:prstGeom>
        </p:spPr>
      </p:pic>
      <p:sp>
        <p:nvSpPr>
          <p:cNvPr id="3" name="TextBox 2">
            <a:extLst>
              <a:ext uri="{FF2B5EF4-FFF2-40B4-BE49-F238E27FC236}">
                <a16:creationId xmlns:a16="http://schemas.microsoft.com/office/drawing/2014/main" id="{A5BF27DE-D767-4546-8440-D23541759DDC}"/>
              </a:ext>
            </a:extLst>
          </p:cNvPr>
          <p:cNvSpPr txBox="1"/>
          <p:nvPr/>
        </p:nvSpPr>
        <p:spPr>
          <a:xfrm>
            <a:off x="414670" y="3296093"/>
            <a:ext cx="8495414" cy="372140"/>
          </a:xfrm>
          <a:prstGeom prst="rect">
            <a:avLst/>
          </a:prstGeom>
          <a:noFill/>
        </p:spPr>
        <p:txBody>
          <a:bodyPr wrap="square" rtlCol="0">
            <a:spAutoFit/>
          </a:bodyPr>
          <a:lstStyle/>
          <a:p>
            <a:r>
              <a:rPr lang="en-US" dirty="0">
                <a:cs typeface="Arial" panose="020B0604020202020204" pitchFamily="34" charset="0"/>
              </a:rPr>
              <a:t>This result is, of course, valid only for convergent series, so the following must be true</a:t>
            </a:r>
            <a:endParaRPr lang="sk-SK" dirty="0">
              <a:cs typeface="Arial" panose="020B0604020202020204" pitchFamily="34" charset="0"/>
            </a:endParaRPr>
          </a:p>
        </p:txBody>
      </p:sp>
      <p:pic>
        <p:nvPicPr>
          <p:cNvPr id="15" name="Picture 14">
            <a:extLst>
              <a:ext uri="{FF2B5EF4-FFF2-40B4-BE49-F238E27FC236}">
                <a16:creationId xmlns:a16="http://schemas.microsoft.com/office/drawing/2014/main" id="{22214854-D9DC-425D-967B-81D10C83291B}"/>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1700028" y="3794645"/>
            <a:ext cx="5306378" cy="421767"/>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956D91F-3874-408F-B79D-FFF01141942A}"/>
                  </a:ext>
                </a:extLst>
              </p:cNvPr>
              <p:cNvSpPr txBox="1"/>
              <p:nvPr/>
            </p:nvSpPr>
            <p:spPr>
              <a:xfrm>
                <a:off x="499730" y="4444409"/>
                <a:ext cx="8442251" cy="1222642"/>
              </a:xfrm>
              <a:prstGeom prst="rect">
                <a:avLst/>
              </a:prstGeom>
              <a:noFill/>
            </p:spPr>
            <p:txBody>
              <a:bodyPr wrap="square" rtlCol="0">
                <a:spAutoFit/>
              </a:bodyPr>
              <a:lstStyle/>
              <a:p>
                <a:r>
                  <a:rPr lang="en-US" dirty="0">
                    <a:cs typeface="Arial" panose="020B0604020202020204" pitchFamily="34" charset="0"/>
                  </a:rPr>
                  <a:t>For increasing </a:t>
                </a:r>
                <a14:m>
                  <m:oMath xmlns:m="http://schemas.openxmlformats.org/officeDocument/2006/math">
                    <m:r>
                      <a:rPr lang="en-US" b="0" i="1" smtClean="0">
                        <a:latin typeface="Cambria Math" panose="02040503050406030204" pitchFamily="18" charset="0"/>
                        <a:cs typeface="Arial" panose="020B0604020202020204" pitchFamily="34" charset="0"/>
                      </a:rPr>
                      <m:t>𝑗</m:t>
                    </m:r>
                  </m:oMath>
                </a14:m>
                <a:r>
                  <a:rPr lang="en-US" dirty="0">
                    <a:cs typeface="Arial" panose="020B0604020202020204" pitchFamily="34" charset="0"/>
                  </a:rPr>
                  <a:t> the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𝜀</m:t>
                        </m:r>
                      </m:e>
                      <m:sub>
                        <m:r>
                          <a:rPr lang="en-US" b="0" i="1" smtClean="0">
                            <a:latin typeface="Cambria Math" panose="02040503050406030204" pitchFamily="18" charset="0"/>
                            <a:cs typeface="Arial" panose="020B0604020202020204" pitchFamily="34" charset="0"/>
                          </a:rPr>
                          <m:t>𝑗</m:t>
                        </m:r>
                      </m:sub>
                    </m:sSub>
                  </m:oMath>
                </a14:m>
                <a:r>
                  <a:rPr lang="en-US" dirty="0">
                    <a:cs typeface="Arial" panose="020B0604020202020204" pitchFamily="34" charset="0"/>
                  </a:rPr>
                  <a:t> are increasing, so it is enough if </a:t>
                </a:r>
                <a14:m>
                  <m:oMath xmlns:m="http://schemas.openxmlformats.org/officeDocument/2006/math">
                    <m:r>
                      <a:rPr lang="en-US" b="0" i="1" smtClean="0">
                        <a:latin typeface="Cambria Math" panose="02040503050406030204" pitchFamily="18" charset="0"/>
                        <a:cs typeface="Arial" panose="020B0604020202020204" pitchFamily="34" charset="0"/>
                      </a:rPr>
                      <m:t>𝜇</m:t>
                    </m:r>
                    <m:r>
                      <a:rPr lang="en-US" b="0" i="1" smtClean="0">
                        <a:latin typeface="Cambria Math" panose="02040503050406030204" pitchFamily="18" charset="0"/>
                        <a:cs typeface="Arial" panose="020B0604020202020204" pitchFamily="34" charset="0"/>
                      </a:rPr>
                      <m:t>&lt;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𝜀</m:t>
                        </m:r>
                      </m:e>
                      <m:sub>
                        <m:r>
                          <a:rPr lang="en-US" b="0" i="1" smtClean="0">
                            <a:latin typeface="Cambria Math" panose="02040503050406030204" pitchFamily="18" charset="0"/>
                            <a:cs typeface="Arial" panose="020B0604020202020204" pitchFamily="34" charset="0"/>
                          </a:rPr>
                          <m:t>0</m:t>
                        </m:r>
                      </m:sub>
                    </m:sSub>
                  </m:oMath>
                </a14:m>
                <a:r>
                  <a:rPr lang="en-US" dirty="0">
                    <a:cs typeface="Arial" panose="020B0604020202020204" pitchFamily="34" charset="0"/>
                  </a:rPr>
                  <a:t>. </a:t>
                </a:r>
              </a:p>
              <a:p>
                <a:endParaRPr lang="en-US" dirty="0">
                  <a:cs typeface="Arial" panose="020B0604020202020204" pitchFamily="34" charset="0"/>
                </a:endParaRPr>
              </a:p>
              <a:p>
                <a:r>
                  <a:rPr lang="en-US" b="1" dirty="0">
                    <a:solidFill>
                      <a:srgbClr val="FF0000"/>
                    </a:solidFill>
                    <a:cs typeface="Arial" panose="020B0604020202020204" pitchFamily="34" charset="0"/>
                  </a:rPr>
                  <a:t>So the chemical potential for any Bose gas must satisfy the condition </a:t>
                </a:r>
                <a14:m>
                  <m:oMath xmlns:m="http://schemas.openxmlformats.org/officeDocument/2006/math">
                    <m:r>
                      <a:rPr lang="en-US" b="1" i="1">
                        <a:solidFill>
                          <a:srgbClr val="FF0000"/>
                        </a:solidFill>
                        <a:latin typeface="Cambria Math" panose="02040503050406030204" pitchFamily="18" charset="0"/>
                        <a:cs typeface="Arial" panose="020B0604020202020204" pitchFamily="34" charset="0"/>
                      </a:rPr>
                      <m:t>𝝁</m:t>
                    </m:r>
                    <m:r>
                      <a:rPr lang="en-US" b="1" i="1">
                        <a:solidFill>
                          <a:srgbClr val="FF0000"/>
                        </a:solidFill>
                        <a:latin typeface="Cambria Math" panose="02040503050406030204" pitchFamily="18" charset="0"/>
                        <a:cs typeface="Arial" panose="020B0604020202020204" pitchFamily="34" charset="0"/>
                      </a:rPr>
                      <m:t>&lt;</m:t>
                    </m:r>
                    <m:sSub>
                      <m:sSubPr>
                        <m:ctrlPr>
                          <a:rPr lang="en-US" b="1" i="1">
                            <a:solidFill>
                              <a:srgbClr val="FF0000"/>
                            </a:solidFill>
                            <a:latin typeface="Cambria Math" panose="02040503050406030204" pitchFamily="18" charset="0"/>
                            <a:cs typeface="Arial" panose="020B0604020202020204" pitchFamily="34" charset="0"/>
                          </a:rPr>
                        </m:ctrlPr>
                      </m:sSubPr>
                      <m:e>
                        <m:r>
                          <a:rPr lang="en-US" b="1" i="1">
                            <a:solidFill>
                              <a:srgbClr val="FF0000"/>
                            </a:solidFill>
                            <a:latin typeface="Cambria Math" panose="02040503050406030204" pitchFamily="18" charset="0"/>
                            <a:cs typeface="Arial" panose="020B0604020202020204" pitchFamily="34" charset="0"/>
                          </a:rPr>
                          <m:t>𝜺</m:t>
                        </m:r>
                      </m:e>
                      <m:sub>
                        <m:r>
                          <a:rPr lang="en-US" b="1" i="1">
                            <a:solidFill>
                              <a:srgbClr val="FF0000"/>
                            </a:solidFill>
                            <a:latin typeface="Cambria Math" panose="02040503050406030204" pitchFamily="18" charset="0"/>
                            <a:cs typeface="Arial" panose="020B0604020202020204" pitchFamily="34" charset="0"/>
                          </a:rPr>
                          <m:t>𝟎</m:t>
                        </m:r>
                      </m:sub>
                    </m:sSub>
                  </m:oMath>
                </a14:m>
                <a:r>
                  <a:rPr lang="en-US" b="1" dirty="0">
                    <a:solidFill>
                      <a:srgbClr val="FF0000"/>
                    </a:solidFill>
                    <a:cs typeface="Arial" panose="020B0604020202020204" pitchFamily="34" charset="0"/>
                  </a:rPr>
                  <a:t>. Since </a:t>
                </a:r>
                <a14:m>
                  <m:oMath xmlns:m="http://schemas.openxmlformats.org/officeDocument/2006/math">
                    <m:sSub>
                      <m:sSubPr>
                        <m:ctrlPr>
                          <a:rPr lang="en-US" b="1" i="1" smtClean="0">
                            <a:solidFill>
                              <a:srgbClr val="FF0000"/>
                            </a:solidFill>
                            <a:latin typeface="Cambria Math" panose="02040503050406030204" pitchFamily="18" charset="0"/>
                            <a:cs typeface="Arial" panose="020B0604020202020204" pitchFamily="34" charset="0"/>
                          </a:rPr>
                        </m:ctrlPr>
                      </m:sSubPr>
                      <m:e>
                        <m:r>
                          <a:rPr lang="en-US" b="1" i="1" smtClean="0">
                            <a:solidFill>
                              <a:srgbClr val="FF0000"/>
                            </a:solidFill>
                            <a:latin typeface="Cambria Math" panose="02040503050406030204" pitchFamily="18" charset="0"/>
                            <a:cs typeface="Arial" panose="020B0604020202020204" pitchFamily="34" charset="0"/>
                          </a:rPr>
                          <m:t>𝜺</m:t>
                        </m:r>
                      </m:e>
                      <m:sub>
                        <m:r>
                          <a:rPr lang="en-US" b="1" i="1" smtClean="0">
                            <a:solidFill>
                              <a:srgbClr val="FF0000"/>
                            </a:solidFill>
                            <a:latin typeface="Cambria Math" panose="02040503050406030204" pitchFamily="18" charset="0"/>
                            <a:cs typeface="Arial" panose="020B0604020202020204" pitchFamily="34" charset="0"/>
                          </a:rPr>
                          <m:t>𝟎</m:t>
                        </m:r>
                      </m:sub>
                    </m:sSub>
                  </m:oMath>
                </a14:m>
                <a:r>
                  <a:rPr lang="en-US" b="1" dirty="0">
                    <a:solidFill>
                      <a:srgbClr val="FF0000"/>
                    </a:solidFill>
                    <a:cs typeface="Arial" panose="020B0604020202020204" pitchFamily="34" charset="0"/>
                  </a:rPr>
                  <a:t> is almost 0, we practically get the condition </a:t>
                </a:r>
                <a14:m>
                  <m:oMath xmlns:m="http://schemas.openxmlformats.org/officeDocument/2006/math">
                    <m:r>
                      <a:rPr lang="en-US" b="1" i="1" smtClean="0">
                        <a:solidFill>
                          <a:srgbClr val="FF0000"/>
                        </a:solidFill>
                        <a:latin typeface="Cambria Math" panose="02040503050406030204" pitchFamily="18" charset="0"/>
                        <a:cs typeface="Arial" panose="020B0604020202020204" pitchFamily="34" charset="0"/>
                      </a:rPr>
                      <m:t>𝝁</m:t>
                    </m:r>
                    <m:r>
                      <a:rPr lang="en-US" b="1" i="1" smtClean="0">
                        <a:solidFill>
                          <a:srgbClr val="FF0000"/>
                        </a:solidFill>
                        <a:latin typeface="Cambria Math" panose="02040503050406030204" pitchFamily="18" charset="0"/>
                        <a:cs typeface="Arial" panose="020B0604020202020204" pitchFamily="34" charset="0"/>
                      </a:rPr>
                      <m:t>&lt;</m:t>
                    </m:r>
                    <m:r>
                      <a:rPr lang="en-US" b="1" i="1" smtClean="0">
                        <a:solidFill>
                          <a:srgbClr val="FF0000"/>
                        </a:solidFill>
                        <a:latin typeface="Cambria Math" panose="02040503050406030204" pitchFamily="18" charset="0"/>
                        <a:cs typeface="Arial" panose="020B0604020202020204" pitchFamily="34" charset="0"/>
                      </a:rPr>
                      <m:t>𝟎</m:t>
                    </m:r>
                  </m:oMath>
                </a14:m>
                <a:r>
                  <a:rPr lang="en-US" b="1" dirty="0">
                    <a:solidFill>
                      <a:srgbClr val="FF0000"/>
                    </a:solidFill>
                    <a:cs typeface="Arial" panose="020B0604020202020204" pitchFamily="34" charset="0"/>
                  </a:rPr>
                  <a:t>.</a:t>
                </a:r>
                <a:endParaRPr lang="sk-SK" b="1" dirty="0">
                  <a:solidFill>
                    <a:srgbClr val="FF0000"/>
                  </a:solidFill>
                  <a:cs typeface="Arial" panose="020B0604020202020204" pitchFamily="34" charset="0"/>
                </a:endParaRPr>
              </a:p>
            </p:txBody>
          </p:sp>
        </mc:Choice>
        <mc:Fallback xmlns="">
          <p:sp>
            <p:nvSpPr>
              <p:cNvPr id="16" name="TextBox 15">
                <a:extLst>
                  <a:ext uri="{FF2B5EF4-FFF2-40B4-BE49-F238E27FC236}">
                    <a16:creationId xmlns:a16="http://schemas.microsoft.com/office/drawing/2014/main" id="{C956D91F-3874-408F-B79D-FFF01141942A}"/>
                  </a:ext>
                </a:extLst>
              </p:cNvPr>
              <p:cNvSpPr txBox="1">
                <a:spLocks noRot="1" noChangeAspect="1" noMove="1" noResize="1" noEditPoints="1" noAdjustHandles="1" noChangeArrowheads="1" noChangeShapeType="1" noTextEdit="1"/>
              </p:cNvSpPr>
              <p:nvPr/>
            </p:nvSpPr>
            <p:spPr>
              <a:xfrm>
                <a:off x="499730" y="4444409"/>
                <a:ext cx="8442251" cy="1222642"/>
              </a:xfrm>
              <a:prstGeom prst="rect">
                <a:avLst/>
              </a:prstGeom>
              <a:blipFill>
                <a:blip r:embed="rId9"/>
                <a:stretch>
                  <a:fillRect l="-650" t="-1990" b="-6965"/>
                </a:stretch>
              </a:blipFill>
            </p:spPr>
            <p:txBody>
              <a:bodyPr/>
              <a:lstStyle/>
              <a:p>
                <a:r>
                  <a:rPr lang="sk-SK">
                    <a:noFill/>
                  </a:rPr>
                  <a:t> </a:t>
                </a:r>
              </a:p>
            </p:txBody>
          </p:sp>
        </mc:Fallback>
      </mc:AlternateContent>
    </p:spTree>
    <p:extLst>
      <p:ext uri="{BB962C8B-B14F-4D97-AF65-F5344CB8AC3E}">
        <p14:creationId xmlns:p14="http://schemas.microsoft.com/office/powerpoint/2010/main" val="4092390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68D862-1403-4F63-8CAC-3F3A02C5E087}"/>
              </a:ext>
            </a:extLst>
          </p:cNvPr>
          <p:cNvSpPr txBox="1"/>
          <p:nvPr/>
        </p:nvSpPr>
        <p:spPr>
          <a:xfrm>
            <a:off x="1214435" y="205687"/>
            <a:ext cx="6715125" cy="523220"/>
          </a:xfrm>
          <a:prstGeom prst="rect">
            <a:avLst/>
          </a:prstGeom>
          <a:noFill/>
        </p:spPr>
        <p:txBody>
          <a:bodyPr wrap="square" rtlCol="0">
            <a:spAutoFit/>
          </a:bodyPr>
          <a:lstStyle/>
          <a:p>
            <a:pPr algn="ctr"/>
            <a:r>
              <a:rPr lang="en-US" sz="2800" b="1" dirty="0">
                <a:cs typeface="Arial" panose="020B0604020202020204" pitchFamily="34" charset="0"/>
              </a:rPr>
              <a:t>Bose gas: Bose-Einstein distribution</a:t>
            </a:r>
          </a:p>
        </p:txBody>
      </p:sp>
      <p:sp>
        <p:nvSpPr>
          <p:cNvPr id="13" name="TextBox 12">
            <a:extLst>
              <a:ext uri="{FF2B5EF4-FFF2-40B4-BE49-F238E27FC236}">
                <a16:creationId xmlns:a16="http://schemas.microsoft.com/office/drawing/2014/main" id="{98F33CD8-3A1E-452F-808A-200268EBAD7B}"/>
              </a:ext>
            </a:extLst>
          </p:cNvPr>
          <p:cNvSpPr txBox="1"/>
          <p:nvPr/>
        </p:nvSpPr>
        <p:spPr>
          <a:xfrm>
            <a:off x="324183" y="956175"/>
            <a:ext cx="8410575" cy="1554272"/>
          </a:xfrm>
          <a:prstGeom prst="rect">
            <a:avLst/>
          </a:prstGeom>
          <a:noFill/>
        </p:spPr>
        <p:txBody>
          <a:bodyPr wrap="square" rtlCol="0">
            <a:spAutoFit/>
          </a:bodyPr>
          <a:lstStyle/>
          <a:p>
            <a:r>
              <a:rPr lang="en-US" dirty="0">
                <a:cs typeface="Arial" panose="020B0604020202020204" pitchFamily="34" charset="0"/>
              </a:rPr>
              <a:t>The probabilities of occupational numbers                                       will be</a:t>
            </a:r>
          </a:p>
          <a:p>
            <a:endParaRPr lang="en-US" dirty="0">
              <a:cs typeface="Arial" panose="020B0604020202020204" pitchFamily="34" charset="0"/>
            </a:endParaRPr>
          </a:p>
          <a:p>
            <a:endParaRPr lang="en-US" dirty="0">
              <a:cs typeface="Arial" panose="020B0604020202020204" pitchFamily="34" charset="0"/>
            </a:endParaRPr>
          </a:p>
          <a:p>
            <a:endParaRPr lang="en-US" sz="500"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The mean value of the occupational number will be </a:t>
            </a:r>
          </a:p>
        </p:txBody>
      </p:sp>
      <p:pic>
        <p:nvPicPr>
          <p:cNvPr id="16" name="Picture 15">
            <a:extLst>
              <a:ext uri="{FF2B5EF4-FFF2-40B4-BE49-F238E27FC236}">
                <a16:creationId xmlns:a16="http://schemas.microsoft.com/office/drawing/2014/main" id="{8EABA7A6-2AFA-449A-9CBD-5360AE36BD79}"/>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211489" y="1394966"/>
            <a:ext cx="3982784" cy="692658"/>
          </a:xfrm>
          <a:prstGeom prst="rect">
            <a:avLst/>
          </a:prstGeom>
        </p:spPr>
      </p:pic>
      <p:pic>
        <p:nvPicPr>
          <p:cNvPr id="40" name="Picture 39">
            <a:extLst>
              <a:ext uri="{FF2B5EF4-FFF2-40B4-BE49-F238E27FC236}">
                <a16:creationId xmlns:a16="http://schemas.microsoft.com/office/drawing/2014/main" id="{A2501BCE-343D-49EF-803F-64ED86BE19CD}"/>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302257" y="4228307"/>
            <a:ext cx="2093405" cy="692658"/>
          </a:xfrm>
          <a:prstGeom prst="rect">
            <a:avLst/>
          </a:prstGeom>
        </p:spPr>
      </p:pic>
      <p:sp>
        <p:nvSpPr>
          <p:cNvPr id="29" name="Rectangle 28">
            <a:extLst>
              <a:ext uri="{FF2B5EF4-FFF2-40B4-BE49-F238E27FC236}">
                <a16:creationId xmlns:a16="http://schemas.microsoft.com/office/drawing/2014/main" id="{EC80ACCC-8CAC-4B9B-877E-91C1C419BC1D}"/>
              </a:ext>
            </a:extLst>
          </p:cNvPr>
          <p:cNvSpPr/>
          <p:nvPr/>
        </p:nvSpPr>
        <p:spPr>
          <a:xfrm>
            <a:off x="3127744" y="4150427"/>
            <a:ext cx="2495550" cy="8270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453125F-C29E-4180-A3CF-7F90C6354CE2}"/>
                  </a:ext>
                </a:extLst>
              </p:cNvPr>
              <p:cNvSpPr txBox="1"/>
              <p:nvPr/>
            </p:nvSpPr>
            <p:spPr>
              <a:xfrm>
                <a:off x="197034" y="5016936"/>
                <a:ext cx="8601075" cy="646331"/>
              </a:xfrm>
              <a:prstGeom prst="rect">
                <a:avLst/>
              </a:prstGeom>
              <a:noFill/>
            </p:spPr>
            <p:txBody>
              <a:bodyPr wrap="square" rtlCol="0">
                <a:spAutoFit/>
              </a:bodyPr>
              <a:lstStyle/>
              <a:p>
                <a:r>
                  <a:rPr lang="en-US" dirty="0">
                    <a:cs typeface="Arial" panose="020B0604020202020204" pitchFamily="34" charset="0"/>
                  </a:rPr>
                  <a:t>This formula is called </a:t>
                </a:r>
                <a:r>
                  <a:rPr lang="en-US" b="1" dirty="0">
                    <a:solidFill>
                      <a:srgbClr val="FF0000"/>
                    </a:solidFill>
                    <a:cs typeface="Arial" panose="020B0604020202020204" pitchFamily="34" charset="0"/>
                  </a:rPr>
                  <a:t>Bose-Einstein distribution</a:t>
                </a:r>
                <a:r>
                  <a:rPr lang="en-US" dirty="0">
                    <a:cs typeface="Arial" panose="020B0604020202020204" pitchFamily="34" charset="0"/>
                  </a:rPr>
                  <a:t>. To repeat: it gives the </a:t>
                </a:r>
                <a:r>
                  <a:rPr lang="en-US" b="1" dirty="0">
                    <a:solidFill>
                      <a:srgbClr val="FF0000"/>
                    </a:solidFill>
                    <a:cs typeface="Arial" panose="020B0604020202020204" pitchFamily="34" charset="0"/>
                  </a:rPr>
                  <a:t>mean occupational number</a:t>
                </a:r>
                <a:r>
                  <a:rPr lang="en-US" dirty="0">
                    <a:cs typeface="Arial" panose="020B0604020202020204" pitchFamily="34" charset="0"/>
                  </a:rPr>
                  <a:t> of the one-particle state </a:t>
                </a:r>
                <a14:m>
                  <m:oMath xmlns:m="http://schemas.openxmlformats.org/officeDocument/2006/math">
                    <m:r>
                      <a:rPr lang="en-US" b="0" i="1" smtClean="0">
                        <a:latin typeface="Cambria Math" panose="02040503050406030204" pitchFamily="18" charset="0"/>
                        <a:cs typeface="Arial" panose="020B0604020202020204" pitchFamily="34" charset="0"/>
                      </a:rPr>
                      <m:t>𝑗</m:t>
                    </m:r>
                    <m:r>
                      <a:rPr lang="en-US" b="0" i="0" smtClean="0">
                        <a:latin typeface="Cambria Math" panose="02040503050406030204" pitchFamily="18" charset="0"/>
                        <a:cs typeface="Arial" panose="020B0604020202020204" pitchFamily="34" charset="0"/>
                      </a:rPr>
                      <m:t> </m:t>
                    </m:r>
                  </m:oMath>
                </a14:m>
                <a:r>
                  <a:rPr lang="en-US" dirty="0">
                    <a:cs typeface="Arial" panose="020B0604020202020204" pitchFamily="34" charset="0"/>
                  </a:rPr>
                  <a:t>of Bose gas.</a:t>
                </a:r>
              </a:p>
            </p:txBody>
          </p:sp>
        </mc:Choice>
        <mc:Fallback xmlns="">
          <p:sp>
            <p:nvSpPr>
              <p:cNvPr id="30" name="TextBox 29">
                <a:extLst>
                  <a:ext uri="{FF2B5EF4-FFF2-40B4-BE49-F238E27FC236}">
                    <a16:creationId xmlns:a16="http://schemas.microsoft.com/office/drawing/2014/main" id="{A453125F-C29E-4180-A3CF-7F90C6354CE2}"/>
                  </a:ext>
                </a:extLst>
              </p:cNvPr>
              <p:cNvSpPr txBox="1">
                <a:spLocks noRot="1" noChangeAspect="1" noMove="1" noResize="1" noEditPoints="1" noAdjustHandles="1" noChangeArrowheads="1" noChangeShapeType="1" noTextEdit="1"/>
              </p:cNvSpPr>
              <p:nvPr/>
            </p:nvSpPr>
            <p:spPr>
              <a:xfrm>
                <a:off x="197034" y="5016936"/>
                <a:ext cx="8601075" cy="646331"/>
              </a:xfrm>
              <a:prstGeom prst="rect">
                <a:avLst/>
              </a:prstGeom>
              <a:blipFill>
                <a:blip r:embed="rId8"/>
                <a:stretch>
                  <a:fillRect l="-567" t="-5660" r="-921" b="-14151"/>
                </a:stretch>
              </a:blipFill>
            </p:spPr>
            <p:txBody>
              <a:bodyPr/>
              <a:lstStyle/>
              <a:p>
                <a:r>
                  <a:rPr lang="sk-SK">
                    <a:noFill/>
                  </a:rPr>
                  <a:t> </a:t>
                </a:r>
              </a:p>
            </p:txBody>
          </p:sp>
        </mc:Fallback>
      </mc:AlternateContent>
      <p:pic>
        <p:nvPicPr>
          <p:cNvPr id="20" name="Picture 19">
            <a:extLst>
              <a:ext uri="{FF2B5EF4-FFF2-40B4-BE49-F238E27FC236}">
                <a16:creationId xmlns:a16="http://schemas.microsoft.com/office/drawing/2014/main" id="{7E6C9566-9991-4FDE-BEB2-D4F7D7B56B89}"/>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4460668" y="1028861"/>
            <a:ext cx="1882521" cy="238316"/>
          </a:xfrm>
          <a:prstGeom prst="rect">
            <a:avLst/>
          </a:prstGeom>
        </p:spPr>
      </p:pic>
      <p:pic>
        <p:nvPicPr>
          <p:cNvPr id="37" name="Picture 36">
            <a:extLst>
              <a:ext uri="{FF2B5EF4-FFF2-40B4-BE49-F238E27FC236}">
                <a16:creationId xmlns:a16="http://schemas.microsoft.com/office/drawing/2014/main" id="{175E0546-C33B-46E7-8248-8B3811B02650}"/>
              </a:ext>
            </a:extLst>
          </p:cNvPr>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524459" y="2642522"/>
            <a:ext cx="8103108" cy="624840"/>
          </a:xfrm>
          <a:prstGeom prst="rect">
            <a:avLst/>
          </a:prstGeom>
        </p:spPr>
      </p:pic>
      <p:sp>
        <p:nvSpPr>
          <p:cNvPr id="38" name="TextBox 37">
            <a:extLst>
              <a:ext uri="{FF2B5EF4-FFF2-40B4-BE49-F238E27FC236}">
                <a16:creationId xmlns:a16="http://schemas.microsoft.com/office/drawing/2014/main" id="{7B599572-E156-4719-AF18-EE81004FE518}"/>
              </a:ext>
            </a:extLst>
          </p:cNvPr>
          <p:cNvSpPr txBox="1"/>
          <p:nvPr/>
        </p:nvSpPr>
        <p:spPr>
          <a:xfrm>
            <a:off x="265814" y="3413051"/>
            <a:ext cx="8644270" cy="646331"/>
          </a:xfrm>
          <a:prstGeom prst="rect">
            <a:avLst/>
          </a:prstGeom>
          <a:noFill/>
        </p:spPr>
        <p:txBody>
          <a:bodyPr wrap="square" rtlCol="0">
            <a:spAutoFit/>
          </a:bodyPr>
          <a:lstStyle/>
          <a:p>
            <a:r>
              <a:rPr lang="en-US" dirty="0">
                <a:cs typeface="Arial" panose="020B0604020202020204" pitchFamily="34" charset="0"/>
              </a:rPr>
              <a:t>We did a clever trick with the derivative after which we got a geometrical series. The rest of the calculation is trivial. Finally we get</a:t>
            </a:r>
            <a:endParaRPr lang="sk-SK" dirty="0">
              <a:cs typeface="Arial" panose="020B0604020202020204" pitchFamily="34" charset="0"/>
            </a:endParaRPr>
          </a:p>
        </p:txBody>
      </p:sp>
    </p:spTree>
    <p:extLst>
      <p:ext uri="{BB962C8B-B14F-4D97-AF65-F5344CB8AC3E}">
        <p14:creationId xmlns:p14="http://schemas.microsoft.com/office/powerpoint/2010/main" val="750085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C1A987-EFB5-4B56-A912-BAE57DB57041}"/>
              </a:ext>
            </a:extLst>
          </p:cNvPr>
          <p:cNvSpPr txBox="1"/>
          <p:nvPr/>
        </p:nvSpPr>
        <p:spPr>
          <a:xfrm>
            <a:off x="1395038" y="134741"/>
            <a:ext cx="5989834" cy="523220"/>
          </a:xfrm>
          <a:prstGeom prst="rect">
            <a:avLst/>
          </a:prstGeom>
          <a:noFill/>
        </p:spPr>
        <p:txBody>
          <a:bodyPr wrap="square" rtlCol="0">
            <a:spAutoFit/>
          </a:bodyPr>
          <a:lstStyle/>
          <a:p>
            <a:pPr algn="ctr"/>
            <a:r>
              <a:rPr lang="en-US" sz="2800" b="1" dirty="0">
                <a:cs typeface="Arial" panose="020B0604020202020204" pitchFamily="34" charset="0"/>
              </a:rPr>
              <a:t>Quantum ideal gas – classical limit</a:t>
            </a:r>
          </a:p>
        </p:txBody>
      </p:sp>
      <p:sp>
        <p:nvSpPr>
          <p:cNvPr id="3" name="TextBox 2">
            <a:extLst>
              <a:ext uri="{FF2B5EF4-FFF2-40B4-BE49-F238E27FC236}">
                <a16:creationId xmlns:a16="http://schemas.microsoft.com/office/drawing/2014/main" id="{09EF8293-AF84-414B-BF56-D030FD1A2D89}"/>
              </a:ext>
            </a:extLst>
          </p:cNvPr>
          <p:cNvSpPr txBox="1"/>
          <p:nvPr/>
        </p:nvSpPr>
        <p:spPr>
          <a:xfrm>
            <a:off x="165617" y="657961"/>
            <a:ext cx="8448675" cy="1477328"/>
          </a:xfrm>
          <a:prstGeom prst="rect">
            <a:avLst/>
          </a:prstGeom>
          <a:noFill/>
        </p:spPr>
        <p:txBody>
          <a:bodyPr wrap="square" rtlCol="0">
            <a:spAutoFit/>
          </a:bodyPr>
          <a:lstStyle/>
          <a:p>
            <a:r>
              <a:rPr lang="en-US" dirty="0">
                <a:cs typeface="Arial" panose="020B0604020202020204" pitchFamily="34" charset="0"/>
              </a:rPr>
              <a:t>we shall now investigate the situation, when the mean occupancy of all one-particle states is much less than 1. We expect that then the quantum effects can be neglected and get results as for classical particles with the exception of the Gibbs paradox: indistinguishability is manifested even in the classical limit.</a:t>
            </a:r>
          </a:p>
          <a:p>
            <a:r>
              <a:rPr lang="en-US" dirty="0">
                <a:cs typeface="Arial" panose="020B0604020202020204" pitchFamily="34" charset="0"/>
              </a:rPr>
              <a:t>So we look for situations where</a:t>
            </a:r>
          </a:p>
        </p:txBody>
      </p:sp>
      <p:pic>
        <p:nvPicPr>
          <p:cNvPr id="17" name="Picture 16">
            <a:extLst>
              <a:ext uri="{FF2B5EF4-FFF2-40B4-BE49-F238E27FC236}">
                <a16:creationId xmlns:a16="http://schemas.microsoft.com/office/drawing/2014/main" id="{B7AC913B-A660-4298-96E9-DDD865233D2A}"/>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574067" y="1899471"/>
            <a:ext cx="2571429" cy="692571"/>
          </a:xfrm>
          <a:prstGeom prst="rect">
            <a:avLst/>
          </a:prstGeom>
        </p:spPr>
      </p:pic>
      <p:sp>
        <p:nvSpPr>
          <p:cNvPr id="10" name="TextBox 9">
            <a:extLst>
              <a:ext uri="{FF2B5EF4-FFF2-40B4-BE49-F238E27FC236}">
                <a16:creationId xmlns:a16="http://schemas.microsoft.com/office/drawing/2014/main" id="{A65F51CB-08EC-44C8-9240-459DEA306865}"/>
              </a:ext>
            </a:extLst>
          </p:cNvPr>
          <p:cNvSpPr txBox="1"/>
          <p:nvPr/>
        </p:nvSpPr>
        <p:spPr>
          <a:xfrm>
            <a:off x="208479" y="2531651"/>
            <a:ext cx="8362950" cy="369332"/>
          </a:xfrm>
          <a:prstGeom prst="rect">
            <a:avLst/>
          </a:prstGeom>
          <a:noFill/>
        </p:spPr>
        <p:txBody>
          <a:bodyPr wrap="square" rtlCol="0">
            <a:spAutoFit/>
          </a:bodyPr>
          <a:lstStyle/>
          <a:p>
            <a:r>
              <a:rPr lang="en-US" dirty="0">
                <a:cs typeface="Arial" panose="020B0604020202020204" pitchFamily="34" charset="0"/>
              </a:rPr>
              <a:t>This requirement leads to the same condition for bosons and fermions</a:t>
            </a:r>
          </a:p>
        </p:txBody>
      </p:sp>
      <p:pic>
        <p:nvPicPr>
          <p:cNvPr id="19" name="Picture 18">
            <a:extLst>
              <a:ext uri="{FF2B5EF4-FFF2-40B4-BE49-F238E27FC236}">
                <a16:creationId xmlns:a16="http://schemas.microsoft.com/office/drawing/2014/main" id="{7006C026-53B5-4E2C-8454-48077A787A8F}"/>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742098" y="3118860"/>
            <a:ext cx="2317714" cy="421714"/>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BEBF601-57F8-47D1-A2F0-A61DE839DCBB}"/>
                  </a:ext>
                </a:extLst>
              </p:cNvPr>
              <p:cNvSpPr txBox="1"/>
              <p:nvPr/>
            </p:nvSpPr>
            <p:spPr>
              <a:xfrm>
                <a:off x="390525" y="3852614"/>
                <a:ext cx="8362950" cy="646331"/>
              </a:xfrm>
              <a:prstGeom prst="rect">
                <a:avLst/>
              </a:prstGeom>
              <a:noFill/>
            </p:spPr>
            <p:txBody>
              <a:bodyPr wrap="square" rtlCol="0">
                <a:spAutoFit/>
              </a:bodyPr>
              <a:lstStyle/>
              <a:p>
                <a:r>
                  <a:rPr lang="en-US" dirty="0">
                    <a:cs typeface="Arial" panose="020B0604020202020204" pitchFamily="34" charset="0"/>
                  </a:rPr>
                  <a:t>As usual, we just pretend to know </a:t>
                </a:r>
                <a14:m>
                  <m:oMath xmlns:m="http://schemas.openxmlformats.org/officeDocument/2006/math">
                    <m:r>
                      <a:rPr lang="en-US" b="0" i="1" smtClean="0">
                        <a:latin typeface="Cambria Math" panose="02040503050406030204" pitchFamily="18" charset="0"/>
                        <a:cs typeface="Arial" panose="020B0604020202020204" pitchFamily="34" charset="0"/>
                      </a:rPr>
                      <m:t>𝜇</m:t>
                    </m:r>
                  </m:oMath>
                </a14:m>
                <a:r>
                  <a:rPr lang="en-US" dirty="0">
                    <a:cs typeface="Arial" panose="020B0604020202020204" pitchFamily="34" charset="0"/>
                  </a:rPr>
                  <a:t>. The mean number of all particles in the considered gas is</a:t>
                </a:r>
              </a:p>
            </p:txBody>
          </p:sp>
        </mc:Choice>
        <mc:Fallback xmlns="">
          <p:sp>
            <p:nvSpPr>
              <p:cNvPr id="21" name="TextBox 20">
                <a:extLst>
                  <a:ext uri="{FF2B5EF4-FFF2-40B4-BE49-F238E27FC236}">
                    <a16:creationId xmlns:a16="http://schemas.microsoft.com/office/drawing/2014/main" id="{EBEBF601-57F8-47D1-A2F0-A61DE839DCBB}"/>
                  </a:ext>
                </a:extLst>
              </p:cNvPr>
              <p:cNvSpPr txBox="1">
                <a:spLocks noRot="1" noChangeAspect="1" noMove="1" noResize="1" noEditPoints="1" noAdjustHandles="1" noChangeArrowheads="1" noChangeShapeType="1" noTextEdit="1"/>
              </p:cNvSpPr>
              <p:nvPr/>
            </p:nvSpPr>
            <p:spPr>
              <a:xfrm>
                <a:off x="390525" y="3852614"/>
                <a:ext cx="8362950" cy="646331"/>
              </a:xfrm>
              <a:prstGeom prst="rect">
                <a:avLst/>
              </a:prstGeom>
              <a:blipFill>
                <a:blip r:embed="rId9"/>
                <a:stretch>
                  <a:fillRect l="-583" t="-5660" r="-1093" b="-14151"/>
                </a:stretch>
              </a:blipFill>
            </p:spPr>
            <p:txBody>
              <a:bodyPr/>
              <a:lstStyle/>
              <a:p>
                <a:r>
                  <a:rPr lang="en-US">
                    <a:noFill/>
                  </a:rPr>
                  <a:t> </a:t>
                </a:r>
              </a:p>
            </p:txBody>
          </p:sp>
        </mc:Fallback>
      </mc:AlternateContent>
      <p:pic>
        <p:nvPicPr>
          <p:cNvPr id="34" name="Picture 33">
            <a:extLst>
              <a:ext uri="{FF2B5EF4-FFF2-40B4-BE49-F238E27FC236}">
                <a16:creationId xmlns:a16="http://schemas.microsoft.com/office/drawing/2014/main" id="{D19EA650-9A0F-4295-A14E-4B435F881711}"/>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2930525" y="4370656"/>
            <a:ext cx="3073714" cy="564000"/>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6BBEA55D-A180-4B61-AC77-73B7F7FBDBE4}"/>
                  </a:ext>
                </a:extLst>
              </p:cNvPr>
              <p:cNvSpPr txBox="1"/>
              <p:nvPr/>
            </p:nvSpPr>
            <p:spPr>
              <a:xfrm>
                <a:off x="390525" y="4927679"/>
                <a:ext cx="8277225" cy="646331"/>
              </a:xfrm>
              <a:prstGeom prst="rect">
                <a:avLst/>
              </a:prstGeom>
              <a:noFill/>
            </p:spPr>
            <p:txBody>
              <a:bodyPr wrap="square" rtlCol="0">
                <a:spAutoFit/>
              </a:bodyPr>
              <a:lstStyle/>
              <a:p>
                <a:r>
                  <a:rPr lang="en-US" dirty="0">
                    <a:cs typeface="Arial" panose="020B0604020202020204" pitchFamily="34" charset="0"/>
                  </a:rPr>
                  <a:t>The sum is over all the one-particle states. It can be rewritten as a sum over energies of the one particle states using the degeneracy </a:t>
                </a:r>
                <a14:m>
                  <m:oMath xmlns:m="http://schemas.openxmlformats.org/officeDocument/2006/math">
                    <m:r>
                      <a:rPr lang="en-US" b="0" i="1" smtClean="0">
                        <a:latin typeface="Cambria Math" panose="02040503050406030204" pitchFamily="18" charset="0"/>
                        <a:cs typeface="Arial" panose="020B0604020202020204" pitchFamily="34" charset="0"/>
                      </a:rPr>
                      <m:t>𝛺</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𝜀</m:t>
                    </m:r>
                    <m:r>
                      <a:rPr lang="en-US" b="0" i="1" smtClean="0">
                        <a:latin typeface="Cambria Math" panose="02040503050406030204" pitchFamily="18" charset="0"/>
                        <a:cs typeface="Arial" panose="020B0604020202020204" pitchFamily="34" charset="0"/>
                      </a:rPr>
                      <m:t>)</m:t>
                    </m:r>
                  </m:oMath>
                </a14:m>
                <a:endParaRPr lang="en-US" dirty="0">
                  <a:cs typeface="Arial" panose="020B0604020202020204" pitchFamily="34" charset="0"/>
                </a:endParaRPr>
              </a:p>
            </p:txBody>
          </p:sp>
        </mc:Choice>
        <mc:Fallback xmlns="">
          <p:sp>
            <p:nvSpPr>
              <p:cNvPr id="26" name="TextBox 25">
                <a:extLst>
                  <a:ext uri="{FF2B5EF4-FFF2-40B4-BE49-F238E27FC236}">
                    <a16:creationId xmlns:a16="http://schemas.microsoft.com/office/drawing/2014/main" id="{6BBEA55D-A180-4B61-AC77-73B7F7FBDBE4}"/>
                  </a:ext>
                </a:extLst>
              </p:cNvPr>
              <p:cNvSpPr txBox="1">
                <a:spLocks noRot="1" noChangeAspect="1" noMove="1" noResize="1" noEditPoints="1" noAdjustHandles="1" noChangeArrowheads="1" noChangeShapeType="1" noTextEdit="1"/>
              </p:cNvSpPr>
              <p:nvPr/>
            </p:nvSpPr>
            <p:spPr>
              <a:xfrm>
                <a:off x="390525" y="4927679"/>
                <a:ext cx="8277225" cy="646331"/>
              </a:xfrm>
              <a:prstGeom prst="rect">
                <a:avLst/>
              </a:prstGeom>
              <a:blipFill>
                <a:blip r:embed="rId11"/>
                <a:stretch>
                  <a:fillRect l="-589" t="-4717" r="-1252" b="-14151"/>
                </a:stretch>
              </a:blipFill>
            </p:spPr>
            <p:txBody>
              <a:bodyPr/>
              <a:lstStyle/>
              <a:p>
                <a:r>
                  <a:rPr lang="sk-SK">
                    <a:noFill/>
                  </a:rPr>
                  <a:t> </a:t>
                </a:r>
              </a:p>
            </p:txBody>
          </p:sp>
        </mc:Fallback>
      </mc:AlternateContent>
      <p:pic>
        <p:nvPicPr>
          <p:cNvPr id="36" name="Picture 35">
            <a:extLst>
              <a:ext uri="{FF2B5EF4-FFF2-40B4-BE49-F238E27FC236}">
                <a16:creationId xmlns:a16="http://schemas.microsoft.com/office/drawing/2014/main" id="{CA3779AD-CB06-442D-8E61-8F59E03F0AA8}"/>
              </a:ext>
            </a:extLst>
          </p:cNvPr>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3088387" y="5646744"/>
            <a:ext cx="2581714" cy="529714"/>
          </a:xfrm>
          <a:prstGeom prst="rect">
            <a:avLst/>
          </a:prstGeom>
        </p:spPr>
      </p:pic>
      <p:sp>
        <p:nvSpPr>
          <p:cNvPr id="32" name="TextBox 31">
            <a:extLst>
              <a:ext uri="{FF2B5EF4-FFF2-40B4-BE49-F238E27FC236}">
                <a16:creationId xmlns:a16="http://schemas.microsoft.com/office/drawing/2014/main" id="{FC59C217-03BA-4639-995A-96204F673E24}"/>
              </a:ext>
            </a:extLst>
          </p:cNvPr>
          <p:cNvSpPr txBox="1"/>
          <p:nvPr/>
        </p:nvSpPr>
        <p:spPr>
          <a:xfrm>
            <a:off x="390525" y="6334125"/>
            <a:ext cx="8467725" cy="369332"/>
          </a:xfrm>
          <a:prstGeom prst="rect">
            <a:avLst/>
          </a:prstGeom>
          <a:noFill/>
        </p:spPr>
        <p:txBody>
          <a:bodyPr wrap="square" rtlCol="0">
            <a:spAutoFit/>
          </a:bodyPr>
          <a:lstStyle/>
          <a:p>
            <a:r>
              <a:rPr lang="en-US" dirty="0">
                <a:cs typeface="Arial" panose="020B0604020202020204" pitchFamily="34" charset="0"/>
              </a:rPr>
              <a:t>The sum is over all the (discrete) values of the energies of the one-particle states.</a:t>
            </a: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3F5B8148-5775-4A80-885C-C2EFBE304F0B}"/>
                  </a:ext>
                </a:extLst>
              </p:cNvPr>
              <p:cNvSpPr txBox="1"/>
              <p:nvPr/>
            </p:nvSpPr>
            <p:spPr>
              <a:xfrm>
                <a:off x="3257509" y="2849157"/>
                <a:ext cx="3695822" cy="923330"/>
              </a:xfrm>
              <a:prstGeom prst="rect">
                <a:avLst/>
              </a:prstGeom>
              <a:noFill/>
            </p:spPr>
            <p:txBody>
              <a:bodyPr wrap="square" rtlCol="0">
                <a:spAutoFit/>
              </a:bodyPr>
              <a:lstStyle/>
              <a:p>
                <a:r>
                  <a:rPr lang="en-US" dirty="0">
                    <a:cs typeface="Arial" panose="020B0604020202020204" pitchFamily="34" charset="0"/>
                  </a:rPr>
                  <a:t>If this condition holds for </a:t>
                </a:r>
                <a14:m>
                  <m:oMath xmlns:m="http://schemas.openxmlformats.org/officeDocument/2006/math">
                    <m:r>
                      <a:rPr lang="en-US" b="0" i="1" smtClean="0">
                        <a:latin typeface="Cambria Math" panose="02040503050406030204" pitchFamily="18" charset="0"/>
                        <a:cs typeface="Arial" panose="020B0604020202020204" pitchFamily="34" charset="0"/>
                      </a:rPr>
                      <m:t>𝑗</m:t>
                    </m:r>
                    <m:r>
                      <a:rPr lang="en-US" b="0" i="1" smtClean="0">
                        <a:latin typeface="Cambria Math" panose="02040503050406030204" pitchFamily="18" charset="0"/>
                        <a:cs typeface="Arial" panose="020B0604020202020204" pitchFamily="34" charset="0"/>
                      </a:rPr>
                      <m:t>=0</m:t>
                    </m:r>
                  </m:oMath>
                </a14:m>
                <a:r>
                  <a:rPr lang="en-US" dirty="0">
                    <a:cs typeface="Arial" panose="020B0604020202020204" pitchFamily="34" charset="0"/>
                  </a:rPr>
                  <a:t>, then it holds for all </a:t>
                </a:r>
                <a14:m>
                  <m:oMath xmlns:m="http://schemas.openxmlformats.org/officeDocument/2006/math">
                    <m:r>
                      <a:rPr lang="en-US" b="0" i="1" smtClean="0">
                        <a:latin typeface="Cambria Math" panose="02040503050406030204" pitchFamily="18" charset="0"/>
                        <a:cs typeface="Arial" panose="020B0604020202020204" pitchFamily="34" charset="0"/>
                      </a:rPr>
                      <m:t>𝑗</m:t>
                    </m:r>
                  </m:oMath>
                </a14:m>
                <a:r>
                  <a:rPr lang="en-US" dirty="0">
                    <a:cs typeface="Arial" panose="020B0604020202020204" pitchFamily="34" charset="0"/>
                  </a:rPr>
                  <a:t>, so the classical limit is good when</a:t>
                </a:r>
              </a:p>
            </p:txBody>
          </p:sp>
        </mc:Choice>
        <mc:Fallback xmlns="">
          <p:sp>
            <p:nvSpPr>
              <p:cNvPr id="37" name="TextBox 36">
                <a:extLst>
                  <a:ext uri="{FF2B5EF4-FFF2-40B4-BE49-F238E27FC236}">
                    <a16:creationId xmlns:a16="http://schemas.microsoft.com/office/drawing/2014/main" id="{3F5B8148-5775-4A80-885C-C2EFBE304F0B}"/>
                  </a:ext>
                </a:extLst>
              </p:cNvPr>
              <p:cNvSpPr txBox="1">
                <a:spLocks noRot="1" noChangeAspect="1" noMove="1" noResize="1" noEditPoints="1" noAdjustHandles="1" noChangeArrowheads="1" noChangeShapeType="1" noTextEdit="1"/>
              </p:cNvSpPr>
              <p:nvPr/>
            </p:nvSpPr>
            <p:spPr>
              <a:xfrm>
                <a:off x="3257509" y="2849157"/>
                <a:ext cx="3695822" cy="923330"/>
              </a:xfrm>
              <a:prstGeom prst="rect">
                <a:avLst/>
              </a:prstGeom>
              <a:blipFill>
                <a:blip r:embed="rId13"/>
                <a:stretch>
                  <a:fillRect l="-1318" t="-3289" r="-494" b="-9211"/>
                </a:stretch>
              </a:blipFill>
            </p:spPr>
            <p:txBody>
              <a:bodyPr/>
              <a:lstStyle/>
              <a:p>
                <a:r>
                  <a:rPr lang="en-US">
                    <a:noFill/>
                  </a:rPr>
                  <a:t> </a:t>
                </a:r>
              </a:p>
            </p:txBody>
          </p:sp>
        </mc:Fallback>
      </mc:AlternateContent>
      <p:pic>
        <p:nvPicPr>
          <p:cNvPr id="44" name="Picture 43">
            <a:extLst>
              <a:ext uri="{FF2B5EF4-FFF2-40B4-BE49-F238E27FC236}">
                <a16:creationId xmlns:a16="http://schemas.microsoft.com/office/drawing/2014/main" id="{ECF4AE56-A40E-43AE-A936-662FD73C45E3}"/>
              </a:ext>
            </a:extLst>
          </p:cNvPr>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6953331" y="3120555"/>
            <a:ext cx="1448571" cy="421714"/>
          </a:xfrm>
          <a:prstGeom prst="rect">
            <a:avLst/>
          </a:prstGeom>
        </p:spPr>
      </p:pic>
      <p:sp>
        <p:nvSpPr>
          <p:cNvPr id="42" name="Rectangle 41">
            <a:extLst>
              <a:ext uri="{FF2B5EF4-FFF2-40B4-BE49-F238E27FC236}">
                <a16:creationId xmlns:a16="http://schemas.microsoft.com/office/drawing/2014/main" id="{D70D7BD8-7761-4130-9B46-6396642133AE}"/>
              </a:ext>
            </a:extLst>
          </p:cNvPr>
          <p:cNvSpPr/>
          <p:nvPr/>
        </p:nvSpPr>
        <p:spPr>
          <a:xfrm>
            <a:off x="3257509" y="2900983"/>
            <a:ext cx="5313920" cy="8303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770607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160BC43-F044-4BEE-972B-7F75370D1285}"/>
                  </a:ext>
                </a:extLst>
              </p:cNvPr>
              <p:cNvSpPr txBox="1"/>
              <p:nvPr/>
            </p:nvSpPr>
            <p:spPr>
              <a:xfrm>
                <a:off x="323850" y="800100"/>
                <a:ext cx="8372475" cy="2133982"/>
              </a:xfrm>
              <a:prstGeom prst="rect">
                <a:avLst/>
              </a:prstGeom>
              <a:noFill/>
            </p:spPr>
            <p:txBody>
              <a:bodyPr wrap="square" rtlCol="0">
                <a:spAutoFit/>
              </a:bodyPr>
              <a:lstStyle/>
              <a:p>
                <a:r>
                  <a:rPr lang="en-US" dirty="0">
                    <a:cs typeface="Arial" panose="020B0604020202020204" pitchFamily="34" charset="0"/>
                  </a:rPr>
                  <a:t>The discrete summation </a:t>
                </a:r>
              </a:p>
              <a:p>
                <a:endParaRPr lang="en-US" dirty="0">
                  <a:cs typeface="Arial" panose="020B0604020202020204" pitchFamily="34" charset="0"/>
                </a:endParaRPr>
              </a:p>
              <a:p>
                <a:r>
                  <a:rPr lang="en-US" dirty="0">
                    <a:cs typeface="Arial" panose="020B0604020202020204" pitchFamily="34" charset="0"/>
                  </a:rPr>
                  <a:t>can be approximate by integrating over almost continuous spectrum of energies as</a:t>
                </a:r>
              </a:p>
              <a:p>
                <a:endParaRPr lang="en-US" dirty="0">
                  <a:cs typeface="Arial" panose="020B0604020202020204" pitchFamily="34" charset="0"/>
                </a:endParaRPr>
              </a:p>
              <a:p>
                <a:endParaRPr lang="en-US" dirty="0">
                  <a:cs typeface="Arial" panose="020B0604020202020204" pitchFamily="34" charset="0"/>
                </a:endParaRPr>
              </a:p>
              <a:p>
                <a:endParaRPr lang="en-US" sz="600" dirty="0">
                  <a:cs typeface="Arial" panose="020B0604020202020204" pitchFamily="34" charset="0"/>
                </a:endParaRPr>
              </a:p>
              <a:p>
                <a:r>
                  <a:rPr lang="en-US" dirty="0">
                    <a:cs typeface="Arial" panose="020B0604020202020204" pitchFamily="34" charset="0"/>
                  </a:rPr>
                  <a:t>where </a:t>
                </a:r>
                <a14:m>
                  <m:oMath xmlns:m="http://schemas.openxmlformats.org/officeDocument/2006/math">
                    <m:r>
                      <a:rPr lang="en-US" b="0" i="1" smtClean="0">
                        <a:latin typeface="Cambria Math" panose="02040503050406030204" pitchFamily="18" charset="0"/>
                        <a:cs typeface="Arial" panose="020B0604020202020204" pitchFamily="34" charset="0"/>
                      </a:rPr>
                      <m:t>𝜑</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𝜀</m:t>
                    </m:r>
                    <m:r>
                      <a:rPr lang="en-US" b="0" i="1"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 is our standard notation for the number of one-particle states with energies less than </a:t>
                </a:r>
                <a14:m>
                  <m:oMath xmlns:m="http://schemas.openxmlformats.org/officeDocument/2006/math">
                    <m:r>
                      <a:rPr lang="en-US" b="0" i="1" smtClean="0">
                        <a:latin typeface="Cambria Math" panose="02040503050406030204" pitchFamily="18" charset="0"/>
                        <a:cs typeface="Arial" panose="020B0604020202020204" pitchFamily="34" charset="0"/>
                      </a:rPr>
                      <m:t>𝜀</m:t>
                    </m:r>
                  </m:oMath>
                </a14:m>
                <a:r>
                  <a:rPr lang="en-US" dirty="0">
                    <a:cs typeface="Arial" panose="020B0604020202020204" pitchFamily="34" charset="0"/>
                  </a:rPr>
                  <a:t>. For spinless particles we have (</a:t>
                </a:r>
                <a14:m>
                  <m:oMath xmlns:m="http://schemas.openxmlformats.org/officeDocument/2006/math">
                    <m:r>
                      <a:rPr lang="en-US" b="0" i="1" smtClean="0">
                        <a:latin typeface="Cambria Math" panose="02040503050406030204" pitchFamily="18" charset="0"/>
                        <a:cs typeface="Arial" panose="020B0604020202020204" pitchFamily="34" charset="0"/>
                      </a:rPr>
                      <m:t>𝑚</m:t>
                    </m:r>
                  </m:oMath>
                </a14:m>
                <a:r>
                  <a:rPr lang="en-US" dirty="0">
                    <a:cs typeface="Arial" panose="020B0604020202020204" pitchFamily="34" charset="0"/>
                  </a:rPr>
                  <a:t> is the mass of the particles </a:t>
                </a:r>
                <a14:m>
                  <m:oMath xmlns:m="http://schemas.openxmlformats.org/officeDocument/2006/math">
                    <m:r>
                      <a:rPr lang="en-US" b="0" i="1" smtClean="0">
                        <a:latin typeface="Cambria Math" panose="02040503050406030204" pitchFamily="18" charset="0"/>
                        <a:cs typeface="Arial" panose="020B0604020202020204" pitchFamily="34" charset="0"/>
                      </a:rPr>
                      <m:t>𝐿</m:t>
                    </m:r>
                    <m:r>
                      <a:rPr lang="en-US" b="0" i="1" smtClean="0">
                        <a:latin typeface="Cambria Math" panose="02040503050406030204" pitchFamily="18" charset="0"/>
                        <a:cs typeface="Arial" panose="020B0604020202020204" pitchFamily="34" charset="0"/>
                      </a:rPr>
                      <m:t>=</m:t>
                    </m:r>
                    <m:sSup>
                      <m:sSupPr>
                        <m:ctrlPr>
                          <a:rPr lang="en-US" b="0"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𝑉</m:t>
                        </m:r>
                      </m:e>
                      <m:sup>
                        <m:r>
                          <a:rPr lang="en-US" b="0" i="1" smtClean="0">
                            <a:latin typeface="Cambria Math" panose="02040503050406030204" pitchFamily="18" charset="0"/>
                            <a:cs typeface="Arial" panose="020B0604020202020204" pitchFamily="34" charset="0"/>
                          </a:rPr>
                          <m:t>2/3</m:t>
                        </m:r>
                      </m:sup>
                    </m:sSup>
                    <m:r>
                      <a:rPr lang="en-US" b="0" i="0" smtClean="0">
                        <a:latin typeface="Cambria Math" panose="02040503050406030204" pitchFamily="18" charset="0"/>
                        <a:cs typeface="Arial" panose="020B0604020202020204" pitchFamily="34" charset="0"/>
                      </a:rPr>
                      <m:t>).</m:t>
                    </m:r>
                  </m:oMath>
                </a14:m>
                <a:endParaRPr lang="en-US" dirty="0">
                  <a:cs typeface="Arial" panose="020B0604020202020204" pitchFamily="34" charset="0"/>
                </a:endParaRPr>
              </a:p>
            </p:txBody>
          </p:sp>
        </mc:Choice>
        <mc:Fallback xmlns="">
          <p:sp>
            <p:nvSpPr>
              <p:cNvPr id="4" name="TextBox 3">
                <a:extLst>
                  <a:ext uri="{FF2B5EF4-FFF2-40B4-BE49-F238E27FC236}">
                    <a16:creationId xmlns:a16="http://schemas.microsoft.com/office/drawing/2014/main" id="{3160BC43-F044-4BEE-972B-7F75370D1285}"/>
                  </a:ext>
                </a:extLst>
              </p:cNvPr>
              <p:cNvSpPr txBox="1">
                <a:spLocks noRot="1" noChangeAspect="1" noMove="1" noResize="1" noEditPoints="1" noAdjustHandles="1" noChangeArrowheads="1" noChangeShapeType="1" noTextEdit="1"/>
              </p:cNvSpPr>
              <p:nvPr/>
            </p:nvSpPr>
            <p:spPr>
              <a:xfrm>
                <a:off x="323850" y="800100"/>
                <a:ext cx="8372475" cy="2133982"/>
              </a:xfrm>
              <a:prstGeom prst="rect">
                <a:avLst/>
              </a:prstGeom>
              <a:blipFill>
                <a:blip r:embed="rId7"/>
                <a:stretch>
                  <a:fillRect l="-582" t="-1429" r="-1092" b="-3714"/>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4698ECAE-8852-4EF8-9AEE-D38B1D596EB4}"/>
              </a:ext>
            </a:extLst>
          </p:cNvPr>
          <p:cNvSpPr txBox="1"/>
          <p:nvPr/>
        </p:nvSpPr>
        <p:spPr>
          <a:xfrm>
            <a:off x="1395038" y="134741"/>
            <a:ext cx="5989834" cy="523220"/>
          </a:xfrm>
          <a:prstGeom prst="rect">
            <a:avLst/>
          </a:prstGeom>
          <a:noFill/>
        </p:spPr>
        <p:txBody>
          <a:bodyPr wrap="square" rtlCol="0">
            <a:spAutoFit/>
          </a:bodyPr>
          <a:lstStyle/>
          <a:p>
            <a:pPr algn="ctr"/>
            <a:r>
              <a:rPr lang="en-US" sz="2800" b="1" dirty="0">
                <a:cs typeface="Arial" panose="020B0604020202020204" pitchFamily="34" charset="0"/>
              </a:rPr>
              <a:t>Quantum ideal gas – classical limit</a:t>
            </a:r>
          </a:p>
        </p:txBody>
      </p:sp>
      <p:pic>
        <p:nvPicPr>
          <p:cNvPr id="6" name="Picture 5">
            <a:extLst>
              <a:ext uri="{FF2B5EF4-FFF2-40B4-BE49-F238E27FC236}">
                <a16:creationId xmlns:a16="http://schemas.microsoft.com/office/drawing/2014/main" id="{85410A39-B670-4B2B-B7D6-21CA0415172A}"/>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036001" y="800100"/>
            <a:ext cx="2582037" cy="529781"/>
          </a:xfrm>
          <a:prstGeom prst="rect">
            <a:avLst/>
          </a:prstGeom>
        </p:spPr>
      </p:pic>
      <p:pic>
        <p:nvPicPr>
          <p:cNvPr id="8" name="Picture 7">
            <a:extLst>
              <a:ext uri="{FF2B5EF4-FFF2-40B4-BE49-F238E27FC236}">
                <a16:creationId xmlns:a16="http://schemas.microsoft.com/office/drawing/2014/main" id="{13281146-07C0-4847-937A-5F395F7A7C78}"/>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096453" y="1713736"/>
            <a:ext cx="2731199" cy="507492"/>
          </a:xfrm>
          <a:prstGeom prst="rect">
            <a:avLst/>
          </a:prstGeom>
        </p:spPr>
      </p:pic>
      <p:pic>
        <p:nvPicPr>
          <p:cNvPr id="11" name="Picture 10">
            <a:extLst>
              <a:ext uri="{FF2B5EF4-FFF2-40B4-BE49-F238E27FC236}">
                <a16:creationId xmlns:a16="http://schemas.microsoft.com/office/drawing/2014/main" id="{0F2FF524-4F8E-49F5-AB55-3997EC3C6BDD}"/>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216658" y="2909933"/>
            <a:ext cx="2586857" cy="507429"/>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774C898-3325-446E-AAD2-69E266666EE3}"/>
                  </a:ext>
                </a:extLst>
              </p:cNvPr>
              <p:cNvSpPr txBox="1"/>
              <p:nvPr/>
            </p:nvSpPr>
            <p:spPr>
              <a:xfrm>
                <a:off x="323850" y="3411325"/>
                <a:ext cx="8372475" cy="1754326"/>
              </a:xfrm>
              <a:prstGeom prst="rect">
                <a:avLst/>
              </a:prstGeom>
              <a:noFill/>
            </p:spPr>
            <p:txBody>
              <a:bodyPr wrap="square" rtlCol="0">
                <a:spAutoFit/>
              </a:bodyPr>
              <a:lstStyle/>
              <a:p>
                <a:r>
                  <a:rPr lang="en-US" dirty="0">
                    <a:cs typeface="Arial" panose="020B0604020202020204" pitchFamily="34" charset="0"/>
                  </a:rPr>
                  <a:t>Let us note that the spin degeneracy survives the classical limit so for particles with spin we should include also the spin degeneracy factor </a:t>
                </a:r>
                <a14:m>
                  <m:oMath xmlns:m="http://schemas.openxmlformats.org/officeDocument/2006/math">
                    <m:r>
                      <a:rPr lang="en-US" b="0" i="1" smtClean="0">
                        <a:latin typeface="Cambria Math" panose="02040503050406030204" pitchFamily="18" charset="0"/>
                        <a:cs typeface="Arial" panose="020B0604020202020204" pitchFamily="34" charset="0"/>
                      </a:rPr>
                      <m:t>𝑔</m:t>
                    </m:r>
                  </m:oMath>
                </a14:m>
                <a:r>
                  <a:rPr lang="en-US" dirty="0">
                    <a:cs typeface="Arial" panose="020B0604020202020204" pitchFamily="34" charset="0"/>
                  </a:rPr>
                  <a:t> (2 for the spin 1/2, 3 for the spin 1 etc.). The integration  is trivial, we get</a:t>
                </a: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where we have denoted</a:t>
                </a:r>
              </a:p>
            </p:txBody>
          </p:sp>
        </mc:Choice>
        <mc:Fallback xmlns="">
          <p:sp>
            <p:nvSpPr>
              <p:cNvPr id="12" name="TextBox 11">
                <a:extLst>
                  <a:ext uri="{FF2B5EF4-FFF2-40B4-BE49-F238E27FC236}">
                    <a16:creationId xmlns:a16="http://schemas.microsoft.com/office/drawing/2014/main" id="{5774C898-3325-446E-AAD2-69E266666EE3}"/>
                  </a:ext>
                </a:extLst>
              </p:cNvPr>
              <p:cNvSpPr txBox="1">
                <a:spLocks noRot="1" noChangeAspect="1" noMove="1" noResize="1" noEditPoints="1" noAdjustHandles="1" noChangeArrowheads="1" noChangeShapeType="1" noTextEdit="1"/>
              </p:cNvSpPr>
              <p:nvPr/>
            </p:nvSpPr>
            <p:spPr>
              <a:xfrm>
                <a:off x="323850" y="3411325"/>
                <a:ext cx="8372475" cy="1754326"/>
              </a:xfrm>
              <a:prstGeom prst="rect">
                <a:avLst/>
              </a:prstGeom>
              <a:blipFill>
                <a:blip r:embed="rId11"/>
                <a:stretch>
                  <a:fillRect l="-582" t="-2091" r="-728" b="-4878"/>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ABBEF989-8543-49AD-90DD-08F37485F99B}"/>
              </a:ext>
            </a:extLst>
          </p:cNvPr>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4332021" y="4184547"/>
            <a:ext cx="1596000" cy="533143"/>
          </a:xfrm>
          <a:prstGeom prst="rect">
            <a:avLst/>
          </a:prstGeom>
        </p:spPr>
      </p:pic>
      <p:sp>
        <p:nvSpPr>
          <p:cNvPr id="15" name="Rectangle 14">
            <a:extLst>
              <a:ext uri="{FF2B5EF4-FFF2-40B4-BE49-F238E27FC236}">
                <a16:creationId xmlns:a16="http://schemas.microsoft.com/office/drawing/2014/main" id="{E47090A8-4277-4D10-AD19-F3FD31B778AA}"/>
              </a:ext>
            </a:extLst>
          </p:cNvPr>
          <p:cNvSpPr/>
          <p:nvPr/>
        </p:nvSpPr>
        <p:spPr>
          <a:xfrm>
            <a:off x="4174470" y="4110581"/>
            <a:ext cx="2143125" cy="7143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9" name="Picture 18">
            <a:extLst>
              <a:ext uri="{FF2B5EF4-FFF2-40B4-BE49-F238E27FC236}">
                <a16:creationId xmlns:a16="http://schemas.microsoft.com/office/drawing/2014/main" id="{53A33DE1-D008-4026-B900-15639CCF23FB}"/>
              </a:ext>
            </a:extLst>
          </p:cNvPr>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4203450" y="4929331"/>
            <a:ext cx="1724571" cy="620571"/>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B17D305-8011-47B4-B63E-6F7BED4E8A40}"/>
                  </a:ext>
                </a:extLst>
              </p:cNvPr>
              <p:cNvSpPr txBox="1"/>
              <p:nvPr/>
            </p:nvSpPr>
            <p:spPr>
              <a:xfrm>
                <a:off x="301442" y="5549902"/>
                <a:ext cx="8811162" cy="1219886"/>
              </a:xfrm>
              <a:prstGeom prst="rect">
                <a:avLst/>
              </a:prstGeom>
              <a:noFill/>
            </p:spPr>
            <p:txBody>
              <a:bodyPr wrap="square" rtlCol="0">
                <a:spAutoFit/>
              </a:bodyPr>
              <a:lstStyle/>
              <a:p>
                <a:r>
                  <a:rPr lang="en-US" dirty="0">
                    <a:cs typeface="Arial" panose="020B0604020202020204" pitchFamily="34" charset="0"/>
                  </a:rPr>
                  <a:t>The index </a:t>
                </a:r>
                <a:r>
                  <a:rPr lang="en-US" i="1" dirty="0">
                    <a:cs typeface="Arial" panose="020B0604020202020204" pitchFamily="34" charset="0"/>
                  </a:rPr>
                  <a:t>Q</a:t>
                </a:r>
                <a:r>
                  <a:rPr lang="en-US" dirty="0">
                    <a:cs typeface="Arial" panose="020B0604020202020204" pitchFamily="34" charset="0"/>
                  </a:rPr>
                  <a:t> in the notation suggests “quantum volume”.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𝑉</m:t>
                        </m:r>
                      </m:e>
                      <m:sub>
                        <m:r>
                          <a:rPr lang="en-US" b="0" i="1" smtClean="0">
                            <a:latin typeface="Cambria Math" panose="02040503050406030204" pitchFamily="18" charset="0"/>
                            <a:cs typeface="Arial" panose="020B0604020202020204" pitchFamily="34" charset="0"/>
                          </a:rPr>
                          <m:t>𝑄</m:t>
                        </m:r>
                      </m:sub>
                    </m:sSub>
                  </m:oMath>
                </a14:m>
                <a:r>
                  <a:rPr lang="en-US" dirty="0">
                    <a:cs typeface="Arial" panose="020B0604020202020204" pitchFamily="34" charset="0"/>
                  </a:rPr>
                  <a:t> is the volume corresponding to the </a:t>
                </a:r>
                <a:r>
                  <a:rPr lang="en-US" dirty="0" err="1">
                    <a:cs typeface="Arial" panose="020B0604020202020204" pitchFamily="34" charset="0"/>
                  </a:rPr>
                  <a:t>de’Broglie’s</a:t>
                </a:r>
                <a:r>
                  <a:rPr lang="en-US" dirty="0">
                    <a:cs typeface="Arial" panose="020B0604020202020204" pitchFamily="34" charset="0"/>
                  </a:rPr>
                  <a:t> wavelength of a particle having the energy by the order of magnitude equal to </a:t>
                </a:r>
                <a14:m>
                  <m:oMath xmlns:m="http://schemas.openxmlformats.org/officeDocument/2006/math">
                    <m:r>
                      <a:rPr lang="en-US" b="0" i="1" smtClean="0">
                        <a:latin typeface="Cambria Math" panose="02040503050406030204" pitchFamily="18" charset="0"/>
                        <a:cs typeface="Arial" panose="020B0604020202020204" pitchFamily="34" charset="0"/>
                      </a:rPr>
                      <m:t>𝑘𝑇</m:t>
                    </m:r>
                  </m:oMath>
                </a14:m>
                <a:r>
                  <a:rPr lang="en-US" dirty="0">
                    <a:cs typeface="Arial" panose="020B0604020202020204" pitchFamily="34" charset="0"/>
                  </a:rPr>
                  <a:t>. It is roughly a </a:t>
                </a:r>
                <a:r>
                  <a:rPr lang="en-US" b="1" dirty="0">
                    <a:cs typeface="Arial" panose="020B0604020202020204" pitchFamily="34" charset="0"/>
                  </a:rPr>
                  <a:t>minimum volume required so that the particle can have such energy</a:t>
                </a:r>
                <a:r>
                  <a:rPr lang="en-US" dirty="0">
                    <a:cs typeface="Arial" panose="020B0604020202020204" pitchFamily="34" charset="0"/>
                  </a:rPr>
                  <a:t>. Restricting to a smaller volume would lead (by uncertainty principle) to larger energy. </a:t>
                </a:r>
              </a:p>
            </p:txBody>
          </p:sp>
        </mc:Choice>
        <mc:Fallback xmlns="">
          <p:sp>
            <p:nvSpPr>
              <p:cNvPr id="20" name="TextBox 19">
                <a:extLst>
                  <a:ext uri="{FF2B5EF4-FFF2-40B4-BE49-F238E27FC236}">
                    <a16:creationId xmlns:a16="http://schemas.microsoft.com/office/drawing/2014/main" id="{BB17D305-8011-47B4-B63E-6F7BED4E8A40}"/>
                  </a:ext>
                </a:extLst>
              </p:cNvPr>
              <p:cNvSpPr txBox="1">
                <a:spLocks noRot="1" noChangeAspect="1" noMove="1" noResize="1" noEditPoints="1" noAdjustHandles="1" noChangeArrowheads="1" noChangeShapeType="1" noTextEdit="1"/>
              </p:cNvSpPr>
              <p:nvPr/>
            </p:nvSpPr>
            <p:spPr>
              <a:xfrm>
                <a:off x="301442" y="5549902"/>
                <a:ext cx="8811162" cy="1219886"/>
              </a:xfrm>
              <a:prstGeom prst="rect">
                <a:avLst/>
              </a:prstGeom>
              <a:blipFill>
                <a:blip r:embed="rId14"/>
                <a:stretch>
                  <a:fillRect l="-553" t="-1990" b="-6468"/>
                </a:stretch>
              </a:blipFill>
            </p:spPr>
            <p:txBody>
              <a:bodyPr/>
              <a:lstStyle/>
              <a:p>
                <a:r>
                  <a:rPr lang="sk-SK">
                    <a:noFill/>
                  </a:rPr>
                  <a:t> </a:t>
                </a:r>
              </a:p>
            </p:txBody>
          </p:sp>
        </mc:Fallback>
      </mc:AlternateContent>
    </p:spTree>
    <p:extLst>
      <p:ext uri="{BB962C8B-B14F-4D97-AF65-F5344CB8AC3E}">
        <p14:creationId xmlns:p14="http://schemas.microsoft.com/office/powerpoint/2010/main" val="2414411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7301F59-AD0E-45AC-B855-6D8575709678}"/>
                  </a:ext>
                </a:extLst>
              </p:cNvPr>
              <p:cNvSpPr txBox="1"/>
              <p:nvPr/>
            </p:nvSpPr>
            <p:spPr>
              <a:xfrm>
                <a:off x="209550" y="914400"/>
                <a:ext cx="8648700" cy="861774"/>
              </a:xfrm>
              <a:prstGeom prst="rect">
                <a:avLst/>
              </a:prstGeom>
              <a:noFill/>
            </p:spPr>
            <p:txBody>
              <a:bodyPr wrap="square" rtlCol="0">
                <a:spAutoFit/>
              </a:bodyPr>
              <a:lstStyle/>
              <a:p>
                <a:r>
                  <a:rPr lang="en-US" dirty="0">
                    <a:cs typeface="Arial" panose="020B0604020202020204" pitchFamily="34" charset="0"/>
                  </a:rPr>
                  <a:t>The relation                                          we more often use in the inverse form: to calculate </a:t>
                </a:r>
                <a14:m>
                  <m:oMath xmlns:m="http://schemas.openxmlformats.org/officeDocument/2006/math">
                    <m:r>
                      <a:rPr lang="en-US" b="0" i="1" smtClean="0">
                        <a:latin typeface="Cambria Math" panose="02040503050406030204" pitchFamily="18" charset="0"/>
                        <a:cs typeface="Arial" panose="020B0604020202020204" pitchFamily="34" charset="0"/>
                      </a:rPr>
                      <m:t>𝜇</m:t>
                    </m:r>
                  </m:oMath>
                </a14:m>
                <a:r>
                  <a:rPr lang="en-US" dirty="0">
                    <a:cs typeface="Arial" panose="020B0604020202020204" pitchFamily="34" charset="0"/>
                  </a:rPr>
                  <a:t> </a:t>
                </a:r>
              </a:p>
              <a:p>
                <a:endParaRPr lang="en-US" sz="1400" dirty="0">
                  <a:cs typeface="Arial" panose="020B0604020202020204" pitchFamily="34" charset="0"/>
                </a:endParaRPr>
              </a:p>
              <a:p>
                <a:r>
                  <a:rPr lang="en-US" dirty="0">
                    <a:cs typeface="Arial" panose="020B0604020202020204" pitchFamily="34" charset="0"/>
                  </a:rPr>
                  <a:t>when we know </a:t>
                </a:r>
                <a14:m>
                  <m:oMath xmlns:m="http://schemas.openxmlformats.org/officeDocument/2006/math">
                    <m:r>
                      <a:rPr lang="en-US" b="0" i="1" smtClean="0">
                        <a:latin typeface="Cambria Math" panose="02040503050406030204" pitchFamily="18" charset="0"/>
                        <a:cs typeface="Arial" panose="020B0604020202020204" pitchFamily="34" charset="0"/>
                      </a:rPr>
                      <m:t>𝑁</m:t>
                    </m:r>
                    <m:r>
                      <a:rPr lang="en-US" b="0" i="0" smtClean="0">
                        <a:latin typeface="Cambria Math" panose="02040503050406030204" pitchFamily="18" charset="0"/>
                        <a:cs typeface="Arial" panose="020B0604020202020204" pitchFamily="34" charset="0"/>
                      </a:rPr>
                      <m:t>:</m:t>
                    </m:r>
                  </m:oMath>
                </a14:m>
                <a:endParaRPr lang="en-US" dirty="0">
                  <a:cs typeface="Arial" panose="020B0604020202020204" pitchFamily="34" charset="0"/>
                </a:endParaRPr>
              </a:p>
            </p:txBody>
          </p:sp>
        </mc:Choice>
        <mc:Fallback xmlns="">
          <p:sp>
            <p:nvSpPr>
              <p:cNvPr id="5" name="TextBox 4">
                <a:extLst>
                  <a:ext uri="{FF2B5EF4-FFF2-40B4-BE49-F238E27FC236}">
                    <a16:creationId xmlns:a16="http://schemas.microsoft.com/office/drawing/2014/main" id="{47301F59-AD0E-45AC-B855-6D8575709678}"/>
                  </a:ext>
                </a:extLst>
              </p:cNvPr>
              <p:cNvSpPr txBox="1">
                <a:spLocks noRot="1" noChangeAspect="1" noMove="1" noResize="1" noEditPoints="1" noAdjustHandles="1" noChangeArrowheads="1" noChangeShapeType="1" noTextEdit="1"/>
              </p:cNvSpPr>
              <p:nvPr/>
            </p:nvSpPr>
            <p:spPr>
              <a:xfrm>
                <a:off x="209550" y="914400"/>
                <a:ext cx="8648700" cy="861774"/>
              </a:xfrm>
              <a:prstGeom prst="rect">
                <a:avLst/>
              </a:prstGeom>
              <a:blipFill>
                <a:blip r:embed="rId7"/>
                <a:stretch>
                  <a:fillRect l="-564" t="-3546" b="-10638"/>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9B1772E1-F6FC-4CE8-B0E0-0FD8D6A14092}"/>
              </a:ext>
            </a:extLst>
          </p:cNvPr>
          <p:cNvSpPr txBox="1"/>
          <p:nvPr/>
        </p:nvSpPr>
        <p:spPr>
          <a:xfrm>
            <a:off x="1395038" y="134741"/>
            <a:ext cx="5989834" cy="523220"/>
          </a:xfrm>
          <a:prstGeom prst="rect">
            <a:avLst/>
          </a:prstGeom>
          <a:noFill/>
        </p:spPr>
        <p:txBody>
          <a:bodyPr wrap="square" rtlCol="0">
            <a:spAutoFit/>
          </a:bodyPr>
          <a:lstStyle/>
          <a:p>
            <a:pPr algn="ctr"/>
            <a:r>
              <a:rPr lang="en-US" sz="2800" b="1" dirty="0">
                <a:cs typeface="Arial" panose="020B0604020202020204" pitchFamily="34" charset="0"/>
              </a:rPr>
              <a:t>Quantum ideal gas – classical limit</a:t>
            </a:r>
          </a:p>
        </p:txBody>
      </p:sp>
      <p:pic>
        <p:nvPicPr>
          <p:cNvPr id="4" name="Picture 3">
            <a:extLst>
              <a:ext uri="{FF2B5EF4-FFF2-40B4-BE49-F238E27FC236}">
                <a16:creationId xmlns:a16="http://schemas.microsoft.com/office/drawing/2014/main" id="{09A83D50-A1CF-4F10-9896-307E9BAA3D23}"/>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1665021" y="870104"/>
            <a:ext cx="1596000" cy="533143"/>
          </a:xfrm>
          <a:prstGeom prst="rect">
            <a:avLst/>
          </a:prstGeom>
        </p:spPr>
      </p:pic>
      <p:pic>
        <p:nvPicPr>
          <p:cNvPr id="8" name="Picture 7">
            <a:extLst>
              <a:ext uri="{FF2B5EF4-FFF2-40B4-BE49-F238E27FC236}">
                <a16:creationId xmlns:a16="http://schemas.microsoft.com/office/drawing/2014/main" id="{D5A47A5E-6DA2-4BDF-A651-44B3705B240C}"/>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349626" y="1663700"/>
            <a:ext cx="1515429" cy="473143"/>
          </a:xfrm>
          <a:prstGeom prst="rect">
            <a:avLst/>
          </a:prstGeom>
        </p:spPr>
      </p:pic>
      <p:sp>
        <p:nvSpPr>
          <p:cNvPr id="9" name="Rectangle 8">
            <a:extLst>
              <a:ext uri="{FF2B5EF4-FFF2-40B4-BE49-F238E27FC236}">
                <a16:creationId xmlns:a16="http://schemas.microsoft.com/office/drawing/2014/main" id="{973A3A3C-A676-40EE-B6E3-D6381E95EC7F}"/>
              </a:ext>
            </a:extLst>
          </p:cNvPr>
          <p:cNvSpPr/>
          <p:nvPr/>
        </p:nvSpPr>
        <p:spPr>
          <a:xfrm>
            <a:off x="3261021" y="1590675"/>
            <a:ext cx="1730079" cy="7048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Box 9">
            <a:extLst>
              <a:ext uri="{FF2B5EF4-FFF2-40B4-BE49-F238E27FC236}">
                <a16:creationId xmlns:a16="http://schemas.microsoft.com/office/drawing/2014/main" id="{7C45B5DB-910A-4B1D-8CED-611FD0E87B23}"/>
              </a:ext>
            </a:extLst>
          </p:cNvPr>
          <p:cNvSpPr txBox="1"/>
          <p:nvPr/>
        </p:nvSpPr>
        <p:spPr>
          <a:xfrm>
            <a:off x="314325" y="2295525"/>
            <a:ext cx="8467725" cy="646331"/>
          </a:xfrm>
          <a:prstGeom prst="rect">
            <a:avLst/>
          </a:prstGeom>
          <a:noFill/>
        </p:spPr>
        <p:txBody>
          <a:bodyPr wrap="square" rtlCol="0">
            <a:spAutoFit/>
          </a:bodyPr>
          <a:lstStyle/>
          <a:p>
            <a:r>
              <a:rPr lang="en-US" b="1" dirty="0">
                <a:solidFill>
                  <a:srgbClr val="FF0000"/>
                </a:solidFill>
                <a:cs typeface="Arial" panose="020B0604020202020204" pitchFamily="34" charset="0"/>
              </a:rPr>
              <a:t>We have calculated the chemical potential! </a:t>
            </a:r>
            <a:r>
              <a:rPr lang="en-US" dirty="0">
                <a:cs typeface="Arial" panose="020B0604020202020204" pitchFamily="34" charset="0"/>
              </a:rPr>
              <a:t>Of course, the result is valid only in the classical limit, what requires</a:t>
            </a:r>
          </a:p>
        </p:txBody>
      </p:sp>
      <p:pic>
        <p:nvPicPr>
          <p:cNvPr id="13" name="Picture 12">
            <a:extLst>
              <a:ext uri="{FF2B5EF4-FFF2-40B4-BE49-F238E27FC236}">
                <a16:creationId xmlns:a16="http://schemas.microsoft.com/office/drawing/2014/main" id="{5D77910F-D290-45F7-AD39-E7FBA5DDC6AA}"/>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2082984" y="2985019"/>
            <a:ext cx="1448571" cy="421714"/>
          </a:xfrm>
          <a:prstGeom prst="rect">
            <a:avLst/>
          </a:prstGeom>
        </p:spPr>
      </p:pic>
      <p:sp>
        <p:nvSpPr>
          <p:cNvPr id="14" name="TextBox 13">
            <a:extLst>
              <a:ext uri="{FF2B5EF4-FFF2-40B4-BE49-F238E27FC236}">
                <a16:creationId xmlns:a16="http://schemas.microsoft.com/office/drawing/2014/main" id="{77BFDE18-AD89-4764-B020-AB1AC3FB917A}"/>
              </a:ext>
            </a:extLst>
          </p:cNvPr>
          <p:cNvSpPr txBox="1"/>
          <p:nvPr/>
        </p:nvSpPr>
        <p:spPr>
          <a:xfrm>
            <a:off x="4107340" y="2976713"/>
            <a:ext cx="645635" cy="369332"/>
          </a:xfrm>
          <a:prstGeom prst="rect">
            <a:avLst/>
          </a:prstGeom>
          <a:noFill/>
        </p:spPr>
        <p:txBody>
          <a:bodyPr wrap="square" rtlCol="0">
            <a:spAutoFit/>
          </a:bodyPr>
          <a:lstStyle/>
          <a:p>
            <a:r>
              <a:rPr lang="en-US" dirty="0">
                <a:cs typeface="Arial" panose="020B0604020202020204" pitchFamily="34" charset="0"/>
              </a:rPr>
              <a:t>or</a:t>
            </a:r>
          </a:p>
        </p:txBody>
      </p:sp>
      <p:pic>
        <p:nvPicPr>
          <p:cNvPr id="18" name="Picture 17">
            <a:extLst>
              <a:ext uri="{FF2B5EF4-FFF2-40B4-BE49-F238E27FC236}">
                <a16:creationId xmlns:a16="http://schemas.microsoft.com/office/drawing/2014/main" id="{63891A4E-4268-46FC-B766-9E2A3B03EF3A}"/>
              </a:ext>
            </a:extLst>
          </p:cNvPr>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4991100" y="3084447"/>
            <a:ext cx="1001143" cy="222857"/>
          </a:xfrm>
          <a:prstGeom prst="rect">
            <a:avLst/>
          </a:prstGeom>
        </p:spPr>
      </p:pic>
      <p:sp>
        <p:nvSpPr>
          <p:cNvPr id="19" name="Rectangle 18">
            <a:extLst>
              <a:ext uri="{FF2B5EF4-FFF2-40B4-BE49-F238E27FC236}">
                <a16:creationId xmlns:a16="http://schemas.microsoft.com/office/drawing/2014/main" id="{EFB3A003-27B1-4541-A8BF-A42BC2D0F69B}"/>
              </a:ext>
            </a:extLst>
          </p:cNvPr>
          <p:cNvSpPr/>
          <p:nvPr/>
        </p:nvSpPr>
        <p:spPr>
          <a:xfrm>
            <a:off x="4865054" y="2838213"/>
            <a:ext cx="1448571" cy="6463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0" name="Picture 19">
            <a:extLst>
              <a:ext uri="{FF2B5EF4-FFF2-40B4-BE49-F238E27FC236}">
                <a16:creationId xmlns:a16="http://schemas.microsoft.com/office/drawing/2014/main" id="{02D8CA1B-8A42-422C-B8BD-AC9BE37914DD}"/>
              </a:ext>
            </a:extLst>
          </p:cNvPr>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5908425" y="1548159"/>
            <a:ext cx="1724571" cy="620571"/>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C6C3A2A-9F71-4530-8393-AE68567D87BE}"/>
                  </a:ext>
                </a:extLst>
              </p:cNvPr>
              <p:cNvSpPr txBox="1"/>
              <p:nvPr/>
            </p:nvSpPr>
            <p:spPr>
              <a:xfrm>
                <a:off x="209550" y="3705225"/>
                <a:ext cx="8648700" cy="1773884"/>
              </a:xfrm>
              <a:prstGeom prst="rect">
                <a:avLst/>
              </a:prstGeom>
              <a:noFill/>
            </p:spPr>
            <p:txBody>
              <a:bodyPr wrap="square" rtlCol="0">
                <a:spAutoFit/>
              </a:bodyPr>
              <a:lstStyle/>
              <a:p>
                <a:r>
                  <a:rPr lang="en-US" dirty="0">
                    <a:cs typeface="Arial" panose="020B0604020202020204" pitchFamily="34" charset="0"/>
                  </a:rPr>
                  <a:t>Intuitively we understand why this is the condition of classicality. </a:t>
                </a:r>
                <a14:m>
                  <m:oMath xmlns:m="http://schemas.openxmlformats.org/officeDocument/2006/math">
                    <m:r>
                      <a:rPr lang="en-US" b="0" i="1" smtClean="0">
                        <a:latin typeface="Cambria Math" panose="02040503050406030204" pitchFamily="18" charset="0"/>
                        <a:cs typeface="Arial" panose="020B0604020202020204" pitchFamily="34" charset="0"/>
                      </a:rPr>
                      <m:t>𝑁</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𝑉</m:t>
                        </m:r>
                      </m:e>
                      <m:sub>
                        <m:r>
                          <a:rPr lang="en-US" b="0" i="1" smtClean="0">
                            <a:latin typeface="Cambria Math" panose="02040503050406030204" pitchFamily="18" charset="0"/>
                            <a:cs typeface="Arial" panose="020B0604020202020204" pitchFamily="34" charset="0"/>
                          </a:rPr>
                          <m:t>𝑄</m:t>
                        </m:r>
                      </m:sub>
                    </m:sSub>
                  </m:oMath>
                </a14:m>
                <a:r>
                  <a:rPr lang="en-US" dirty="0">
                    <a:cs typeface="Arial" panose="020B0604020202020204" pitchFamily="34" charset="0"/>
                  </a:rPr>
                  <a:t> is the minimal volume required by quantum mechanics for the gas so that its temperature (roughly kinetic energy per molecule) can be </a:t>
                </a:r>
                <a14:m>
                  <m:oMath xmlns:m="http://schemas.openxmlformats.org/officeDocument/2006/math">
                    <m:r>
                      <a:rPr lang="en-US" b="0" i="1" smtClean="0">
                        <a:latin typeface="Cambria Math" panose="02040503050406030204" pitchFamily="18" charset="0"/>
                        <a:cs typeface="Arial" panose="020B0604020202020204" pitchFamily="34" charset="0"/>
                      </a:rPr>
                      <m:t>𝑇</m:t>
                    </m:r>
                  </m:oMath>
                </a14:m>
                <a:r>
                  <a:rPr lang="en-US" dirty="0">
                    <a:cs typeface="Arial" panose="020B0604020202020204" pitchFamily="34" charset="0"/>
                  </a:rPr>
                  <a:t>. If the available total volume is much larger than that, the </a:t>
                </a:r>
                <a:r>
                  <a:rPr lang="en-US" dirty="0" err="1">
                    <a:cs typeface="Arial" panose="020B0604020202020204" pitchFamily="34" charset="0"/>
                  </a:rPr>
                  <a:t>de’Broglie’s</a:t>
                </a:r>
                <a:r>
                  <a:rPr lang="en-US" dirty="0">
                    <a:cs typeface="Arial" panose="020B0604020202020204" pitchFamily="34" charset="0"/>
                  </a:rPr>
                  <a:t> waves “are not squeezed” by the gas container and particles behave as classical. Of course, this is a “hand-waving” argument, but perhaps there is a piece of truth in it.</a:t>
                </a:r>
              </a:p>
            </p:txBody>
          </p:sp>
        </mc:Choice>
        <mc:Fallback xmlns="">
          <p:sp>
            <p:nvSpPr>
              <p:cNvPr id="21" name="TextBox 20">
                <a:extLst>
                  <a:ext uri="{FF2B5EF4-FFF2-40B4-BE49-F238E27FC236}">
                    <a16:creationId xmlns:a16="http://schemas.microsoft.com/office/drawing/2014/main" id="{EC6C3A2A-9F71-4530-8393-AE68567D87BE}"/>
                  </a:ext>
                </a:extLst>
              </p:cNvPr>
              <p:cNvSpPr txBox="1">
                <a:spLocks noRot="1" noChangeAspect="1" noMove="1" noResize="1" noEditPoints="1" noAdjustHandles="1" noChangeArrowheads="1" noChangeShapeType="1" noTextEdit="1"/>
              </p:cNvSpPr>
              <p:nvPr/>
            </p:nvSpPr>
            <p:spPr>
              <a:xfrm>
                <a:off x="209550" y="3705225"/>
                <a:ext cx="8648700" cy="1773884"/>
              </a:xfrm>
              <a:prstGeom prst="rect">
                <a:avLst/>
              </a:prstGeom>
              <a:blipFill>
                <a:blip r:embed="rId13"/>
                <a:stretch>
                  <a:fillRect l="-564" t="-1718" b="-4467"/>
                </a:stretch>
              </a:blipFill>
            </p:spPr>
            <p:txBody>
              <a:bodyPr/>
              <a:lstStyle/>
              <a:p>
                <a:r>
                  <a:rPr lang="en-US">
                    <a:noFill/>
                  </a:rPr>
                  <a:t> </a:t>
                </a:r>
              </a:p>
            </p:txBody>
          </p:sp>
        </mc:Fallback>
      </mc:AlternateContent>
    </p:spTree>
    <p:extLst>
      <p:ext uri="{BB962C8B-B14F-4D97-AF65-F5344CB8AC3E}">
        <p14:creationId xmlns:p14="http://schemas.microsoft.com/office/powerpoint/2010/main" val="3335414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0F3C33-266F-40E2-8741-2698D93BA1A6}"/>
              </a:ext>
            </a:extLst>
          </p:cNvPr>
          <p:cNvSpPr txBox="1"/>
          <p:nvPr/>
        </p:nvSpPr>
        <p:spPr>
          <a:xfrm>
            <a:off x="333375" y="277616"/>
            <a:ext cx="8477250" cy="523220"/>
          </a:xfrm>
          <a:prstGeom prst="rect">
            <a:avLst/>
          </a:prstGeom>
          <a:noFill/>
        </p:spPr>
        <p:txBody>
          <a:bodyPr wrap="square" rtlCol="0">
            <a:spAutoFit/>
          </a:bodyPr>
          <a:lstStyle/>
          <a:p>
            <a:pPr algn="ctr"/>
            <a:r>
              <a:rPr lang="en-US" sz="2800" b="1" dirty="0">
                <a:cs typeface="Arial" panose="020B0604020202020204" pitchFamily="34" charset="0"/>
              </a:rPr>
              <a:t>Ideal gas – classical limit – grand partition function</a:t>
            </a:r>
          </a:p>
        </p:txBody>
      </p:sp>
      <p:sp>
        <p:nvSpPr>
          <p:cNvPr id="3" name="TextBox 2">
            <a:extLst>
              <a:ext uri="{FF2B5EF4-FFF2-40B4-BE49-F238E27FC236}">
                <a16:creationId xmlns:a16="http://schemas.microsoft.com/office/drawing/2014/main" id="{7325D08C-48D9-4C2A-8552-E37E137DE927}"/>
              </a:ext>
            </a:extLst>
          </p:cNvPr>
          <p:cNvSpPr txBox="1"/>
          <p:nvPr/>
        </p:nvSpPr>
        <p:spPr>
          <a:xfrm>
            <a:off x="114299" y="763741"/>
            <a:ext cx="8524875" cy="923330"/>
          </a:xfrm>
          <a:prstGeom prst="rect">
            <a:avLst/>
          </a:prstGeom>
          <a:noFill/>
        </p:spPr>
        <p:txBody>
          <a:bodyPr wrap="square" rtlCol="0">
            <a:spAutoFit/>
          </a:bodyPr>
          <a:lstStyle/>
          <a:p>
            <a:r>
              <a:rPr lang="en-US" dirty="0">
                <a:cs typeface="Arial" panose="020B0604020202020204" pitchFamily="34" charset="0"/>
              </a:rPr>
              <a:t>We shall demonstrate now the calculation of the grand partition function for an ideal gas in the classical limit. The gas microstate is given by </a:t>
            </a:r>
            <a:r>
              <a:rPr lang="en-US" b="1" dirty="0">
                <a:cs typeface="Arial" panose="020B0604020202020204" pitchFamily="34" charset="0"/>
              </a:rPr>
              <a:t>the list of the occupational numbers</a:t>
            </a:r>
            <a:r>
              <a:rPr lang="en-US" dirty="0">
                <a:cs typeface="Arial" panose="020B0604020202020204" pitchFamily="34" charset="0"/>
              </a:rPr>
              <a:t>, which we shall denote as </a:t>
            </a:r>
          </a:p>
        </p:txBody>
      </p:sp>
      <p:pic>
        <p:nvPicPr>
          <p:cNvPr id="7" name="Picture 6">
            <a:extLst>
              <a:ext uri="{FF2B5EF4-FFF2-40B4-BE49-F238E27FC236}">
                <a16:creationId xmlns:a16="http://schemas.microsoft.com/office/drawing/2014/main" id="{55B2C0C2-1E79-4319-8A93-A53972319776}"/>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641816" y="1392731"/>
            <a:ext cx="3024000" cy="238286"/>
          </a:xfrm>
          <a:prstGeom prst="rect">
            <a:avLst/>
          </a:prstGeom>
        </p:spPr>
      </p:pic>
      <p:sp>
        <p:nvSpPr>
          <p:cNvPr id="8" name="TextBox 7">
            <a:extLst>
              <a:ext uri="{FF2B5EF4-FFF2-40B4-BE49-F238E27FC236}">
                <a16:creationId xmlns:a16="http://schemas.microsoft.com/office/drawing/2014/main" id="{3D910709-0304-4F3A-83DF-231757D544E7}"/>
              </a:ext>
            </a:extLst>
          </p:cNvPr>
          <p:cNvSpPr txBox="1"/>
          <p:nvPr/>
        </p:nvSpPr>
        <p:spPr>
          <a:xfrm>
            <a:off x="127955" y="1654560"/>
            <a:ext cx="8334375" cy="369332"/>
          </a:xfrm>
          <a:prstGeom prst="rect">
            <a:avLst/>
          </a:prstGeom>
          <a:noFill/>
        </p:spPr>
        <p:txBody>
          <a:bodyPr wrap="square" rtlCol="0">
            <a:spAutoFit/>
          </a:bodyPr>
          <a:lstStyle/>
          <a:p>
            <a:r>
              <a:rPr lang="en-US" dirty="0">
                <a:cs typeface="Arial" panose="020B0604020202020204" pitchFamily="34" charset="0"/>
              </a:rPr>
              <a:t>The grand partition function is the sum over all gas microstates (over all possible lists}:</a:t>
            </a:r>
          </a:p>
        </p:txBody>
      </p:sp>
      <p:sp>
        <p:nvSpPr>
          <p:cNvPr id="21" name="TextBox 20">
            <a:extLst>
              <a:ext uri="{FF2B5EF4-FFF2-40B4-BE49-F238E27FC236}">
                <a16:creationId xmlns:a16="http://schemas.microsoft.com/office/drawing/2014/main" id="{35E58D8A-C828-4D6E-8D70-7E27C63DFAE6}"/>
              </a:ext>
            </a:extLst>
          </p:cNvPr>
          <p:cNvSpPr txBox="1"/>
          <p:nvPr/>
        </p:nvSpPr>
        <p:spPr>
          <a:xfrm>
            <a:off x="114299" y="2650665"/>
            <a:ext cx="8691563" cy="923330"/>
          </a:xfrm>
          <a:prstGeom prst="rect">
            <a:avLst/>
          </a:prstGeom>
          <a:noFill/>
        </p:spPr>
        <p:txBody>
          <a:bodyPr wrap="square" rtlCol="0">
            <a:spAutoFit/>
          </a:bodyPr>
          <a:lstStyle/>
          <a:p>
            <a:r>
              <a:rPr lang="en-US" dirty="0">
                <a:cs typeface="Arial" panose="020B0604020202020204" pitchFamily="34" charset="0"/>
              </a:rPr>
              <a:t>Be careful and understand well what the symbols mean! The overall sum is over all possible infinite lists of occupational numbers.  The sums in the exponent are over the </a:t>
            </a:r>
            <a:r>
              <a:rPr lang="en-US" b="1" dirty="0">
                <a:cs typeface="Arial" panose="020B0604020202020204" pitchFamily="34" charset="0"/>
              </a:rPr>
              <a:t>occupational numbers in one specific list</a:t>
            </a:r>
            <a:r>
              <a:rPr lang="en-US" dirty="0">
                <a:cs typeface="Arial" panose="020B0604020202020204" pitchFamily="34" charset="0"/>
              </a:rPr>
              <a:t>. Now exponent of a sum is a product of exponents:</a:t>
            </a:r>
          </a:p>
        </p:txBody>
      </p:sp>
      <p:pic>
        <p:nvPicPr>
          <p:cNvPr id="33" name="Picture 32">
            <a:extLst>
              <a:ext uri="{FF2B5EF4-FFF2-40B4-BE49-F238E27FC236}">
                <a16:creationId xmlns:a16="http://schemas.microsoft.com/office/drawing/2014/main" id="{AD8ED9D0-CE0C-4786-918A-FD1FD61CB736}"/>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681427" y="2015466"/>
            <a:ext cx="7227429" cy="636000"/>
          </a:xfrm>
          <a:prstGeom prst="rect">
            <a:avLst/>
          </a:prstGeom>
        </p:spPr>
      </p:pic>
      <p:pic>
        <p:nvPicPr>
          <p:cNvPr id="38" name="Picture 37">
            <a:extLst>
              <a:ext uri="{FF2B5EF4-FFF2-40B4-BE49-F238E27FC236}">
                <a16:creationId xmlns:a16="http://schemas.microsoft.com/office/drawing/2014/main" id="{0272A5A8-8FCB-4A31-9BC9-D0804439888F}"/>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2757593" y="3536900"/>
            <a:ext cx="3238286" cy="636000"/>
          </a:xfrm>
          <a:prstGeom prst="rect">
            <a:avLst/>
          </a:prstGeom>
        </p:spPr>
      </p:pic>
      <p:sp>
        <p:nvSpPr>
          <p:cNvPr id="39" name="TextBox 38">
            <a:extLst>
              <a:ext uri="{FF2B5EF4-FFF2-40B4-BE49-F238E27FC236}">
                <a16:creationId xmlns:a16="http://schemas.microsoft.com/office/drawing/2014/main" id="{805B129E-BC25-47DA-B365-B79659E758DE}"/>
              </a:ext>
            </a:extLst>
          </p:cNvPr>
          <p:cNvSpPr txBox="1"/>
          <p:nvPr/>
        </p:nvSpPr>
        <p:spPr>
          <a:xfrm>
            <a:off x="161291" y="4058326"/>
            <a:ext cx="8691563" cy="646331"/>
          </a:xfrm>
          <a:prstGeom prst="rect">
            <a:avLst/>
          </a:prstGeom>
          <a:noFill/>
        </p:spPr>
        <p:txBody>
          <a:bodyPr wrap="square" rtlCol="0">
            <a:spAutoFit/>
          </a:bodyPr>
          <a:lstStyle/>
          <a:p>
            <a:r>
              <a:rPr lang="en-US" b="1" dirty="0">
                <a:cs typeface="Arial" panose="020B0604020202020204" pitchFamily="34" charset="0"/>
              </a:rPr>
              <a:t>Now the most difficult (for understanding) rearrangement </a:t>
            </a:r>
            <a:r>
              <a:rPr lang="en-US" dirty="0">
                <a:cs typeface="Arial" panose="020B0604020202020204" pitchFamily="34" charset="0"/>
              </a:rPr>
              <a:t>according to the distributive law. Symbolically but imprecisely: “sum of products is the product of sums”.</a:t>
            </a:r>
          </a:p>
        </p:txBody>
      </p:sp>
      <p:pic>
        <p:nvPicPr>
          <p:cNvPr id="44" name="Picture 43">
            <a:extLst>
              <a:ext uri="{FF2B5EF4-FFF2-40B4-BE49-F238E27FC236}">
                <a16:creationId xmlns:a16="http://schemas.microsoft.com/office/drawing/2014/main" id="{005F5467-1DDC-4585-9277-9EE695CE1B2A}"/>
              </a:ext>
            </a:extLst>
          </p:cNvPr>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2868365" y="4694326"/>
            <a:ext cx="3183429" cy="615429"/>
          </a:xfrm>
          <a:prstGeom prst="rect">
            <a:avLst/>
          </a:prstGeom>
        </p:spPr>
      </p:pic>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CA4132F0-89CA-4885-B087-86312E01B980}"/>
                  </a:ext>
                </a:extLst>
              </p:cNvPr>
              <p:cNvSpPr txBox="1"/>
              <p:nvPr/>
            </p:nvSpPr>
            <p:spPr>
              <a:xfrm>
                <a:off x="161291" y="5207091"/>
                <a:ext cx="8691563" cy="1477328"/>
              </a:xfrm>
              <a:prstGeom prst="rect">
                <a:avLst/>
              </a:prstGeom>
              <a:noFill/>
            </p:spPr>
            <p:txBody>
              <a:bodyPr wrap="square" rtlCol="0">
                <a:spAutoFit/>
              </a:bodyPr>
              <a:lstStyle/>
              <a:p>
                <a:r>
                  <a:rPr lang="en-US" b="1" dirty="0">
                    <a:solidFill>
                      <a:srgbClr val="FF0000"/>
                    </a:solidFill>
                    <a:cs typeface="Arial" panose="020B0604020202020204" pitchFamily="34" charset="0"/>
                  </a:rPr>
                  <a:t>Observe the difference</a:t>
                </a:r>
                <a:r>
                  <a:rPr lang="en-US" dirty="0">
                    <a:cs typeface="Arial" panose="020B0604020202020204" pitchFamily="34" charset="0"/>
                  </a:rPr>
                  <a:t>: in the original expression the sum is </a:t>
                </a:r>
                <a:r>
                  <a:rPr lang="en-US" b="1" dirty="0">
                    <a:solidFill>
                      <a:srgbClr val="FF0000"/>
                    </a:solidFill>
                    <a:cs typeface="Arial" panose="020B0604020202020204" pitchFamily="34" charset="0"/>
                  </a:rPr>
                  <a:t>over lists </a:t>
                </a:r>
                <a:r>
                  <a:rPr lang="en-US" dirty="0">
                    <a:cs typeface="Arial" panose="020B0604020202020204" pitchFamily="34" charset="0"/>
                  </a:rPr>
                  <a:t>of numbers, in the transformed expression the sum is </a:t>
                </a:r>
                <a:r>
                  <a:rPr lang="en-US" b="1" dirty="0">
                    <a:solidFill>
                      <a:srgbClr val="FF0000"/>
                    </a:solidFill>
                    <a:cs typeface="Arial" panose="020B0604020202020204" pitchFamily="34" charset="0"/>
                  </a:rPr>
                  <a:t>over all possible occupational number values </a:t>
                </a:r>
                <a:r>
                  <a:rPr lang="en-US" dirty="0">
                    <a:cs typeface="Arial" panose="020B0604020202020204" pitchFamily="34" charset="0"/>
                  </a:rPr>
                  <a:t>for the specific state </a:t>
                </a:r>
                <a14:m>
                  <m:oMath xmlns:m="http://schemas.openxmlformats.org/officeDocument/2006/math">
                    <m:r>
                      <a:rPr lang="sk-SK" b="0" i="1" smtClean="0">
                        <a:latin typeface="Cambria Math" panose="02040503050406030204" pitchFamily="18" charset="0"/>
                        <a:cs typeface="Arial" panose="020B0604020202020204" pitchFamily="34" charset="0"/>
                      </a:rPr>
                      <m:t>𝑗</m:t>
                    </m:r>
                  </m:oMath>
                </a14:m>
                <a:r>
                  <a:rPr lang="sk-SK" dirty="0">
                    <a:cs typeface="Arial" panose="020B0604020202020204" pitchFamily="34" charset="0"/>
                  </a:rPr>
                  <a:t>. So </a:t>
                </a:r>
                <a:r>
                  <a:rPr lang="en-US" dirty="0">
                    <a:cs typeface="Arial" panose="020B0604020202020204" pitchFamily="34" charset="0"/>
                  </a:rPr>
                  <a:t>for fermions it is the sum of just two numbers 0, 1. You can understand that </a:t>
                </a:r>
                <a:r>
                  <a:rPr lang="en-US" b="1" dirty="0">
                    <a:solidFill>
                      <a:srgbClr val="FF0000"/>
                    </a:solidFill>
                    <a:cs typeface="Arial" panose="020B0604020202020204" pitchFamily="34" charset="0"/>
                  </a:rPr>
                  <a:t>this is correct</a:t>
                </a:r>
                <a:r>
                  <a:rPr lang="en-US" dirty="0">
                    <a:cs typeface="Arial" panose="020B0604020202020204" pitchFamily="34" charset="0"/>
                  </a:rPr>
                  <a:t> by inspecting small specific examples for the distributive law. </a:t>
                </a:r>
                <a:r>
                  <a:rPr lang="en-US" b="1" dirty="0">
                    <a:solidFill>
                      <a:srgbClr val="FF0000"/>
                    </a:solidFill>
                    <a:cs typeface="Arial" panose="020B0604020202020204" pitchFamily="34" charset="0"/>
                  </a:rPr>
                  <a:t>Try hard</a:t>
                </a:r>
                <a:r>
                  <a:rPr lang="en-US" dirty="0">
                    <a:cs typeface="Arial" panose="020B0604020202020204" pitchFamily="34" charset="0"/>
                  </a:rPr>
                  <a:t>, finally you will understand the distributive law!</a:t>
                </a:r>
              </a:p>
            </p:txBody>
          </p:sp>
        </mc:Choice>
        <mc:Fallback xmlns="">
          <p:sp>
            <p:nvSpPr>
              <p:cNvPr id="45" name="TextBox 44">
                <a:extLst>
                  <a:ext uri="{FF2B5EF4-FFF2-40B4-BE49-F238E27FC236}">
                    <a16:creationId xmlns:a16="http://schemas.microsoft.com/office/drawing/2014/main" id="{CA4132F0-89CA-4885-B087-86312E01B980}"/>
                  </a:ext>
                </a:extLst>
              </p:cNvPr>
              <p:cNvSpPr txBox="1">
                <a:spLocks noRot="1" noChangeAspect="1" noMove="1" noResize="1" noEditPoints="1" noAdjustHandles="1" noChangeArrowheads="1" noChangeShapeType="1" noTextEdit="1"/>
              </p:cNvSpPr>
              <p:nvPr/>
            </p:nvSpPr>
            <p:spPr>
              <a:xfrm>
                <a:off x="161291" y="5207091"/>
                <a:ext cx="8691563" cy="1477328"/>
              </a:xfrm>
              <a:prstGeom prst="rect">
                <a:avLst/>
              </a:prstGeom>
              <a:blipFill>
                <a:blip r:embed="rId10"/>
                <a:stretch>
                  <a:fillRect l="-561" t="-2058" b="-5350"/>
                </a:stretch>
              </a:blipFill>
            </p:spPr>
            <p:txBody>
              <a:bodyPr/>
              <a:lstStyle/>
              <a:p>
                <a:r>
                  <a:rPr lang="en-US">
                    <a:noFill/>
                  </a:rPr>
                  <a:t> </a:t>
                </a:r>
              </a:p>
            </p:txBody>
          </p:sp>
        </mc:Fallback>
      </mc:AlternateContent>
    </p:spTree>
    <p:extLst>
      <p:ext uri="{BB962C8B-B14F-4D97-AF65-F5344CB8AC3E}">
        <p14:creationId xmlns:p14="http://schemas.microsoft.com/office/powerpoint/2010/main" val="2269209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587B4E-CE9A-4E1C-8546-D1A31CEA5B9C}"/>
              </a:ext>
            </a:extLst>
          </p:cNvPr>
          <p:cNvSpPr txBox="1"/>
          <p:nvPr/>
        </p:nvSpPr>
        <p:spPr>
          <a:xfrm>
            <a:off x="333375" y="277616"/>
            <a:ext cx="8477250" cy="523220"/>
          </a:xfrm>
          <a:prstGeom prst="rect">
            <a:avLst/>
          </a:prstGeom>
          <a:noFill/>
        </p:spPr>
        <p:txBody>
          <a:bodyPr wrap="square" rtlCol="0">
            <a:spAutoFit/>
          </a:bodyPr>
          <a:lstStyle/>
          <a:p>
            <a:pPr algn="ctr"/>
            <a:r>
              <a:rPr lang="en-US" sz="2800" b="1" dirty="0">
                <a:cs typeface="Arial" panose="020B0604020202020204" pitchFamily="34" charset="0"/>
              </a:rPr>
              <a:t>Ideal gas – classical limit – grand partition function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7822279-B77E-4E14-A758-E399BE4BB977}"/>
                  </a:ext>
                </a:extLst>
              </p:cNvPr>
              <p:cNvSpPr txBox="1"/>
              <p:nvPr/>
            </p:nvSpPr>
            <p:spPr>
              <a:xfrm>
                <a:off x="200025" y="866162"/>
                <a:ext cx="8686800" cy="1222642"/>
              </a:xfrm>
              <a:prstGeom prst="rect">
                <a:avLst/>
              </a:prstGeom>
              <a:noFill/>
            </p:spPr>
            <p:txBody>
              <a:bodyPr wrap="square" rtlCol="0">
                <a:spAutoFit/>
              </a:bodyPr>
              <a:lstStyle/>
              <a:p>
                <a:r>
                  <a:rPr lang="en-US" dirty="0">
                    <a:cs typeface="Arial" panose="020B0604020202020204" pitchFamily="34" charset="0"/>
                  </a:rPr>
                  <a:t>So far, our calculations were exact. Now we will do approximations of the classical limit.</a:t>
                </a:r>
              </a:p>
              <a:p>
                <a:r>
                  <a:rPr lang="en-US" dirty="0">
                    <a:cs typeface="Arial" panose="020B0604020202020204" pitchFamily="34" charset="0"/>
                  </a:rPr>
                  <a:t>Firstly, in the classical limit there is no difference between bosons and fermions because the mean occupational numbers are very low. So we continue the calculations with fermions, where the sums are only over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𝑛</m:t>
                        </m:r>
                      </m:e>
                      <m:sub>
                        <m:r>
                          <a:rPr lang="en-US" b="0" i="1" smtClean="0">
                            <a:latin typeface="Cambria Math" panose="02040503050406030204" pitchFamily="18" charset="0"/>
                            <a:cs typeface="Arial" panose="020B0604020202020204" pitchFamily="34" charset="0"/>
                          </a:rPr>
                          <m:t>𝑗</m:t>
                        </m:r>
                      </m:sub>
                    </m:sSub>
                    <m:r>
                      <a:rPr lang="en-US" b="0" i="1" smtClean="0">
                        <a:latin typeface="Cambria Math" panose="02040503050406030204" pitchFamily="18" charset="0"/>
                        <a:cs typeface="Arial" panose="020B0604020202020204" pitchFamily="34" charset="0"/>
                      </a:rPr>
                      <m:t>=0,1</m:t>
                    </m:r>
                  </m:oMath>
                </a14:m>
                <a:r>
                  <a:rPr lang="en-US" dirty="0">
                    <a:cs typeface="Arial" panose="020B0604020202020204" pitchFamily="34" charset="0"/>
                  </a:rPr>
                  <a:t>.</a:t>
                </a:r>
              </a:p>
            </p:txBody>
          </p:sp>
        </mc:Choice>
        <mc:Fallback xmlns="">
          <p:sp>
            <p:nvSpPr>
              <p:cNvPr id="3" name="TextBox 2">
                <a:extLst>
                  <a:ext uri="{FF2B5EF4-FFF2-40B4-BE49-F238E27FC236}">
                    <a16:creationId xmlns:a16="http://schemas.microsoft.com/office/drawing/2014/main" id="{17822279-B77E-4E14-A758-E399BE4BB977}"/>
                  </a:ext>
                </a:extLst>
              </p:cNvPr>
              <p:cNvSpPr txBox="1">
                <a:spLocks noRot="1" noChangeAspect="1" noMove="1" noResize="1" noEditPoints="1" noAdjustHandles="1" noChangeArrowheads="1" noChangeShapeType="1" noTextEdit="1"/>
              </p:cNvSpPr>
              <p:nvPr/>
            </p:nvSpPr>
            <p:spPr>
              <a:xfrm>
                <a:off x="200025" y="866162"/>
                <a:ext cx="8686800" cy="1222642"/>
              </a:xfrm>
              <a:prstGeom prst="rect">
                <a:avLst/>
              </a:prstGeom>
              <a:blipFill>
                <a:blip r:embed="rId8"/>
                <a:stretch>
                  <a:fillRect l="-632" t="-2488" b="-5473"/>
                </a:stretch>
              </a:blipFill>
            </p:spPr>
            <p:txBody>
              <a:bodyPr/>
              <a:lstStyle/>
              <a:p>
                <a:r>
                  <a:rPr lang="sk-SK">
                    <a:noFill/>
                  </a:rPr>
                  <a:t> </a:t>
                </a:r>
              </a:p>
            </p:txBody>
          </p:sp>
        </mc:Fallback>
      </mc:AlternateContent>
      <p:pic>
        <p:nvPicPr>
          <p:cNvPr id="12" name="Picture 11">
            <a:extLst>
              <a:ext uri="{FF2B5EF4-FFF2-40B4-BE49-F238E27FC236}">
                <a16:creationId xmlns:a16="http://schemas.microsoft.com/office/drawing/2014/main" id="{F235F2BC-2269-40D1-B9E4-A84CDBBE4083}"/>
              </a:ext>
            </a:extLst>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1533034" y="2004500"/>
            <a:ext cx="5909143" cy="704572"/>
          </a:xfrm>
          <a:prstGeom prst="rect">
            <a:avLst/>
          </a:prstGeom>
        </p:spPr>
      </p:pic>
      <p:pic>
        <p:nvPicPr>
          <p:cNvPr id="13" name="Picture 12">
            <a:extLst>
              <a:ext uri="{FF2B5EF4-FFF2-40B4-BE49-F238E27FC236}">
                <a16:creationId xmlns:a16="http://schemas.microsoft.com/office/drawing/2014/main" id="{0C04F18D-5867-46F3-9AB5-2C105B8EE185}"/>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198829" y="3194962"/>
            <a:ext cx="2317714" cy="421714"/>
          </a:xfrm>
          <a:prstGeom prst="rect">
            <a:avLst/>
          </a:prstGeom>
        </p:spPr>
      </p:pic>
      <p:sp>
        <p:nvSpPr>
          <p:cNvPr id="14" name="TextBox 13">
            <a:extLst>
              <a:ext uri="{FF2B5EF4-FFF2-40B4-BE49-F238E27FC236}">
                <a16:creationId xmlns:a16="http://schemas.microsoft.com/office/drawing/2014/main" id="{19972087-1BF0-4F54-BE86-41758086705A}"/>
              </a:ext>
            </a:extLst>
          </p:cNvPr>
          <p:cNvSpPr txBox="1"/>
          <p:nvPr/>
        </p:nvSpPr>
        <p:spPr>
          <a:xfrm>
            <a:off x="158002" y="3201610"/>
            <a:ext cx="8181975" cy="646331"/>
          </a:xfrm>
          <a:prstGeom prst="rect">
            <a:avLst/>
          </a:prstGeom>
          <a:noFill/>
        </p:spPr>
        <p:txBody>
          <a:bodyPr wrap="square" rtlCol="0">
            <a:spAutoFit/>
          </a:bodyPr>
          <a:lstStyle/>
          <a:p>
            <a:r>
              <a:rPr lang="en-US" dirty="0">
                <a:cs typeface="Arial" panose="020B0604020202020204" pitchFamily="34" charset="0"/>
              </a:rPr>
              <a:t>The classical limit also means                                                  so we approximate the logarithms</a:t>
            </a:r>
          </a:p>
        </p:txBody>
      </p:sp>
      <p:pic>
        <p:nvPicPr>
          <p:cNvPr id="22" name="Picture 21">
            <a:extLst>
              <a:ext uri="{FF2B5EF4-FFF2-40B4-BE49-F238E27FC236}">
                <a16:creationId xmlns:a16="http://schemas.microsoft.com/office/drawing/2014/main" id="{6C2AF123-79FF-4077-8DB5-E47EFD51F173}"/>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019686" y="3837848"/>
            <a:ext cx="2676000" cy="564000"/>
          </a:xfrm>
          <a:prstGeom prst="rect">
            <a:avLst/>
          </a:prstGeom>
        </p:spPr>
      </p:pic>
      <p:pic>
        <p:nvPicPr>
          <p:cNvPr id="20" name="Picture 19">
            <a:extLst>
              <a:ext uri="{FF2B5EF4-FFF2-40B4-BE49-F238E27FC236}">
                <a16:creationId xmlns:a16="http://schemas.microsoft.com/office/drawing/2014/main" id="{50840A1F-B4A7-4392-819B-F8B2F4A0BCC9}"/>
              </a:ext>
            </a:extLst>
          </p:cNvPr>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2729115" y="2734167"/>
            <a:ext cx="3257143" cy="564000"/>
          </a:xfrm>
          <a:prstGeom prst="rect">
            <a:avLst/>
          </a:prstGeom>
        </p:spPr>
      </p:pic>
      <p:sp>
        <p:nvSpPr>
          <p:cNvPr id="23" name="TextBox 22">
            <a:extLst>
              <a:ext uri="{FF2B5EF4-FFF2-40B4-BE49-F238E27FC236}">
                <a16:creationId xmlns:a16="http://schemas.microsoft.com/office/drawing/2014/main" id="{8A12EAE7-E8A1-439C-972C-D0D26B25A11C}"/>
              </a:ext>
            </a:extLst>
          </p:cNvPr>
          <p:cNvSpPr txBox="1"/>
          <p:nvPr/>
        </p:nvSpPr>
        <p:spPr>
          <a:xfrm>
            <a:off x="158002" y="4354170"/>
            <a:ext cx="8401050" cy="646331"/>
          </a:xfrm>
          <a:prstGeom prst="rect">
            <a:avLst/>
          </a:prstGeom>
          <a:noFill/>
        </p:spPr>
        <p:txBody>
          <a:bodyPr wrap="square" rtlCol="0">
            <a:spAutoFit/>
          </a:bodyPr>
          <a:lstStyle/>
          <a:p>
            <a:r>
              <a:rPr lang="en-US" dirty="0">
                <a:cs typeface="Arial" panose="020B0604020202020204" pitchFamily="34" charset="0"/>
              </a:rPr>
              <a:t>We got just the sum over mean occupational numbers, what gives the total number of particles. So </a:t>
            </a:r>
            <a:r>
              <a:rPr lang="en-US" b="1" dirty="0">
                <a:solidFill>
                  <a:srgbClr val="FF0000"/>
                </a:solidFill>
                <a:cs typeface="Arial" panose="020B0604020202020204" pitchFamily="34" charset="0"/>
              </a:rPr>
              <a:t>in the classical limit</a:t>
            </a:r>
          </a:p>
        </p:txBody>
      </p:sp>
      <p:pic>
        <p:nvPicPr>
          <p:cNvPr id="26" name="Picture 25">
            <a:extLst>
              <a:ext uri="{FF2B5EF4-FFF2-40B4-BE49-F238E27FC236}">
                <a16:creationId xmlns:a16="http://schemas.microsoft.com/office/drawing/2014/main" id="{91C5B41D-E044-4FFE-8CB8-A0F1C4A88A49}"/>
              </a:ext>
            </a:extLst>
          </p:cNvPr>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3863702" y="4974438"/>
            <a:ext cx="908571" cy="159429"/>
          </a:xfrm>
          <a:prstGeom prst="rect">
            <a:avLst/>
          </a:prstGeom>
        </p:spPr>
      </p:pic>
      <p:sp>
        <p:nvSpPr>
          <p:cNvPr id="27" name="Rectangle 26">
            <a:extLst>
              <a:ext uri="{FF2B5EF4-FFF2-40B4-BE49-F238E27FC236}">
                <a16:creationId xmlns:a16="http://schemas.microsoft.com/office/drawing/2014/main" id="{87002FE4-4F09-4325-92FA-D07C06330AB7}"/>
              </a:ext>
            </a:extLst>
          </p:cNvPr>
          <p:cNvSpPr/>
          <p:nvPr/>
        </p:nvSpPr>
        <p:spPr>
          <a:xfrm>
            <a:off x="3695700" y="4798343"/>
            <a:ext cx="1343025" cy="5364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4ACEF0E7-9044-4DA2-97FB-9BF2BA20548A}"/>
                  </a:ext>
                </a:extLst>
              </p:cNvPr>
              <p:cNvSpPr txBox="1"/>
              <p:nvPr/>
            </p:nvSpPr>
            <p:spPr>
              <a:xfrm>
                <a:off x="200025" y="5396996"/>
                <a:ext cx="8858250" cy="1499641"/>
              </a:xfrm>
              <a:prstGeom prst="rect">
                <a:avLst/>
              </a:prstGeom>
              <a:noFill/>
            </p:spPr>
            <p:txBody>
              <a:bodyPr wrap="square" rtlCol="0">
                <a:spAutoFit/>
              </a:bodyPr>
              <a:lstStyle/>
              <a:p>
                <a:r>
                  <a:rPr lang="en-US" b="1" dirty="0">
                    <a:solidFill>
                      <a:srgbClr val="FF0000"/>
                    </a:solidFill>
                    <a:cs typeface="Arial" panose="020B0604020202020204" pitchFamily="34" charset="0"/>
                  </a:rPr>
                  <a:t>We have calculated the grand partition function! </a:t>
                </a:r>
                <a:r>
                  <a:rPr lang="en-US" dirty="0">
                    <a:cs typeface="Arial" panose="020B0604020202020204" pitchFamily="34" charset="0"/>
                  </a:rPr>
                  <a:t>We were able to do it because of the classical limit but also because in the grand statistical sum there is no restriction for the one-particle states we sum over. For the canonical sum the restriction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𝑁</m:t>
                        </m:r>
                      </m:e>
                      <m:sub>
                        <m:r>
                          <a:rPr lang="en-US" b="0" i="1" smtClean="0">
                            <a:latin typeface="Cambria Math" panose="02040503050406030204" pitchFamily="18" charset="0"/>
                            <a:cs typeface="Arial" panose="020B0604020202020204" pitchFamily="34" charset="0"/>
                          </a:rPr>
                          <m:t>𝑗</m:t>
                        </m:r>
                      </m:sub>
                    </m:sSub>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𝑁</m:t>
                    </m:r>
                  </m:oMath>
                </a14:m>
                <a:r>
                  <a:rPr lang="en-US" dirty="0">
                    <a:cs typeface="Arial" panose="020B0604020202020204" pitchFamily="34" charset="0"/>
                  </a:rPr>
                  <a:t> would make a similar calculation more difficult. (Later we shall see that in classical (non-quantum) statistics the calculation of the canonical sum for ideal gas is easy!)</a:t>
                </a:r>
              </a:p>
            </p:txBody>
          </p:sp>
        </mc:Choice>
        <mc:Fallback xmlns="">
          <p:sp>
            <p:nvSpPr>
              <p:cNvPr id="28" name="TextBox 27">
                <a:extLst>
                  <a:ext uri="{FF2B5EF4-FFF2-40B4-BE49-F238E27FC236}">
                    <a16:creationId xmlns:a16="http://schemas.microsoft.com/office/drawing/2014/main" id="{4ACEF0E7-9044-4DA2-97FB-9BF2BA20548A}"/>
                  </a:ext>
                </a:extLst>
              </p:cNvPr>
              <p:cNvSpPr txBox="1">
                <a:spLocks noRot="1" noChangeAspect="1" noMove="1" noResize="1" noEditPoints="1" noAdjustHandles="1" noChangeArrowheads="1" noChangeShapeType="1" noTextEdit="1"/>
              </p:cNvSpPr>
              <p:nvPr/>
            </p:nvSpPr>
            <p:spPr>
              <a:xfrm>
                <a:off x="200025" y="5396996"/>
                <a:ext cx="8858250" cy="1499641"/>
              </a:xfrm>
              <a:prstGeom prst="rect">
                <a:avLst/>
              </a:prstGeom>
              <a:blipFill>
                <a:blip r:embed="rId14"/>
                <a:stretch>
                  <a:fillRect l="-619" t="-2033" r="-138" b="-5691"/>
                </a:stretch>
              </a:blipFill>
            </p:spPr>
            <p:txBody>
              <a:bodyPr/>
              <a:lstStyle/>
              <a:p>
                <a:r>
                  <a:rPr lang="sk-SK">
                    <a:noFill/>
                  </a:rPr>
                  <a:t> </a:t>
                </a:r>
              </a:p>
            </p:txBody>
          </p:sp>
        </mc:Fallback>
      </mc:AlternateContent>
      <p:pic>
        <p:nvPicPr>
          <p:cNvPr id="5" name="Picture 4">
            <a:extLst>
              <a:ext uri="{FF2B5EF4-FFF2-40B4-BE49-F238E27FC236}">
                <a16:creationId xmlns:a16="http://schemas.microsoft.com/office/drawing/2014/main" id="{5C09E125-0EE3-487F-B593-67DDE7682EB6}"/>
              </a:ext>
            </a:extLst>
          </p:cNvPr>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1434215" y="3571359"/>
            <a:ext cx="1306449" cy="229743"/>
          </a:xfrm>
          <a:prstGeom prst="rect">
            <a:avLst/>
          </a:prstGeom>
        </p:spPr>
      </p:pic>
    </p:spTree>
    <p:extLst>
      <p:ext uri="{BB962C8B-B14F-4D97-AF65-F5344CB8AC3E}">
        <p14:creationId xmlns:p14="http://schemas.microsoft.com/office/powerpoint/2010/main" val="1466321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CE01C5-D3FC-4BFD-80B9-8077D7D3B124}"/>
              </a:ext>
            </a:extLst>
          </p:cNvPr>
          <p:cNvSpPr txBox="1"/>
          <p:nvPr/>
        </p:nvSpPr>
        <p:spPr>
          <a:xfrm>
            <a:off x="333375" y="277616"/>
            <a:ext cx="8477250" cy="523220"/>
          </a:xfrm>
          <a:prstGeom prst="rect">
            <a:avLst/>
          </a:prstGeom>
          <a:noFill/>
        </p:spPr>
        <p:txBody>
          <a:bodyPr wrap="square" rtlCol="0">
            <a:spAutoFit/>
          </a:bodyPr>
          <a:lstStyle/>
          <a:p>
            <a:pPr algn="ctr"/>
            <a:r>
              <a:rPr lang="en-US" sz="2800" b="1" dirty="0">
                <a:cs typeface="Arial" panose="020B0604020202020204" pitchFamily="34" charset="0"/>
              </a:rPr>
              <a:t>Ideal gas – classical limit – entropy</a:t>
            </a:r>
          </a:p>
        </p:txBody>
      </p:sp>
      <p:pic>
        <p:nvPicPr>
          <p:cNvPr id="4" name="Picture 3">
            <a:extLst>
              <a:ext uri="{FF2B5EF4-FFF2-40B4-BE49-F238E27FC236}">
                <a16:creationId xmlns:a16="http://schemas.microsoft.com/office/drawing/2014/main" id="{3A5896ED-34E3-43C6-B06A-F13E5AD9439E}"/>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1239700" y="2964429"/>
            <a:ext cx="6159429" cy="464571"/>
          </a:xfrm>
          <a:prstGeom prst="rect">
            <a:avLst/>
          </a:prstGeom>
        </p:spPr>
      </p:pic>
      <p:pic>
        <p:nvPicPr>
          <p:cNvPr id="6" name="Picture 5">
            <a:extLst>
              <a:ext uri="{FF2B5EF4-FFF2-40B4-BE49-F238E27FC236}">
                <a16:creationId xmlns:a16="http://schemas.microsoft.com/office/drawing/2014/main" id="{7D51FDB7-D80F-409F-8726-A0D44532FB6B}"/>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6292577" y="1569688"/>
            <a:ext cx="908571" cy="159429"/>
          </a:xfrm>
          <a:prstGeom prst="rect">
            <a:avLst/>
          </a:prstGeom>
        </p:spPr>
      </p:pic>
      <p:pic>
        <p:nvPicPr>
          <p:cNvPr id="7" name="Picture 6">
            <a:extLst>
              <a:ext uri="{FF2B5EF4-FFF2-40B4-BE49-F238E27FC236}">
                <a16:creationId xmlns:a16="http://schemas.microsoft.com/office/drawing/2014/main" id="{579D149A-1793-42C5-BA74-BB5CAA639092}"/>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662960" y="1492546"/>
            <a:ext cx="1515429" cy="473143"/>
          </a:xfrm>
          <a:prstGeom prst="rect">
            <a:avLst/>
          </a:prstGeom>
        </p:spPr>
      </p:pic>
      <p:pic>
        <p:nvPicPr>
          <p:cNvPr id="8" name="Picture 7">
            <a:extLst>
              <a:ext uri="{FF2B5EF4-FFF2-40B4-BE49-F238E27FC236}">
                <a16:creationId xmlns:a16="http://schemas.microsoft.com/office/drawing/2014/main" id="{024C10AD-071C-431F-8BA9-2089B8461BBD}"/>
              </a:ext>
            </a:extLst>
          </p:cNvPr>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3279525" y="1345118"/>
            <a:ext cx="1724571" cy="620571"/>
          </a:xfrm>
          <a:prstGeom prst="rect">
            <a:avLst/>
          </a:prstGeom>
        </p:spPr>
      </p:pic>
      <p:sp>
        <p:nvSpPr>
          <p:cNvPr id="9" name="TextBox 8">
            <a:extLst>
              <a:ext uri="{FF2B5EF4-FFF2-40B4-BE49-F238E27FC236}">
                <a16:creationId xmlns:a16="http://schemas.microsoft.com/office/drawing/2014/main" id="{FCD05E29-7CC9-42BC-B142-606A50560A2B}"/>
              </a:ext>
            </a:extLst>
          </p:cNvPr>
          <p:cNvSpPr txBox="1"/>
          <p:nvPr/>
        </p:nvSpPr>
        <p:spPr>
          <a:xfrm>
            <a:off x="238125" y="962025"/>
            <a:ext cx="8477250" cy="369332"/>
          </a:xfrm>
          <a:prstGeom prst="rect">
            <a:avLst/>
          </a:prstGeom>
          <a:noFill/>
        </p:spPr>
        <p:txBody>
          <a:bodyPr wrap="square" rtlCol="0">
            <a:spAutoFit/>
          </a:bodyPr>
          <a:lstStyle/>
          <a:p>
            <a:r>
              <a:rPr lang="en-US" dirty="0">
                <a:cs typeface="Arial" panose="020B0604020202020204" pitchFamily="34" charset="0"/>
              </a:rPr>
              <a:t>Summarizing the results we have obtained</a:t>
            </a:r>
          </a:p>
        </p:txBody>
      </p:sp>
      <p:sp>
        <p:nvSpPr>
          <p:cNvPr id="10" name="Rectangle 9">
            <a:extLst>
              <a:ext uri="{FF2B5EF4-FFF2-40B4-BE49-F238E27FC236}">
                <a16:creationId xmlns:a16="http://schemas.microsoft.com/office/drawing/2014/main" id="{54315EF4-4770-4830-BEF6-603D568BC03C}"/>
              </a:ext>
            </a:extLst>
          </p:cNvPr>
          <p:cNvSpPr/>
          <p:nvPr/>
        </p:nvSpPr>
        <p:spPr>
          <a:xfrm>
            <a:off x="438150" y="1297493"/>
            <a:ext cx="7467600" cy="7408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186E4E5-D4DD-4D35-8B69-10FDB3A6BDB9}"/>
              </a:ext>
            </a:extLst>
          </p:cNvPr>
          <p:cNvSpPr txBox="1"/>
          <p:nvPr/>
        </p:nvSpPr>
        <p:spPr>
          <a:xfrm>
            <a:off x="238125" y="2373818"/>
            <a:ext cx="8572500" cy="646331"/>
          </a:xfrm>
          <a:prstGeom prst="rect">
            <a:avLst/>
          </a:prstGeom>
          <a:noFill/>
        </p:spPr>
        <p:txBody>
          <a:bodyPr wrap="square" rtlCol="0">
            <a:spAutoFit/>
          </a:bodyPr>
          <a:lstStyle/>
          <a:p>
            <a:r>
              <a:rPr lang="en-US" dirty="0">
                <a:cs typeface="Arial" panose="020B0604020202020204" pitchFamily="34" charset="0"/>
              </a:rPr>
              <a:t>we continue by calculating the entropy of an ideal gas in the classical limit. We start with the relation</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886A845-D3C0-4749-A5A2-18A8E8C7DEE9}"/>
                  </a:ext>
                </a:extLst>
              </p:cNvPr>
              <p:cNvSpPr txBox="1"/>
              <p:nvPr/>
            </p:nvSpPr>
            <p:spPr>
              <a:xfrm>
                <a:off x="238125" y="3639913"/>
                <a:ext cx="8677275" cy="369332"/>
              </a:xfrm>
              <a:prstGeom prst="rect">
                <a:avLst/>
              </a:prstGeom>
              <a:noFill/>
            </p:spPr>
            <p:txBody>
              <a:bodyPr wrap="square" rtlCol="0">
                <a:spAutoFit/>
              </a:bodyPr>
              <a:lstStyle/>
              <a:p>
                <a:r>
                  <a:rPr lang="en-US" dirty="0">
                    <a:cs typeface="Arial" panose="020B0604020202020204" pitchFamily="34" charset="0"/>
                  </a:rPr>
                  <a:t>After substitution for </a:t>
                </a:r>
                <a14:m>
                  <m:oMath xmlns:m="http://schemas.openxmlformats.org/officeDocument/2006/math">
                    <m:r>
                      <a:rPr lang="en-US" b="0" i="1" smtClean="0">
                        <a:latin typeface="Cambria Math" panose="02040503050406030204" pitchFamily="18" charset="0"/>
                        <a:cs typeface="Arial" panose="020B0604020202020204" pitchFamily="34" charset="0"/>
                      </a:rPr>
                      <m:t>𝜇</m:t>
                    </m:r>
                  </m:oMath>
                </a14:m>
                <a:r>
                  <a:rPr lang="en-US" dirty="0">
                    <a:cs typeface="Arial" panose="020B0604020202020204" pitchFamily="34" charset="0"/>
                  </a:rPr>
                  <a:t> and          we get </a:t>
                </a:r>
              </a:p>
            </p:txBody>
          </p:sp>
        </mc:Choice>
        <mc:Fallback xmlns="">
          <p:sp>
            <p:nvSpPr>
              <p:cNvPr id="14" name="TextBox 13">
                <a:extLst>
                  <a:ext uri="{FF2B5EF4-FFF2-40B4-BE49-F238E27FC236}">
                    <a16:creationId xmlns:a16="http://schemas.microsoft.com/office/drawing/2014/main" id="{7886A845-D3C0-4749-A5A2-18A8E8C7DEE9}"/>
                  </a:ext>
                </a:extLst>
              </p:cNvPr>
              <p:cNvSpPr txBox="1">
                <a:spLocks noRot="1" noChangeAspect="1" noMove="1" noResize="1" noEditPoints="1" noAdjustHandles="1" noChangeArrowheads="1" noChangeShapeType="1" noTextEdit="1"/>
              </p:cNvSpPr>
              <p:nvPr/>
            </p:nvSpPr>
            <p:spPr>
              <a:xfrm>
                <a:off x="238125" y="3639913"/>
                <a:ext cx="8677275" cy="369332"/>
              </a:xfrm>
              <a:prstGeom prst="rect">
                <a:avLst/>
              </a:prstGeom>
              <a:blipFill>
                <a:blip r:embed="rId12"/>
                <a:stretch>
                  <a:fillRect l="-562" t="-8197" b="-24590"/>
                </a:stretch>
              </a:blipFill>
            </p:spPr>
            <p:txBody>
              <a:bodyPr/>
              <a:lstStyle/>
              <a:p>
                <a:r>
                  <a:rPr lang="en-US">
                    <a:noFill/>
                  </a:rPr>
                  <a:t> </a:t>
                </a:r>
              </a:p>
            </p:txBody>
          </p:sp>
        </mc:Fallback>
      </mc:AlternateContent>
      <p:pic>
        <p:nvPicPr>
          <p:cNvPr id="16" name="Picture 15">
            <a:extLst>
              <a:ext uri="{FF2B5EF4-FFF2-40B4-BE49-F238E27FC236}">
                <a16:creationId xmlns:a16="http://schemas.microsoft.com/office/drawing/2014/main" id="{184730D5-191F-457E-83A8-54A8E6AF2D4D}"/>
              </a:ext>
            </a:extLst>
          </p:cNvPr>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2936000" y="3744864"/>
            <a:ext cx="396000" cy="159429"/>
          </a:xfrm>
          <a:prstGeom prst="rect">
            <a:avLst/>
          </a:prstGeom>
        </p:spPr>
      </p:pic>
      <p:pic>
        <p:nvPicPr>
          <p:cNvPr id="18" name="Picture 17">
            <a:extLst>
              <a:ext uri="{FF2B5EF4-FFF2-40B4-BE49-F238E27FC236}">
                <a16:creationId xmlns:a16="http://schemas.microsoft.com/office/drawing/2014/main" id="{45CADAA0-DD4A-48C3-8322-D44FCFE616FD}"/>
              </a:ext>
            </a:extLst>
          </p:cNvPr>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2082750" y="4220158"/>
            <a:ext cx="4788000" cy="473143"/>
          </a:xfrm>
          <a:prstGeom prst="rect">
            <a:avLst/>
          </a:prstGeom>
        </p:spPr>
      </p:pic>
      <p:sp>
        <p:nvSpPr>
          <p:cNvPr id="19" name="Rectangle 18">
            <a:extLst>
              <a:ext uri="{FF2B5EF4-FFF2-40B4-BE49-F238E27FC236}">
                <a16:creationId xmlns:a16="http://schemas.microsoft.com/office/drawing/2014/main" id="{C2E3A8B2-DBFD-45A2-99DC-55A1C7C1630E}"/>
              </a:ext>
            </a:extLst>
          </p:cNvPr>
          <p:cNvSpPr/>
          <p:nvPr/>
        </p:nvSpPr>
        <p:spPr>
          <a:xfrm>
            <a:off x="2000250" y="4114196"/>
            <a:ext cx="4981575" cy="7632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545D824-5421-4150-ABFD-EC1626623003}"/>
              </a:ext>
            </a:extLst>
          </p:cNvPr>
          <p:cNvSpPr txBox="1"/>
          <p:nvPr/>
        </p:nvSpPr>
        <p:spPr>
          <a:xfrm>
            <a:off x="333375" y="5105400"/>
            <a:ext cx="8239125" cy="1200329"/>
          </a:xfrm>
          <a:prstGeom prst="rect">
            <a:avLst/>
          </a:prstGeom>
          <a:noFill/>
        </p:spPr>
        <p:txBody>
          <a:bodyPr wrap="square" rtlCol="0">
            <a:spAutoFit/>
          </a:bodyPr>
          <a:lstStyle/>
          <a:p>
            <a:r>
              <a:rPr lang="en-US" dirty="0">
                <a:cs typeface="Arial" panose="020B0604020202020204" pitchFamily="34" charset="0"/>
              </a:rPr>
              <a:t>This formula is called </a:t>
            </a:r>
            <a:r>
              <a:rPr lang="en-US" b="1" dirty="0" err="1">
                <a:solidFill>
                  <a:srgbClr val="FF0000"/>
                </a:solidFill>
                <a:cs typeface="Arial" panose="020B0604020202020204" pitchFamily="34" charset="0"/>
              </a:rPr>
              <a:t>Sackur</a:t>
            </a:r>
            <a:r>
              <a:rPr lang="en-US" b="1" dirty="0">
                <a:solidFill>
                  <a:srgbClr val="FF0000"/>
                </a:solidFill>
                <a:cs typeface="Arial" panose="020B0604020202020204" pitchFamily="34" charset="0"/>
              </a:rPr>
              <a:t>-Tetrode equation </a:t>
            </a:r>
            <a:r>
              <a:rPr lang="en-US" dirty="0">
                <a:cs typeface="Arial" panose="020B0604020202020204" pitchFamily="34" charset="0"/>
              </a:rPr>
              <a:t>for the entropy of monoatomic classical ideal gas. It demonstrates that the statistical physics is able to calculate the entropy absolutely: there is no arbitrary additive constants, while the phenomenological thermodynamics is able to determine entropy only up to an additive constant.</a:t>
            </a:r>
          </a:p>
        </p:txBody>
      </p:sp>
    </p:spTree>
    <p:extLst>
      <p:ext uri="{BB962C8B-B14F-4D97-AF65-F5344CB8AC3E}">
        <p14:creationId xmlns:p14="http://schemas.microsoft.com/office/powerpoint/2010/main" val="840021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5E93FA-BD49-4B3F-81F3-348F59B2A236}"/>
              </a:ext>
            </a:extLst>
          </p:cNvPr>
          <p:cNvSpPr>
            <a:spLocks noGrp="1"/>
          </p:cNvSpPr>
          <p:nvPr>
            <p:ph type="sldNum" sz="quarter" idx="12"/>
          </p:nvPr>
        </p:nvSpPr>
        <p:spPr/>
        <p:txBody>
          <a:bodyPr/>
          <a:lstStyle/>
          <a:p>
            <a:fld id="{1BCE0CA2-1A48-4B23-8A77-1A9F640E54E6}" type="slidenum">
              <a:rPr lang="sk-SK" smtClean="0"/>
              <a:t>3</a:t>
            </a:fld>
            <a:endParaRPr lang="sk-SK"/>
          </a:p>
        </p:txBody>
      </p:sp>
      <p:sp>
        <p:nvSpPr>
          <p:cNvPr id="3" name="TextBox 2">
            <a:extLst>
              <a:ext uri="{FF2B5EF4-FFF2-40B4-BE49-F238E27FC236}">
                <a16:creationId xmlns:a16="http://schemas.microsoft.com/office/drawing/2014/main" id="{15256A5E-DAF3-448A-AE72-A76E57C9A354}"/>
              </a:ext>
            </a:extLst>
          </p:cNvPr>
          <p:cNvSpPr txBox="1"/>
          <p:nvPr/>
        </p:nvSpPr>
        <p:spPr>
          <a:xfrm>
            <a:off x="1685925" y="226367"/>
            <a:ext cx="5448300" cy="461665"/>
          </a:xfrm>
          <a:prstGeom prst="rect">
            <a:avLst/>
          </a:prstGeom>
          <a:noFill/>
        </p:spPr>
        <p:txBody>
          <a:bodyPr wrap="square" rtlCol="0">
            <a:spAutoFit/>
          </a:bodyPr>
          <a:lstStyle/>
          <a:p>
            <a:pPr algn="ctr"/>
            <a:r>
              <a:rPr lang="en-US" sz="2400" b="1" dirty="0">
                <a:cs typeface="Arial" panose="020B0604020202020204" pitchFamily="34" charset="0"/>
              </a:rPr>
              <a:t>Free energy</a:t>
            </a:r>
          </a:p>
        </p:txBody>
      </p:sp>
      <p:pic>
        <p:nvPicPr>
          <p:cNvPr id="5" name="Picture 4">
            <a:extLst>
              <a:ext uri="{FF2B5EF4-FFF2-40B4-BE49-F238E27FC236}">
                <a16:creationId xmlns:a16="http://schemas.microsoft.com/office/drawing/2014/main" id="{EE005A65-680D-44D4-8075-C611655FC9D2}"/>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4851793" y="1037906"/>
            <a:ext cx="2634857" cy="210857"/>
          </a:xfrm>
          <a:prstGeom prst="rect">
            <a:avLst/>
          </a:prstGeom>
        </p:spPr>
      </p:pic>
      <p:pic>
        <p:nvPicPr>
          <p:cNvPr id="6" name="Picture 5">
            <a:extLst>
              <a:ext uri="{FF2B5EF4-FFF2-40B4-BE49-F238E27FC236}">
                <a16:creationId xmlns:a16="http://schemas.microsoft.com/office/drawing/2014/main" id="{D11A5B23-DA74-4CB1-8431-968BC22464F0}"/>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973253" y="1037906"/>
            <a:ext cx="3003429" cy="229714"/>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73F633D-00B5-43AB-AD5B-E5273829F6F2}"/>
                  </a:ext>
                </a:extLst>
              </p:cNvPr>
              <p:cNvSpPr txBox="1"/>
              <p:nvPr/>
            </p:nvSpPr>
            <p:spPr>
              <a:xfrm>
                <a:off x="333375" y="1552575"/>
                <a:ext cx="8391525" cy="369332"/>
              </a:xfrm>
              <a:prstGeom prst="rect">
                <a:avLst/>
              </a:prstGeom>
              <a:noFill/>
            </p:spPr>
            <p:txBody>
              <a:bodyPr wrap="square" rtlCol="0">
                <a:spAutoFit/>
              </a:bodyPr>
              <a:lstStyle/>
              <a:p>
                <a:r>
                  <a:rPr lang="en-US" dirty="0">
                    <a:cs typeface="Arial" panose="020B0604020202020204" pitchFamily="34" charset="0"/>
                  </a:rPr>
                  <a:t>For isothermal processes with fixed </a:t>
                </a:r>
                <a14:m>
                  <m:oMath xmlns:m="http://schemas.openxmlformats.org/officeDocument/2006/math">
                    <m:r>
                      <a:rPr lang="en-US" b="0" i="1" smtClean="0">
                        <a:latin typeface="Cambria Math" panose="02040503050406030204" pitchFamily="18" charset="0"/>
                        <a:cs typeface="Arial" panose="020B0604020202020204" pitchFamily="34" charset="0"/>
                      </a:rPr>
                      <m:t>𝑁</m:t>
                    </m:r>
                  </m:oMath>
                </a14:m>
                <a:r>
                  <a:rPr lang="en-US" dirty="0">
                    <a:cs typeface="Arial" panose="020B0604020202020204" pitchFamily="34" charset="0"/>
                  </a:rPr>
                  <a:t>  get</a:t>
                </a:r>
              </a:p>
            </p:txBody>
          </p:sp>
        </mc:Choice>
        <mc:Fallback xmlns="">
          <p:sp>
            <p:nvSpPr>
              <p:cNvPr id="7" name="TextBox 6">
                <a:extLst>
                  <a:ext uri="{FF2B5EF4-FFF2-40B4-BE49-F238E27FC236}">
                    <a16:creationId xmlns:a16="http://schemas.microsoft.com/office/drawing/2014/main" id="{573F633D-00B5-43AB-AD5B-E5273829F6F2}"/>
                  </a:ext>
                </a:extLst>
              </p:cNvPr>
              <p:cNvSpPr txBox="1">
                <a:spLocks noRot="1" noChangeAspect="1" noMove="1" noResize="1" noEditPoints="1" noAdjustHandles="1" noChangeArrowheads="1" noChangeShapeType="1" noTextEdit="1"/>
              </p:cNvSpPr>
              <p:nvPr/>
            </p:nvSpPr>
            <p:spPr>
              <a:xfrm>
                <a:off x="333375" y="1552575"/>
                <a:ext cx="8391525" cy="369332"/>
              </a:xfrm>
              <a:prstGeom prst="rect">
                <a:avLst/>
              </a:prstGeom>
              <a:blipFill>
                <a:blip r:embed="rId8"/>
                <a:stretch>
                  <a:fillRect l="-654" t="-10000" b="-26667"/>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B4317EAA-2AF2-44CD-A6BF-44EEA0D9FFF2}"/>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3674079" y="2138085"/>
            <a:ext cx="1764000" cy="209143"/>
          </a:xfrm>
          <a:prstGeom prst="rect">
            <a:avLst/>
          </a:prstGeom>
        </p:spPr>
      </p:pic>
      <p:sp>
        <p:nvSpPr>
          <p:cNvPr id="14" name="TextBox 13">
            <a:extLst>
              <a:ext uri="{FF2B5EF4-FFF2-40B4-BE49-F238E27FC236}">
                <a16:creationId xmlns:a16="http://schemas.microsoft.com/office/drawing/2014/main" id="{FFF61F08-2ADF-4F37-9106-C8E6FB92E768}"/>
              </a:ext>
            </a:extLst>
          </p:cNvPr>
          <p:cNvSpPr txBox="1"/>
          <p:nvPr/>
        </p:nvSpPr>
        <p:spPr>
          <a:xfrm>
            <a:off x="419100" y="2347228"/>
            <a:ext cx="8305800" cy="369332"/>
          </a:xfrm>
          <a:prstGeom prst="rect">
            <a:avLst/>
          </a:prstGeom>
          <a:noFill/>
        </p:spPr>
        <p:txBody>
          <a:bodyPr wrap="square" rtlCol="0">
            <a:spAutoFit/>
          </a:bodyPr>
          <a:lstStyle/>
          <a:p>
            <a:r>
              <a:rPr lang="en-US" dirty="0">
                <a:cs typeface="Arial" panose="020B0604020202020204" pitchFamily="34" charset="0"/>
              </a:rPr>
              <a:t>So </a:t>
            </a:r>
            <a:r>
              <a:rPr lang="en-US" b="1" dirty="0">
                <a:cs typeface="Arial" panose="020B0604020202020204" pitchFamily="34" charset="0"/>
              </a:rPr>
              <a:t>for isothermal process </a:t>
            </a:r>
            <a:r>
              <a:rPr lang="en-US" dirty="0">
                <a:cs typeface="Arial" panose="020B0604020202020204" pitchFamily="34" charset="0"/>
              </a:rPr>
              <a:t>infinitesimal pieces of work can be easily integrate to get</a:t>
            </a:r>
          </a:p>
        </p:txBody>
      </p:sp>
      <p:pic>
        <p:nvPicPr>
          <p:cNvPr id="16" name="Picture 15">
            <a:extLst>
              <a:ext uri="{FF2B5EF4-FFF2-40B4-BE49-F238E27FC236}">
                <a16:creationId xmlns:a16="http://schemas.microsoft.com/office/drawing/2014/main" id="{EA661480-B967-4CE8-B0F4-7C7A291C06A7}"/>
              </a:ext>
            </a:extLst>
          </p:cNvPr>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3762286" y="2943024"/>
            <a:ext cx="1222286" cy="198857"/>
          </a:xfrm>
          <a:prstGeom prst="rect">
            <a:avLst/>
          </a:prstGeom>
        </p:spPr>
      </p:pic>
      <p:sp>
        <p:nvSpPr>
          <p:cNvPr id="17" name="TextBox 16">
            <a:extLst>
              <a:ext uri="{FF2B5EF4-FFF2-40B4-BE49-F238E27FC236}">
                <a16:creationId xmlns:a16="http://schemas.microsoft.com/office/drawing/2014/main" id="{0A31D1C6-E305-448D-8787-5A97FC0E0375}"/>
              </a:ext>
            </a:extLst>
          </p:cNvPr>
          <p:cNvSpPr txBox="1"/>
          <p:nvPr/>
        </p:nvSpPr>
        <p:spPr>
          <a:xfrm>
            <a:off x="419100" y="3429000"/>
            <a:ext cx="8391525" cy="923330"/>
          </a:xfrm>
          <a:prstGeom prst="rect">
            <a:avLst/>
          </a:prstGeom>
          <a:noFill/>
        </p:spPr>
        <p:txBody>
          <a:bodyPr wrap="square" rtlCol="0">
            <a:spAutoFit/>
          </a:bodyPr>
          <a:lstStyle/>
          <a:p>
            <a:r>
              <a:rPr lang="en-US" dirty="0">
                <a:cs typeface="Arial" panose="020B0604020202020204" pitchFamily="34" charset="0"/>
              </a:rPr>
              <a:t>Free energy can be understood as the </a:t>
            </a:r>
            <a:r>
              <a:rPr lang="en-US" b="1" dirty="0">
                <a:cs typeface="Arial" panose="020B0604020202020204" pitchFamily="34" charset="0"/>
              </a:rPr>
              <a:t>isothermal potential of work</a:t>
            </a:r>
            <a:r>
              <a:rPr lang="en-US" dirty="0">
                <a:cs typeface="Arial" panose="020B0604020202020204" pitchFamily="34" charset="0"/>
              </a:rPr>
              <a:t>. It says how much mechanical work can be extracted from a device in an isothermal process. This is perhaps the motivation for its name “free energy”.</a:t>
            </a:r>
          </a:p>
        </p:txBody>
      </p:sp>
    </p:spTree>
    <p:extLst>
      <p:ext uri="{BB962C8B-B14F-4D97-AF65-F5344CB8AC3E}">
        <p14:creationId xmlns:p14="http://schemas.microsoft.com/office/powerpoint/2010/main" val="1773323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FCB38E-BADE-4519-A58C-A09F79B9D22F}"/>
              </a:ext>
            </a:extLst>
          </p:cNvPr>
          <p:cNvSpPr txBox="1"/>
          <p:nvPr/>
        </p:nvSpPr>
        <p:spPr>
          <a:xfrm>
            <a:off x="1685925" y="226367"/>
            <a:ext cx="5448300" cy="461665"/>
          </a:xfrm>
          <a:prstGeom prst="rect">
            <a:avLst/>
          </a:prstGeom>
          <a:noFill/>
        </p:spPr>
        <p:txBody>
          <a:bodyPr wrap="square" rtlCol="0">
            <a:spAutoFit/>
          </a:bodyPr>
          <a:lstStyle/>
          <a:p>
            <a:pPr algn="ctr"/>
            <a:r>
              <a:rPr lang="en-US" sz="2400" b="1" dirty="0">
                <a:cs typeface="Arial" panose="020B0604020202020204" pitchFamily="34" charset="0"/>
              </a:rPr>
              <a:t>Further thermodynamic potentials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23A73B7-79F1-48D6-BBEB-4CEAA8B022D0}"/>
                  </a:ext>
                </a:extLst>
              </p:cNvPr>
              <p:cNvSpPr txBox="1"/>
              <p:nvPr/>
            </p:nvSpPr>
            <p:spPr>
              <a:xfrm>
                <a:off x="287079" y="1031358"/>
                <a:ext cx="8431619" cy="923330"/>
              </a:xfrm>
              <a:prstGeom prst="rect">
                <a:avLst/>
              </a:prstGeom>
              <a:noFill/>
            </p:spPr>
            <p:txBody>
              <a:bodyPr wrap="square" rtlCol="0">
                <a:spAutoFit/>
              </a:bodyPr>
              <a:lstStyle/>
              <a:p>
                <a:r>
                  <a:rPr lang="en-US" dirty="0">
                    <a:cs typeface="Arial" panose="020B0604020202020204" pitchFamily="34" charset="0"/>
                  </a:rPr>
                  <a:t>Free energy is a useful thermodynamic potential if we need the native parameters to be </a:t>
                </a:r>
                <a14:m>
                  <m:oMath xmlns:m="http://schemas.openxmlformats.org/officeDocument/2006/math">
                    <m:r>
                      <a:rPr lang="en-US" b="0" i="1" smtClean="0">
                        <a:latin typeface="Cambria Math" panose="02040503050406030204" pitchFamily="18" charset="0"/>
                        <a:cs typeface="Arial" panose="020B0604020202020204" pitchFamily="34" charset="0"/>
                      </a:rPr>
                      <m:t>𝑇</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𝑉</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𝑁</m:t>
                    </m:r>
                  </m:oMath>
                </a14:m>
                <a:r>
                  <a:rPr lang="en-US" dirty="0">
                    <a:cs typeface="Arial" panose="020B0604020202020204" pitchFamily="34" charset="0"/>
                  </a:rPr>
                  <a:t>. For other purposes we might need other native parameters. For example if we require S</a:t>
                </a:r>
                <a14:m>
                  <m:oMath xmlns:m="http://schemas.openxmlformats.org/officeDocument/2006/math">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𝑝</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𝑁</m:t>
                    </m:r>
                  </m:oMath>
                </a14:m>
                <a:r>
                  <a:rPr lang="en-US" dirty="0">
                    <a:cs typeface="Arial" panose="020B0604020202020204" pitchFamily="34" charset="0"/>
                  </a:rPr>
                  <a:t>, we can do the following Legendre transformation</a:t>
                </a:r>
              </a:p>
            </p:txBody>
          </p:sp>
        </mc:Choice>
        <mc:Fallback xmlns="">
          <p:sp>
            <p:nvSpPr>
              <p:cNvPr id="4" name="TextBox 3">
                <a:extLst>
                  <a:ext uri="{FF2B5EF4-FFF2-40B4-BE49-F238E27FC236}">
                    <a16:creationId xmlns:a16="http://schemas.microsoft.com/office/drawing/2014/main" id="{223A73B7-79F1-48D6-BBEB-4CEAA8B022D0}"/>
                  </a:ext>
                </a:extLst>
              </p:cNvPr>
              <p:cNvSpPr txBox="1">
                <a:spLocks noRot="1" noChangeAspect="1" noMove="1" noResize="1" noEditPoints="1" noAdjustHandles="1" noChangeArrowheads="1" noChangeShapeType="1" noTextEdit="1"/>
              </p:cNvSpPr>
              <p:nvPr/>
            </p:nvSpPr>
            <p:spPr>
              <a:xfrm>
                <a:off x="287079" y="1031358"/>
                <a:ext cx="8431619" cy="923330"/>
              </a:xfrm>
              <a:prstGeom prst="rect">
                <a:avLst/>
              </a:prstGeom>
              <a:blipFill>
                <a:blip r:embed="rId9"/>
                <a:stretch>
                  <a:fillRect l="-578" t="-3289" r="-217" b="-9211"/>
                </a:stretch>
              </a:blipFill>
            </p:spPr>
            <p:txBody>
              <a:bodyPr/>
              <a:lstStyle/>
              <a:p>
                <a:r>
                  <a:rPr lang="en-US">
                    <a:noFill/>
                  </a:rPr>
                  <a:t> </a:t>
                </a:r>
              </a:p>
            </p:txBody>
          </p:sp>
        </mc:Fallback>
      </mc:AlternateContent>
      <p:pic>
        <p:nvPicPr>
          <p:cNvPr id="20" name="Picture 19">
            <a:extLst>
              <a:ext uri="{FF2B5EF4-FFF2-40B4-BE49-F238E27FC236}">
                <a16:creationId xmlns:a16="http://schemas.microsoft.com/office/drawing/2014/main" id="{5A65E611-540D-4F3C-8805-17832FCE9304}"/>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3667052" y="2196871"/>
            <a:ext cx="2096572" cy="229714"/>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5569F00-477D-4AAB-88B7-BB707F74AA06}"/>
                  </a:ext>
                </a:extLst>
              </p:cNvPr>
              <p:cNvSpPr txBox="1"/>
              <p:nvPr/>
            </p:nvSpPr>
            <p:spPr>
              <a:xfrm>
                <a:off x="348437" y="2641340"/>
                <a:ext cx="8123275" cy="646331"/>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cs typeface="Arial" panose="020B0604020202020204" pitchFamily="34" charset="0"/>
                      </a:rPr>
                      <m:t>𝐻</m:t>
                    </m:r>
                  </m:oMath>
                </a14:m>
                <a:r>
                  <a:rPr lang="en-US" dirty="0">
                    <a:cs typeface="Arial" panose="020B0604020202020204" pitchFamily="34" charset="0"/>
                  </a:rPr>
                  <a:t> is called </a:t>
                </a:r>
                <a:r>
                  <a:rPr lang="en-US" b="1" dirty="0">
                    <a:solidFill>
                      <a:srgbClr val="FF0000"/>
                    </a:solidFill>
                    <a:cs typeface="Arial" panose="020B0604020202020204" pitchFamily="34" charset="0"/>
                  </a:rPr>
                  <a:t>enthalpy</a:t>
                </a:r>
                <a:r>
                  <a:rPr lang="en-US" dirty="0">
                    <a:cs typeface="Arial" panose="020B0604020202020204" pitchFamily="34" charset="0"/>
                  </a:rPr>
                  <a:t> (actually </a:t>
                </a:r>
                <a14:m>
                  <m:oMath xmlns:m="http://schemas.openxmlformats.org/officeDocument/2006/math">
                    <m:r>
                      <a:rPr lang="en-US" b="0" i="1" smtClean="0">
                        <a:latin typeface="Cambria Math" panose="02040503050406030204" pitchFamily="18" charset="0"/>
                        <a:cs typeface="Arial" panose="020B0604020202020204" pitchFamily="34" charset="0"/>
                      </a:rPr>
                      <m:t>𝐻</m:t>
                    </m:r>
                  </m:oMath>
                </a14:m>
                <a:r>
                  <a:rPr lang="en-US" dirty="0">
                    <a:cs typeface="Arial" panose="020B0604020202020204" pitchFamily="34" charset="0"/>
                  </a:rPr>
                  <a:t> is the capital Greek letter eta, not our Latin H) and we get</a:t>
                </a:r>
              </a:p>
            </p:txBody>
          </p:sp>
        </mc:Choice>
        <mc:Fallback xmlns="">
          <p:sp>
            <p:nvSpPr>
              <p:cNvPr id="12" name="TextBox 11">
                <a:extLst>
                  <a:ext uri="{FF2B5EF4-FFF2-40B4-BE49-F238E27FC236}">
                    <a16:creationId xmlns:a16="http://schemas.microsoft.com/office/drawing/2014/main" id="{15569F00-477D-4AAB-88B7-BB707F74AA06}"/>
                  </a:ext>
                </a:extLst>
              </p:cNvPr>
              <p:cNvSpPr txBox="1">
                <a:spLocks noRot="1" noChangeAspect="1" noMove="1" noResize="1" noEditPoints="1" noAdjustHandles="1" noChangeArrowheads="1" noChangeShapeType="1" noTextEdit="1"/>
              </p:cNvSpPr>
              <p:nvPr/>
            </p:nvSpPr>
            <p:spPr>
              <a:xfrm>
                <a:off x="348437" y="2641340"/>
                <a:ext cx="8123275" cy="646331"/>
              </a:xfrm>
              <a:prstGeom prst="rect">
                <a:avLst/>
              </a:prstGeom>
              <a:blipFill>
                <a:blip r:embed="rId11"/>
                <a:stretch>
                  <a:fillRect l="-600" t="-4717" b="-14151"/>
                </a:stretch>
              </a:blipFill>
            </p:spPr>
            <p:txBody>
              <a:bodyPr/>
              <a:lstStyle/>
              <a:p>
                <a:r>
                  <a:rPr lang="en-US">
                    <a:noFill/>
                  </a:rPr>
                  <a:t> </a:t>
                </a:r>
              </a:p>
            </p:txBody>
          </p:sp>
        </mc:Fallback>
      </mc:AlternateContent>
      <p:pic>
        <p:nvPicPr>
          <p:cNvPr id="24" name="Picture 23">
            <a:extLst>
              <a:ext uri="{FF2B5EF4-FFF2-40B4-BE49-F238E27FC236}">
                <a16:creationId xmlns:a16="http://schemas.microsoft.com/office/drawing/2014/main" id="{CE03CF88-05AF-4D36-A97D-1A495D2EBE87}"/>
              </a:ext>
            </a:extLst>
          </p:cNvPr>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3286827" y="3291673"/>
            <a:ext cx="2487429" cy="210857"/>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56FDF14-4880-4D99-B48F-E4528FA109DC}"/>
                  </a:ext>
                </a:extLst>
              </p:cNvPr>
              <p:cNvSpPr txBox="1"/>
              <p:nvPr/>
            </p:nvSpPr>
            <p:spPr>
              <a:xfrm>
                <a:off x="441251" y="5102019"/>
                <a:ext cx="8261498" cy="369332"/>
              </a:xfrm>
              <a:prstGeom prst="rect">
                <a:avLst/>
              </a:prstGeom>
              <a:noFill/>
            </p:spPr>
            <p:txBody>
              <a:bodyPr wrap="square" rtlCol="0">
                <a:spAutoFit/>
              </a:bodyPr>
              <a:lstStyle/>
              <a:p>
                <a:r>
                  <a:rPr lang="en-US" b="1" dirty="0">
                    <a:cs typeface="Arial" panose="020B0604020202020204" pitchFamily="34" charset="0"/>
                  </a:rPr>
                  <a:t>For isobaric processes </a:t>
                </a:r>
                <a:r>
                  <a:rPr lang="en-US" dirty="0">
                    <a:cs typeface="Arial" panose="020B0604020202020204" pitchFamily="34" charset="0"/>
                  </a:rPr>
                  <a:t>with fixed </a:t>
                </a:r>
                <a14:m>
                  <m:oMath xmlns:m="http://schemas.openxmlformats.org/officeDocument/2006/math">
                    <m:r>
                      <a:rPr lang="en-US" b="0" i="1" smtClean="0">
                        <a:latin typeface="Cambria Math" panose="02040503050406030204" pitchFamily="18" charset="0"/>
                        <a:cs typeface="Arial" panose="020B0604020202020204" pitchFamily="34" charset="0"/>
                      </a:rPr>
                      <m:t>𝑁</m:t>
                    </m:r>
                  </m:oMath>
                </a14:m>
                <a:r>
                  <a:rPr lang="en-US" dirty="0">
                    <a:cs typeface="Arial" panose="020B0604020202020204" pitchFamily="34" charset="0"/>
                  </a:rPr>
                  <a:t>  we get</a:t>
                </a:r>
              </a:p>
            </p:txBody>
          </p:sp>
        </mc:Choice>
        <mc:Fallback xmlns="">
          <p:sp>
            <p:nvSpPr>
              <p:cNvPr id="26" name="TextBox 25">
                <a:extLst>
                  <a:ext uri="{FF2B5EF4-FFF2-40B4-BE49-F238E27FC236}">
                    <a16:creationId xmlns:a16="http://schemas.microsoft.com/office/drawing/2014/main" id="{156FDF14-4880-4D99-B48F-E4528FA109DC}"/>
                  </a:ext>
                </a:extLst>
              </p:cNvPr>
              <p:cNvSpPr txBox="1">
                <a:spLocks noRot="1" noChangeAspect="1" noMove="1" noResize="1" noEditPoints="1" noAdjustHandles="1" noChangeArrowheads="1" noChangeShapeType="1" noTextEdit="1"/>
              </p:cNvSpPr>
              <p:nvPr/>
            </p:nvSpPr>
            <p:spPr>
              <a:xfrm>
                <a:off x="441251" y="5102019"/>
                <a:ext cx="8261498" cy="369332"/>
              </a:xfrm>
              <a:prstGeom prst="rect">
                <a:avLst/>
              </a:prstGeom>
              <a:blipFill>
                <a:blip r:embed="rId13"/>
                <a:stretch>
                  <a:fillRect l="-590" t="-9836" b="-24590"/>
                </a:stretch>
              </a:blipFill>
            </p:spPr>
            <p:txBody>
              <a:bodyPr/>
              <a:lstStyle/>
              <a:p>
                <a:r>
                  <a:rPr lang="en-US">
                    <a:noFill/>
                  </a:rPr>
                  <a:t> </a:t>
                </a:r>
              </a:p>
            </p:txBody>
          </p:sp>
        </mc:Fallback>
      </mc:AlternateContent>
      <p:pic>
        <p:nvPicPr>
          <p:cNvPr id="34" name="Picture 33">
            <a:extLst>
              <a:ext uri="{FF2B5EF4-FFF2-40B4-BE49-F238E27FC236}">
                <a16:creationId xmlns:a16="http://schemas.microsoft.com/office/drawing/2014/main" id="{FC104997-DD96-4A4E-9325-DF81B5B7477C}"/>
              </a:ext>
            </a:extLst>
          </p:cNvPr>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3573839" y="5685300"/>
            <a:ext cx="1640572" cy="209143"/>
          </a:xfrm>
          <a:prstGeom prst="rect">
            <a:avLst/>
          </a:prstGeom>
        </p:spPr>
      </p:pic>
      <p:sp>
        <p:nvSpPr>
          <p:cNvPr id="35" name="TextBox 34">
            <a:extLst>
              <a:ext uri="{FF2B5EF4-FFF2-40B4-BE49-F238E27FC236}">
                <a16:creationId xmlns:a16="http://schemas.microsoft.com/office/drawing/2014/main" id="{CF408EF8-3F22-4059-A831-85F6CB33F401}"/>
              </a:ext>
            </a:extLst>
          </p:cNvPr>
          <p:cNvSpPr txBox="1"/>
          <p:nvPr/>
        </p:nvSpPr>
        <p:spPr>
          <a:xfrm>
            <a:off x="401910" y="5894443"/>
            <a:ext cx="8431618" cy="646331"/>
          </a:xfrm>
          <a:prstGeom prst="rect">
            <a:avLst/>
          </a:prstGeom>
          <a:noFill/>
        </p:spPr>
        <p:txBody>
          <a:bodyPr wrap="square" rtlCol="0">
            <a:spAutoFit/>
          </a:bodyPr>
          <a:lstStyle/>
          <a:p>
            <a:r>
              <a:rPr lang="en-US" dirty="0">
                <a:cs typeface="Arial" panose="020B0604020202020204" pitchFamily="34" charset="0"/>
              </a:rPr>
              <a:t>So for isobaric processes infinitesimal pieces of performed heat can easily be integrated to get </a:t>
            </a:r>
          </a:p>
        </p:txBody>
      </p:sp>
      <p:pic>
        <p:nvPicPr>
          <p:cNvPr id="37" name="Picture 36">
            <a:extLst>
              <a:ext uri="{FF2B5EF4-FFF2-40B4-BE49-F238E27FC236}">
                <a16:creationId xmlns:a16="http://schemas.microsoft.com/office/drawing/2014/main" id="{46FE79DB-6B1B-4DFF-A439-785185DEC5B9}"/>
              </a:ext>
            </a:extLst>
          </p:cNvPr>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3651103" y="6425919"/>
            <a:ext cx="1306286" cy="205714"/>
          </a:xfrm>
          <a:prstGeom prst="rect">
            <a:avLst/>
          </a:prstGeom>
        </p:spPr>
      </p:pic>
      <p:pic>
        <p:nvPicPr>
          <p:cNvPr id="44" name="Picture 43">
            <a:extLst>
              <a:ext uri="{FF2B5EF4-FFF2-40B4-BE49-F238E27FC236}">
                <a16:creationId xmlns:a16="http://schemas.microsoft.com/office/drawing/2014/main" id="{F1DC9689-A3C7-41A0-9063-6DCD7BC591C2}"/>
              </a:ext>
            </a:extLst>
          </p:cNvPr>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1617038" y="3932750"/>
            <a:ext cx="1331809" cy="524190"/>
          </a:xfrm>
          <a:prstGeom prst="rect">
            <a:avLst/>
          </a:prstGeom>
        </p:spPr>
      </p:pic>
      <p:pic>
        <p:nvPicPr>
          <p:cNvPr id="50" name="Picture 49">
            <a:extLst>
              <a:ext uri="{FF2B5EF4-FFF2-40B4-BE49-F238E27FC236}">
                <a16:creationId xmlns:a16="http://schemas.microsoft.com/office/drawing/2014/main" id="{4EF52ABF-DAE8-45A2-ACFB-D6DC2F3F48D9}"/>
              </a:ext>
            </a:extLst>
          </p:cNvPr>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6195155" y="3920463"/>
            <a:ext cx="1264762" cy="524190"/>
          </a:xfrm>
          <a:prstGeom prst="rect">
            <a:avLst/>
          </a:prstGeom>
        </p:spPr>
      </p:pic>
      <p:pic>
        <p:nvPicPr>
          <p:cNvPr id="48" name="Picture 47">
            <a:extLst>
              <a:ext uri="{FF2B5EF4-FFF2-40B4-BE49-F238E27FC236}">
                <a16:creationId xmlns:a16="http://schemas.microsoft.com/office/drawing/2014/main" id="{DB974CF3-2184-4FE3-AFCA-4DC0B1710012}"/>
              </a:ext>
            </a:extLst>
          </p:cNvPr>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3839047" y="3957520"/>
            <a:ext cx="1357714" cy="524190"/>
          </a:xfrm>
          <a:prstGeom prst="rect">
            <a:avLst/>
          </a:prstGeom>
        </p:spPr>
      </p:pic>
      <p:sp>
        <p:nvSpPr>
          <p:cNvPr id="51" name="Rectangle 50">
            <a:extLst>
              <a:ext uri="{FF2B5EF4-FFF2-40B4-BE49-F238E27FC236}">
                <a16:creationId xmlns:a16="http://schemas.microsoft.com/office/drawing/2014/main" id="{6752C0ED-A996-492D-AEF2-D99698CDC287}"/>
              </a:ext>
            </a:extLst>
          </p:cNvPr>
          <p:cNvSpPr/>
          <p:nvPr/>
        </p:nvSpPr>
        <p:spPr>
          <a:xfrm>
            <a:off x="1483360" y="3819147"/>
            <a:ext cx="6177280" cy="7583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0968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889CFF-9EE8-4AC3-9E90-428D7A59C56D}"/>
              </a:ext>
            </a:extLst>
          </p:cNvPr>
          <p:cNvSpPr>
            <a:spLocks noGrp="1"/>
          </p:cNvSpPr>
          <p:nvPr>
            <p:ph type="sldNum" sz="quarter" idx="12"/>
          </p:nvPr>
        </p:nvSpPr>
        <p:spPr/>
        <p:txBody>
          <a:bodyPr/>
          <a:lstStyle/>
          <a:p>
            <a:fld id="{1BCE0CA2-1A48-4B23-8A77-1A9F640E54E6}" type="slidenum">
              <a:rPr lang="sk-SK" smtClean="0"/>
              <a:t>5</a:t>
            </a:fld>
            <a:endParaRPr lang="sk-SK"/>
          </a:p>
        </p:txBody>
      </p:sp>
      <p:sp>
        <p:nvSpPr>
          <p:cNvPr id="3" name="TextBox 2">
            <a:extLst>
              <a:ext uri="{FF2B5EF4-FFF2-40B4-BE49-F238E27FC236}">
                <a16:creationId xmlns:a16="http://schemas.microsoft.com/office/drawing/2014/main" id="{2BEF1765-5879-44B9-8B4F-1CFD5634ECBF}"/>
              </a:ext>
            </a:extLst>
          </p:cNvPr>
          <p:cNvSpPr txBox="1"/>
          <p:nvPr/>
        </p:nvSpPr>
        <p:spPr>
          <a:xfrm>
            <a:off x="1685925" y="226367"/>
            <a:ext cx="5448300" cy="461665"/>
          </a:xfrm>
          <a:prstGeom prst="rect">
            <a:avLst/>
          </a:prstGeom>
          <a:noFill/>
        </p:spPr>
        <p:txBody>
          <a:bodyPr wrap="square" rtlCol="0">
            <a:spAutoFit/>
          </a:bodyPr>
          <a:lstStyle/>
          <a:p>
            <a:pPr algn="ctr"/>
            <a:r>
              <a:rPr lang="en-US" sz="2400" b="1" dirty="0">
                <a:cs typeface="Arial" panose="020B0604020202020204" pitchFamily="34" charset="0"/>
              </a:rPr>
              <a:t>Further thermodynamic potentials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857C2CA-CB96-44BA-BEBF-4A4EFB637735}"/>
                  </a:ext>
                </a:extLst>
              </p:cNvPr>
              <p:cNvSpPr txBox="1"/>
              <p:nvPr/>
            </p:nvSpPr>
            <p:spPr>
              <a:xfrm>
                <a:off x="345440" y="1239520"/>
                <a:ext cx="8453120" cy="646331"/>
              </a:xfrm>
              <a:prstGeom prst="rect">
                <a:avLst/>
              </a:prstGeom>
              <a:noFill/>
            </p:spPr>
            <p:txBody>
              <a:bodyPr wrap="square" rtlCol="0">
                <a:spAutoFit/>
              </a:bodyPr>
              <a:lstStyle/>
              <a:p>
                <a:r>
                  <a:rPr lang="en-US" dirty="0">
                    <a:cs typeface="Arial" panose="020B0604020202020204" pitchFamily="34" charset="0"/>
                  </a:rPr>
                  <a:t>The thermodynamic potential with native parameters </a:t>
                </a:r>
                <a14:m>
                  <m:oMath xmlns:m="http://schemas.openxmlformats.org/officeDocument/2006/math">
                    <m:r>
                      <a:rPr lang="en-US" b="0" i="1" smtClean="0">
                        <a:latin typeface="Cambria Math" panose="02040503050406030204" pitchFamily="18" charset="0"/>
                        <a:cs typeface="Arial" panose="020B0604020202020204" pitchFamily="34" charset="0"/>
                      </a:rPr>
                      <m:t>𝑇</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𝑃</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𝑁</m:t>
                    </m:r>
                  </m:oMath>
                </a14:m>
                <a:r>
                  <a:rPr lang="en-US" dirty="0">
                    <a:cs typeface="Arial" panose="020B0604020202020204" pitchFamily="34" charset="0"/>
                  </a:rPr>
                  <a:t> is the Gibbs potential (sometimes called free enthalpy)</a:t>
                </a:r>
              </a:p>
            </p:txBody>
          </p:sp>
        </mc:Choice>
        <mc:Fallback xmlns="">
          <p:sp>
            <p:nvSpPr>
              <p:cNvPr id="4" name="TextBox 3">
                <a:extLst>
                  <a:ext uri="{FF2B5EF4-FFF2-40B4-BE49-F238E27FC236}">
                    <a16:creationId xmlns:a16="http://schemas.microsoft.com/office/drawing/2014/main" id="{9857C2CA-CB96-44BA-BEBF-4A4EFB637735}"/>
                  </a:ext>
                </a:extLst>
              </p:cNvPr>
              <p:cNvSpPr txBox="1">
                <a:spLocks noRot="1" noChangeAspect="1" noMove="1" noResize="1" noEditPoints="1" noAdjustHandles="1" noChangeArrowheads="1" noChangeShapeType="1" noTextEdit="1"/>
              </p:cNvSpPr>
              <p:nvPr/>
            </p:nvSpPr>
            <p:spPr>
              <a:xfrm>
                <a:off x="345440" y="1239520"/>
                <a:ext cx="8453120" cy="646331"/>
              </a:xfrm>
              <a:prstGeom prst="rect">
                <a:avLst/>
              </a:prstGeom>
              <a:blipFill>
                <a:blip r:embed="rId9"/>
                <a:stretch>
                  <a:fillRect l="-649" t="-4717" b="-14151"/>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825ED381-3E55-4309-9D60-0E7D184142C5}"/>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2580642" y="2103120"/>
            <a:ext cx="3783429" cy="229714"/>
          </a:xfrm>
          <a:prstGeom prst="rect">
            <a:avLst/>
          </a:prstGeom>
        </p:spPr>
      </p:pic>
      <p:pic>
        <p:nvPicPr>
          <p:cNvPr id="14" name="Picture 13">
            <a:extLst>
              <a:ext uri="{FF2B5EF4-FFF2-40B4-BE49-F238E27FC236}">
                <a16:creationId xmlns:a16="http://schemas.microsoft.com/office/drawing/2014/main" id="{2A8DE0B4-ED18-44E5-A93D-118AE863CDE8}"/>
              </a:ext>
            </a:extLst>
          </p:cNvPr>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2900165" y="2578712"/>
            <a:ext cx="2634857" cy="210857"/>
          </a:xfrm>
          <a:prstGeom prst="rect">
            <a:avLst/>
          </a:prstGeom>
        </p:spPr>
      </p:pic>
      <p:pic>
        <p:nvPicPr>
          <p:cNvPr id="20" name="Picture 19">
            <a:extLst>
              <a:ext uri="{FF2B5EF4-FFF2-40B4-BE49-F238E27FC236}">
                <a16:creationId xmlns:a16="http://schemas.microsoft.com/office/drawing/2014/main" id="{090AD31A-E355-49FD-B4A5-3A6B9CEE2865}"/>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1617039" y="3097239"/>
            <a:ext cx="1481143" cy="524190"/>
          </a:xfrm>
          <a:prstGeom prst="rect">
            <a:avLst/>
          </a:prstGeom>
        </p:spPr>
      </p:pic>
      <p:pic>
        <p:nvPicPr>
          <p:cNvPr id="24" name="Picture 23">
            <a:extLst>
              <a:ext uri="{FF2B5EF4-FFF2-40B4-BE49-F238E27FC236}">
                <a16:creationId xmlns:a16="http://schemas.microsoft.com/office/drawing/2014/main" id="{D5F2E6DF-CF07-478E-8175-181E8B0E3770}"/>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6195155" y="3084952"/>
            <a:ext cx="1273905" cy="524190"/>
          </a:xfrm>
          <a:prstGeom prst="rect">
            <a:avLst/>
          </a:prstGeom>
        </p:spPr>
      </p:pic>
      <p:pic>
        <p:nvPicPr>
          <p:cNvPr id="22" name="Picture 21">
            <a:extLst>
              <a:ext uri="{FF2B5EF4-FFF2-40B4-BE49-F238E27FC236}">
                <a16:creationId xmlns:a16="http://schemas.microsoft.com/office/drawing/2014/main" id="{BD791F46-9636-4E13-BAAE-326458ECDA41}"/>
              </a:ext>
            </a:extLst>
          </p:cNvPr>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3839047" y="3122009"/>
            <a:ext cx="1342476" cy="524190"/>
          </a:xfrm>
          <a:prstGeom prst="rect">
            <a:avLst/>
          </a:prstGeom>
        </p:spPr>
      </p:pic>
      <p:sp>
        <p:nvSpPr>
          <p:cNvPr id="18" name="Rectangle 17">
            <a:extLst>
              <a:ext uri="{FF2B5EF4-FFF2-40B4-BE49-F238E27FC236}">
                <a16:creationId xmlns:a16="http://schemas.microsoft.com/office/drawing/2014/main" id="{C3DAE12E-BA0F-487B-87C2-D1E91DEA672A}"/>
              </a:ext>
            </a:extLst>
          </p:cNvPr>
          <p:cNvSpPr/>
          <p:nvPr/>
        </p:nvSpPr>
        <p:spPr>
          <a:xfrm>
            <a:off x="1483360" y="2983636"/>
            <a:ext cx="6177280" cy="7583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0EA1A15-508E-4B43-8AB3-6D51C742998B}"/>
                  </a:ext>
                </a:extLst>
              </p:cNvPr>
              <p:cNvSpPr txBox="1"/>
              <p:nvPr/>
            </p:nvSpPr>
            <p:spPr>
              <a:xfrm>
                <a:off x="183515" y="3772392"/>
                <a:ext cx="8453120" cy="2031325"/>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cs typeface="Arial" panose="020B0604020202020204" pitchFamily="34" charset="0"/>
                      </a:rPr>
                      <m:t>𝐺</m:t>
                    </m:r>
                  </m:oMath>
                </a14:m>
                <a:r>
                  <a:rPr lang="en-US" dirty="0">
                    <a:cs typeface="Arial" panose="020B0604020202020204" pitchFamily="34" charset="0"/>
                  </a:rPr>
                  <a:t> as any thermodynamic potential is an extensive variable. But its only extensive parameter is </a:t>
                </a:r>
                <a14:m>
                  <m:oMath xmlns:m="http://schemas.openxmlformats.org/officeDocument/2006/math">
                    <m:r>
                      <a:rPr lang="en-US" b="0" i="1" smtClean="0">
                        <a:latin typeface="Cambria Math" panose="02040503050406030204" pitchFamily="18" charset="0"/>
                        <a:cs typeface="Arial" panose="020B0604020202020204" pitchFamily="34" charset="0"/>
                      </a:rPr>
                      <m:t>𝑁</m:t>
                    </m:r>
                  </m:oMath>
                </a14:m>
                <a:r>
                  <a:rPr lang="en-US" dirty="0">
                    <a:cs typeface="Arial" panose="020B0604020202020204" pitchFamily="34" charset="0"/>
                  </a:rPr>
                  <a:t>, its two other native parameters </a:t>
                </a:r>
                <a14:m>
                  <m:oMath xmlns:m="http://schemas.openxmlformats.org/officeDocument/2006/math">
                    <m:r>
                      <a:rPr lang="en-US" b="0" i="1" smtClean="0">
                        <a:latin typeface="Cambria Math" panose="02040503050406030204" pitchFamily="18" charset="0"/>
                        <a:cs typeface="Arial" panose="020B0604020202020204" pitchFamily="34" charset="0"/>
                      </a:rPr>
                      <m:t>𝑝</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𝑇</m:t>
                    </m:r>
                  </m:oMath>
                </a14:m>
                <a:r>
                  <a:rPr lang="en-US" dirty="0">
                    <a:cs typeface="Arial" panose="020B0604020202020204" pitchFamily="34" charset="0"/>
                  </a:rPr>
                  <a:t> are intensive, so </a:t>
                </a:r>
                <a14:m>
                  <m:oMath xmlns:m="http://schemas.openxmlformats.org/officeDocument/2006/math">
                    <m:r>
                      <a:rPr lang="en-US" b="0" i="1" smtClean="0">
                        <a:latin typeface="Cambria Math" panose="02040503050406030204" pitchFamily="18" charset="0"/>
                        <a:cs typeface="Arial" panose="020B0604020202020204" pitchFamily="34" charset="0"/>
                      </a:rPr>
                      <m:t>𝐺</m:t>
                    </m:r>
                  </m:oMath>
                </a14:m>
                <a:r>
                  <a:rPr lang="en-US" dirty="0">
                    <a:cs typeface="Arial" panose="020B0604020202020204" pitchFamily="34" charset="0"/>
                  </a:rPr>
                  <a:t> must be proportional to </a:t>
                </a:r>
                <a14:m>
                  <m:oMath xmlns:m="http://schemas.openxmlformats.org/officeDocument/2006/math">
                    <m:r>
                      <a:rPr lang="en-US" b="0" i="1" smtClean="0">
                        <a:latin typeface="Cambria Math" panose="02040503050406030204" pitchFamily="18" charset="0"/>
                        <a:cs typeface="Arial" panose="020B0604020202020204" pitchFamily="34" charset="0"/>
                      </a:rPr>
                      <m:t>𝑁</m:t>
                    </m:r>
                  </m:oMath>
                </a14:m>
                <a:r>
                  <a:rPr lang="en-US" dirty="0">
                    <a:cs typeface="Arial" panose="020B0604020202020204" pitchFamily="34" charset="0"/>
                  </a:rPr>
                  <a:t>. So it must look like </a:t>
                </a:r>
                <a14:m>
                  <m:oMath xmlns:m="http://schemas.openxmlformats.org/officeDocument/2006/math">
                    <m:r>
                      <a:rPr lang="en-US" b="0" i="1" smtClean="0">
                        <a:latin typeface="Cambria Math" panose="02040503050406030204" pitchFamily="18" charset="0"/>
                        <a:cs typeface="Arial" panose="020B0604020202020204" pitchFamily="34" charset="0"/>
                      </a:rPr>
                      <m:t>𝐺</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𝑁</m:t>
                    </m:r>
                    <m:r>
                      <a:rPr lang="en-US" b="0" i="1" smtClean="0">
                        <a:latin typeface="Cambria Math" panose="02040503050406030204" pitchFamily="18" charset="0"/>
                        <a:cs typeface="Arial" panose="020B0604020202020204" pitchFamily="34" charset="0"/>
                      </a:rPr>
                      <m:t> </m:t>
                    </m:r>
                    <m:r>
                      <a:rPr lang="en-US" b="0" i="1" smtClean="0">
                        <a:latin typeface="Cambria Math" panose="02040503050406030204" pitchFamily="18" charset="0"/>
                        <a:cs typeface="Arial" panose="020B0604020202020204" pitchFamily="34" charset="0"/>
                      </a:rPr>
                      <m:t>𝑓</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𝑝</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𝑇</m:t>
                    </m:r>
                    <m:r>
                      <a:rPr lang="en-US" b="0" i="1"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 where </a:t>
                </a:r>
                <a14:m>
                  <m:oMath xmlns:m="http://schemas.openxmlformats.org/officeDocument/2006/math">
                    <m:r>
                      <a:rPr lang="en-US" b="0" i="1" smtClean="0">
                        <a:latin typeface="Cambria Math" panose="02040503050406030204" pitchFamily="18" charset="0"/>
                        <a:cs typeface="Arial" panose="020B0604020202020204" pitchFamily="34" charset="0"/>
                      </a:rPr>
                      <m:t>𝑓</m:t>
                    </m:r>
                  </m:oMath>
                </a14:m>
                <a:r>
                  <a:rPr lang="en-US" dirty="0">
                    <a:cs typeface="Arial" panose="020B0604020202020204" pitchFamily="34" charset="0"/>
                  </a:rPr>
                  <a:t> is some suitable function of </a:t>
                </a:r>
                <a14:m>
                  <m:oMath xmlns:m="http://schemas.openxmlformats.org/officeDocument/2006/math">
                    <m:r>
                      <a:rPr lang="en-US" b="0" i="1" smtClean="0">
                        <a:latin typeface="Cambria Math" panose="02040503050406030204" pitchFamily="18" charset="0"/>
                        <a:cs typeface="Arial" panose="020B0604020202020204" pitchFamily="34" charset="0"/>
                      </a:rPr>
                      <m:t>𝑝</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𝑇</m:t>
                    </m:r>
                  </m:oMath>
                </a14:m>
                <a:r>
                  <a:rPr lang="en-US" dirty="0">
                    <a:cs typeface="Arial" panose="020B0604020202020204" pitchFamily="34" charset="0"/>
                  </a:rPr>
                  <a:t>. However from the relation</a:t>
                </a: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we get </a:t>
                </a:r>
                <a14:m>
                  <m:oMath xmlns:m="http://schemas.openxmlformats.org/officeDocument/2006/math">
                    <m:r>
                      <a:rPr lang="en-US" b="0" i="1" smtClean="0">
                        <a:latin typeface="Cambria Math" panose="02040503050406030204" pitchFamily="18" charset="0"/>
                        <a:cs typeface="Arial" panose="020B0604020202020204" pitchFamily="34" charset="0"/>
                      </a:rPr>
                      <m:t>𝑓</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𝜇</m:t>
                    </m:r>
                  </m:oMath>
                </a14:m>
                <a:r>
                  <a:rPr lang="en-US" dirty="0">
                    <a:cs typeface="Arial" panose="020B0604020202020204" pitchFamily="34" charset="0"/>
                  </a:rPr>
                  <a:t>, so we see, that </a:t>
                </a:r>
                <a14:m>
                  <m:oMath xmlns:m="http://schemas.openxmlformats.org/officeDocument/2006/math">
                    <m:r>
                      <a:rPr lang="en-US" b="0" i="1" smtClean="0">
                        <a:latin typeface="Cambria Math" panose="02040503050406030204" pitchFamily="18" charset="0"/>
                        <a:cs typeface="Arial" panose="020B0604020202020204" pitchFamily="34" charset="0"/>
                      </a:rPr>
                      <m:t>𝐺</m:t>
                    </m:r>
                  </m:oMath>
                </a14:m>
                <a:r>
                  <a:rPr lang="en-US" dirty="0">
                    <a:cs typeface="Arial" panose="020B0604020202020204" pitchFamily="34" charset="0"/>
                  </a:rPr>
                  <a:t> can be expressed as </a:t>
                </a:r>
              </a:p>
            </p:txBody>
          </p:sp>
        </mc:Choice>
        <mc:Fallback xmlns="">
          <p:sp>
            <p:nvSpPr>
              <p:cNvPr id="25" name="TextBox 24">
                <a:extLst>
                  <a:ext uri="{FF2B5EF4-FFF2-40B4-BE49-F238E27FC236}">
                    <a16:creationId xmlns:a16="http://schemas.microsoft.com/office/drawing/2014/main" id="{20EA1A15-508E-4B43-8AB3-6D51C742998B}"/>
                  </a:ext>
                </a:extLst>
              </p:cNvPr>
              <p:cNvSpPr txBox="1">
                <a:spLocks noRot="1" noChangeAspect="1" noMove="1" noResize="1" noEditPoints="1" noAdjustHandles="1" noChangeArrowheads="1" noChangeShapeType="1" noTextEdit="1"/>
              </p:cNvSpPr>
              <p:nvPr/>
            </p:nvSpPr>
            <p:spPr>
              <a:xfrm>
                <a:off x="183515" y="3772392"/>
                <a:ext cx="8453120" cy="2031325"/>
              </a:xfrm>
              <a:prstGeom prst="rect">
                <a:avLst/>
              </a:prstGeom>
              <a:blipFill>
                <a:blip r:embed="rId15"/>
                <a:stretch>
                  <a:fillRect l="-577" t="-1802" b="-3904"/>
                </a:stretch>
              </a:blipFill>
            </p:spPr>
            <p:txBody>
              <a:bodyPr/>
              <a:lstStyle/>
              <a:p>
                <a:r>
                  <a:rPr lang="sk-SK">
                    <a:noFill/>
                  </a:rPr>
                  <a:t> </a:t>
                </a:r>
              </a:p>
            </p:txBody>
          </p:sp>
        </mc:Fallback>
      </mc:AlternateContent>
      <p:pic>
        <p:nvPicPr>
          <p:cNvPr id="26" name="Picture 25">
            <a:extLst>
              <a:ext uri="{FF2B5EF4-FFF2-40B4-BE49-F238E27FC236}">
                <a16:creationId xmlns:a16="http://schemas.microsoft.com/office/drawing/2014/main" id="{C29D286C-15E5-41AD-8B06-8E5F24F3394F}"/>
              </a:ext>
            </a:extLst>
          </p:cNvPr>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3769120" y="4788054"/>
            <a:ext cx="1273905" cy="524190"/>
          </a:xfrm>
          <a:prstGeom prst="rect">
            <a:avLst/>
          </a:prstGeom>
        </p:spPr>
      </p:pic>
      <p:pic>
        <p:nvPicPr>
          <p:cNvPr id="28" name="Picture 27">
            <a:extLst>
              <a:ext uri="{FF2B5EF4-FFF2-40B4-BE49-F238E27FC236}">
                <a16:creationId xmlns:a16="http://schemas.microsoft.com/office/drawing/2014/main" id="{C5128F97-FF11-4ABC-8746-1CBB6905A441}"/>
              </a:ext>
            </a:extLst>
          </p:cNvPr>
          <p:cNvPicPr>
            <a:picLocks noChangeAspect="1"/>
          </p:cNvPicPr>
          <p:nvPr>
            <p:custDataLst>
              <p:tags r:id="rId7"/>
            </p:custDataLst>
          </p:nvPr>
        </p:nvPicPr>
        <p:blipFill>
          <a:blip r:embed="rId16" cstate="print">
            <a:extLst>
              <a:ext uri="{28A0092B-C50C-407E-A947-70E740481C1C}">
                <a14:useLocalDpi xmlns:a14="http://schemas.microsoft.com/office/drawing/2010/main" val="0"/>
              </a:ext>
            </a:extLst>
          </a:blip>
          <a:stretch>
            <a:fillRect/>
          </a:stretch>
        </p:blipFill>
        <p:spPr>
          <a:xfrm>
            <a:off x="3468000" y="6087128"/>
            <a:ext cx="2208000" cy="229714"/>
          </a:xfrm>
          <a:prstGeom prst="rect">
            <a:avLst/>
          </a:prstGeom>
        </p:spPr>
      </p:pic>
      <p:sp>
        <p:nvSpPr>
          <p:cNvPr id="29" name="Rectangle 28">
            <a:extLst>
              <a:ext uri="{FF2B5EF4-FFF2-40B4-BE49-F238E27FC236}">
                <a16:creationId xmlns:a16="http://schemas.microsoft.com/office/drawing/2014/main" id="{7E617869-E037-4509-A209-89BA595FEF46}"/>
              </a:ext>
            </a:extLst>
          </p:cNvPr>
          <p:cNvSpPr/>
          <p:nvPr/>
        </p:nvSpPr>
        <p:spPr>
          <a:xfrm>
            <a:off x="3302000" y="5943600"/>
            <a:ext cx="2600960" cy="5384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0890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861847A1-9906-42DF-B10B-00F14C0381B5}"/>
                  </a:ext>
                </a:extLst>
              </p:cNvPr>
              <p:cNvSpPr txBox="1"/>
              <p:nvPr/>
            </p:nvSpPr>
            <p:spPr>
              <a:xfrm>
                <a:off x="231211" y="2957752"/>
                <a:ext cx="8321040" cy="1754326"/>
              </a:xfrm>
              <a:prstGeom prst="rect">
                <a:avLst/>
              </a:prstGeom>
              <a:noFill/>
            </p:spPr>
            <p:txBody>
              <a:bodyPr wrap="square" rtlCol="0">
                <a:spAutoFit/>
              </a:bodyPr>
              <a:lstStyle/>
              <a:p>
                <a:r>
                  <a:rPr lang="en-US" dirty="0">
                    <a:cs typeface="Arial" panose="020B0604020202020204" pitchFamily="34" charset="0"/>
                  </a:rPr>
                  <a:t>Comparing the Legendre transformation defining </a:t>
                </a:r>
                <a14:m>
                  <m:oMath xmlns:m="http://schemas.openxmlformats.org/officeDocument/2006/math">
                    <m:r>
                      <m:rPr>
                        <m:sty m:val="p"/>
                      </m:rPr>
                      <a:rPr lang="en-US" b="0" i="0" smtClean="0">
                        <a:latin typeface="Cambria Math" panose="02040503050406030204" pitchFamily="18" charset="0"/>
                        <a:cs typeface="Arial" panose="020B0604020202020204" pitchFamily="34" charset="0"/>
                      </a:rPr>
                      <m:t>Ω</m:t>
                    </m:r>
                  </m:oMath>
                </a14:m>
                <a:r>
                  <a:rPr lang="en-US" dirty="0">
                    <a:cs typeface="Arial" panose="020B0604020202020204" pitchFamily="34" charset="0"/>
                  </a:rPr>
                  <a:t> with the expression we got for the logarithm of the grand canonical partition function</a:t>
                </a: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we see that the grand canonical potential is related to the grand canonical partition function similarly as the free energy is related to the canonical partition:</a:t>
                </a:r>
              </a:p>
            </p:txBody>
          </p:sp>
        </mc:Choice>
        <mc:Fallback xmlns="">
          <p:sp>
            <p:nvSpPr>
              <p:cNvPr id="33" name="TextBox 32">
                <a:extLst>
                  <a:ext uri="{FF2B5EF4-FFF2-40B4-BE49-F238E27FC236}">
                    <a16:creationId xmlns:a16="http://schemas.microsoft.com/office/drawing/2014/main" id="{861847A1-9906-42DF-B10B-00F14C0381B5}"/>
                  </a:ext>
                </a:extLst>
              </p:cNvPr>
              <p:cNvSpPr txBox="1">
                <a:spLocks noRot="1" noChangeAspect="1" noMove="1" noResize="1" noEditPoints="1" noAdjustHandles="1" noChangeArrowheads="1" noChangeShapeType="1" noTextEdit="1"/>
              </p:cNvSpPr>
              <p:nvPr/>
            </p:nvSpPr>
            <p:spPr>
              <a:xfrm>
                <a:off x="231211" y="2957752"/>
                <a:ext cx="8321040" cy="1754326"/>
              </a:xfrm>
              <a:prstGeom prst="rect">
                <a:avLst/>
              </a:prstGeom>
              <a:blipFill>
                <a:blip r:embed="rId11"/>
                <a:stretch>
                  <a:fillRect l="-659" t="-1736" b="-4514"/>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56C120BD-933B-4467-963F-E29A9E84AF78}"/>
              </a:ext>
            </a:extLst>
          </p:cNvPr>
          <p:cNvSpPr>
            <a:spLocks noGrp="1"/>
          </p:cNvSpPr>
          <p:nvPr>
            <p:ph type="sldNum" sz="quarter" idx="12"/>
          </p:nvPr>
        </p:nvSpPr>
        <p:spPr/>
        <p:txBody>
          <a:bodyPr/>
          <a:lstStyle/>
          <a:p>
            <a:fld id="{1BCE0CA2-1A48-4B23-8A77-1A9F640E54E6}" type="slidenum">
              <a:rPr lang="sk-SK" smtClean="0"/>
              <a:t>6</a:t>
            </a:fld>
            <a:endParaRPr lang="sk-SK"/>
          </a:p>
        </p:txBody>
      </p:sp>
      <p:sp>
        <p:nvSpPr>
          <p:cNvPr id="3" name="TextBox 2">
            <a:extLst>
              <a:ext uri="{FF2B5EF4-FFF2-40B4-BE49-F238E27FC236}">
                <a16:creationId xmlns:a16="http://schemas.microsoft.com/office/drawing/2014/main" id="{D26DAE99-9E0B-40B2-B1F1-D11159940DD8}"/>
              </a:ext>
            </a:extLst>
          </p:cNvPr>
          <p:cNvSpPr txBox="1"/>
          <p:nvPr/>
        </p:nvSpPr>
        <p:spPr>
          <a:xfrm>
            <a:off x="1685925" y="226367"/>
            <a:ext cx="5448300" cy="461665"/>
          </a:xfrm>
          <a:prstGeom prst="rect">
            <a:avLst/>
          </a:prstGeom>
          <a:noFill/>
        </p:spPr>
        <p:txBody>
          <a:bodyPr wrap="square" rtlCol="0">
            <a:spAutoFit/>
          </a:bodyPr>
          <a:lstStyle/>
          <a:p>
            <a:pPr algn="ctr"/>
            <a:r>
              <a:rPr lang="en-US" sz="2400" b="1" dirty="0">
                <a:cs typeface="Arial" panose="020B0604020202020204" pitchFamily="34" charset="0"/>
              </a:rPr>
              <a:t>Further thermodynamic potentials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C3EAC6F-2479-4A21-81BA-BA14044EC910}"/>
                  </a:ext>
                </a:extLst>
              </p:cNvPr>
              <p:cNvSpPr txBox="1"/>
              <p:nvPr/>
            </p:nvSpPr>
            <p:spPr>
              <a:xfrm>
                <a:off x="200694" y="754099"/>
                <a:ext cx="8851865" cy="369332"/>
              </a:xfrm>
              <a:prstGeom prst="rect">
                <a:avLst/>
              </a:prstGeom>
              <a:noFill/>
            </p:spPr>
            <p:txBody>
              <a:bodyPr wrap="square" rtlCol="0">
                <a:spAutoFit/>
              </a:bodyPr>
              <a:lstStyle/>
              <a:p>
                <a:r>
                  <a:rPr lang="en-US" dirty="0">
                    <a:cs typeface="Arial" panose="020B0604020202020204" pitchFamily="34" charset="0"/>
                  </a:rPr>
                  <a:t>The thermodynamic potential with native variables </a:t>
                </a:r>
                <a14:m>
                  <m:oMath xmlns:m="http://schemas.openxmlformats.org/officeDocument/2006/math">
                    <m:r>
                      <a:rPr lang="en-US" b="0" i="1" smtClean="0">
                        <a:latin typeface="Cambria Math" panose="02040503050406030204" pitchFamily="18" charset="0"/>
                        <a:cs typeface="Arial" panose="020B0604020202020204" pitchFamily="34" charset="0"/>
                      </a:rPr>
                      <m:t>𝑇</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𝑉</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𝜇</m:t>
                    </m:r>
                  </m:oMath>
                </a14:m>
                <a:r>
                  <a:rPr lang="en-US" dirty="0">
                    <a:cs typeface="Arial" panose="020B0604020202020204" pitchFamily="34" charset="0"/>
                  </a:rPr>
                  <a:t> is the grand canonical potential  </a:t>
                </a:r>
              </a:p>
            </p:txBody>
          </p:sp>
        </mc:Choice>
        <mc:Fallback xmlns="">
          <p:sp>
            <p:nvSpPr>
              <p:cNvPr id="4" name="TextBox 3">
                <a:extLst>
                  <a:ext uri="{FF2B5EF4-FFF2-40B4-BE49-F238E27FC236}">
                    <a16:creationId xmlns:a16="http://schemas.microsoft.com/office/drawing/2014/main" id="{FC3EAC6F-2479-4A21-81BA-BA14044EC910}"/>
                  </a:ext>
                </a:extLst>
              </p:cNvPr>
              <p:cNvSpPr txBox="1">
                <a:spLocks noRot="1" noChangeAspect="1" noMove="1" noResize="1" noEditPoints="1" noAdjustHandles="1" noChangeArrowheads="1" noChangeShapeType="1" noTextEdit="1"/>
              </p:cNvSpPr>
              <p:nvPr/>
            </p:nvSpPr>
            <p:spPr>
              <a:xfrm>
                <a:off x="200694" y="754099"/>
                <a:ext cx="8851865" cy="369332"/>
              </a:xfrm>
              <a:prstGeom prst="rect">
                <a:avLst/>
              </a:prstGeom>
              <a:blipFill>
                <a:blip r:embed="rId12"/>
                <a:stretch>
                  <a:fillRect l="-620" t="-10000" b="-26667"/>
                </a:stretch>
              </a:blipFill>
            </p:spPr>
            <p:txBody>
              <a:bodyPr/>
              <a:lstStyle/>
              <a:p>
                <a:r>
                  <a:rPr lang="en-US">
                    <a:noFill/>
                  </a:rPr>
                  <a:t> </a:t>
                </a:r>
              </a:p>
            </p:txBody>
          </p:sp>
        </mc:Fallback>
      </mc:AlternateContent>
      <p:pic>
        <p:nvPicPr>
          <p:cNvPr id="23" name="Picture 22">
            <a:extLst>
              <a:ext uri="{FF2B5EF4-FFF2-40B4-BE49-F238E27FC236}">
                <a16:creationId xmlns:a16="http://schemas.microsoft.com/office/drawing/2014/main" id="{367B3F3D-7BFE-4001-A439-FB300A769F48}"/>
              </a:ext>
            </a:extLst>
          </p:cNvPr>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3084362" y="1295613"/>
            <a:ext cx="2681143" cy="229714"/>
          </a:xfrm>
          <a:prstGeom prst="rect">
            <a:avLst/>
          </a:prstGeom>
        </p:spPr>
      </p:pic>
      <p:pic>
        <p:nvPicPr>
          <p:cNvPr id="25" name="Picture 24">
            <a:extLst>
              <a:ext uri="{FF2B5EF4-FFF2-40B4-BE49-F238E27FC236}">
                <a16:creationId xmlns:a16="http://schemas.microsoft.com/office/drawing/2014/main" id="{3E200F44-5CA5-4855-81E3-3F764AEA5833}"/>
              </a:ext>
            </a:extLst>
          </p:cNvPr>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3084362" y="1744394"/>
            <a:ext cx="2645143" cy="210857"/>
          </a:xfrm>
          <a:prstGeom prst="rect">
            <a:avLst/>
          </a:prstGeom>
        </p:spPr>
      </p:pic>
      <p:pic>
        <p:nvPicPr>
          <p:cNvPr id="27" name="Picture 26">
            <a:extLst>
              <a:ext uri="{FF2B5EF4-FFF2-40B4-BE49-F238E27FC236}">
                <a16:creationId xmlns:a16="http://schemas.microsoft.com/office/drawing/2014/main" id="{22BF8C10-D108-4FEF-BE14-24283E46D29C}"/>
              </a:ext>
            </a:extLst>
          </p:cNvPr>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473497" y="2202563"/>
            <a:ext cx="1649143" cy="593143"/>
          </a:xfrm>
          <a:prstGeom prst="rect">
            <a:avLst/>
          </a:prstGeom>
        </p:spPr>
      </p:pic>
      <p:pic>
        <p:nvPicPr>
          <p:cNvPr id="31" name="Picture 30">
            <a:extLst>
              <a:ext uri="{FF2B5EF4-FFF2-40B4-BE49-F238E27FC236}">
                <a16:creationId xmlns:a16="http://schemas.microsoft.com/office/drawing/2014/main" id="{99312B9D-D592-4527-88A0-478E55C16BE5}"/>
              </a:ext>
            </a:extLst>
          </p:cNvPr>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a:xfrm>
            <a:off x="6421003" y="2198010"/>
            <a:ext cx="1743429" cy="589714"/>
          </a:xfrm>
          <a:prstGeom prst="rect">
            <a:avLst/>
          </a:prstGeom>
        </p:spPr>
      </p:pic>
      <p:pic>
        <p:nvPicPr>
          <p:cNvPr id="29" name="Picture 28">
            <a:extLst>
              <a:ext uri="{FF2B5EF4-FFF2-40B4-BE49-F238E27FC236}">
                <a16:creationId xmlns:a16="http://schemas.microsoft.com/office/drawing/2014/main" id="{7CC3AC99-9297-451B-9911-138B74B7BDAC}"/>
              </a:ext>
            </a:extLst>
          </p:cNvPr>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3471233" y="2237954"/>
            <a:ext cx="1630286" cy="593143"/>
          </a:xfrm>
          <a:prstGeom prst="rect">
            <a:avLst/>
          </a:prstGeom>
        </p:spPr>
      </p:pic>
      <p:sp>
        <p:nvSpPr>
          <p:cNvPr id="13" name="Rectangle 12">
            <a:extLst>
              <a:ext uri="{FF2B5EF4-FFF2-40B4-BE49-F238E27FC236}">
                <a16:creationId xmlns:a16="http://schemas.microsoft.com/office/drawing/2014/main" id="{4C27763B-7470-4142-BCDC-02D53AC17DAA}"/>
              </a:ext>
            </a:extLst>
          </p:cNvPr>
          <p:cNvSpPr/>
          <p:nvPr/>
        </p:nvSpPr>
        <p:spPr>
          <a:xfrm>
            <a:off x="355600" y="2088619"/>
            <a:ext cx="7858125" cy="8119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39EAC0B7-610D-4DF3-A0F8-01DC7F4B7E18}"/>
              </a:ext>
            </a:extLst>
          </p:cNvPr>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2662647" y="3557286"/>
            <a:ext cx="3524572" cy="464571"/>
          </a:xfrm>
          <a:prstGeom prst="rect">
            <a:avLst/>
          </a:prstGeom>
        </p:spPr>
      </p:pic>
      <p:pic>
        <p:nvPicPr>
          <p:cNvPr id="47" name="Picture 46">
            <a:extLst>
              <a:ext uri="{FF2B5EF4-FFF2-40B4-BE49-F238E27FC236}">
                <a16:creationId xmlns:a16="http://schemas.microsoft.com/office/drawing/2014/main" id="{5EE4AE1D-FD07-4903-9B4D-4D6A9698BB9A}"/>
              </a:ext>
            </a:extLst>
          </p:cNvPr>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3733714" y="4758544"/>
            <a:ext cx="1490286" cy="487619"/>
          </a:xfrm>
          <a:prstGeom prst="rect">
            <a:avLst/>
          </a:prstGeom>
        </p:spPr>
      </p:pic>
      <p:sp>
        <p:nvSpPr>
          <p:cNvPr id="36" name="Rectangle 35">
            <a:extLst>
              <a:ext uri="{FF2B5EF4-FFF2-40B4-BE49-F238E27FC236}">
                <a16:creationId xmlns:a16="http://schemas.microsoft.com/office/drawing/2014/main" id="{D29822CD-FB62-4DBF-9299-45C4012E4F28}"/>
              </a:ext>
            </a:extLst>
          </p:cNvPr>
          <p:cNvSpPr/>
          <p:nvPr/>
        </p:nvSpPr>
        <p:spPr>
          <a:xfrm>
            <a:off x="3564061" y="4698191"/>
            <a:ext cx="1810579" cy="5623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185FA257-54C7-41C2-9F4F-1E098AC29536}"/>
                  </a:ext>
                </a:extLst>
              </p:cNvPr>
              <p:cNvSpPr txBox="1"/>
              <p:nvPr/>
            </p:nvSpPr>
            <p:spPr>
              <a:xfrm>
                <a:off x="169579" y="5248104"/>
                <a:ext cx="8321040" cy="369332"/>
              </a:xfrm>
              <a:prstGeom prst="rect">
                <a:avLst/>
              </a:prstGeom>
              <a:noFill/>
            </p:spPr>
            <p:txBody>
              <a:bodyPr wrap="square" rtlCol="0">
                <a:spAutoFit/>
              </a:bodyPr>
              <a:lstStyle/>
              <a:p>
                <a:r>
                  <a:rPr lang="en-US" dirty="0">
                    <a:cs typeface="Arial" panose="020B0604020202020204" pitchFamily="34" charset="0"/>
                  </a:rPr>
                  <a:t>There are other ways how to express  </a:t>
                </a:r>
                <a14:m>
                  <m:oMath xmlns:m="http://schemas.openxmlformats.org/officeDocument/2006/math">
                    <m:r>
                      <m:rPr>
                        <m:sty m:val="p"/>
                      </m:rPr>
                      <a:rPr lang="en-US" b="0" i="0" smtClean="0">
                        <a:latin typeface="Cambria Math" panose="02040503050406030204" pitchFamily="18" charset="0"/>
                        <a:cs typeface="Arial" panose="020B0604020202020204" pitchFamily="34" charset="0"/>
                      </a:rPr>
                      <m:t>Ω</m:t>
                    </m:r>
                    <m:r>
                      <a:rPr lang="en-US" b="0" i="0"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 </a:t>
                </a:r>
              </a:p>
            </p:txBody>
          </p:sp>
        </mc:Choice>
        <mc:Fallback xmlns="">
          <p:sp>
            <p:nvSpPr>
              <p:cNvPr id="39" name="TextBox 38">
                <a:extLst>
                  <a:ext uri="{FF2B5EF4-FFF2-40B4-BE49-F238E27FC236}">
                    <a16:creationId xmlns:a16="http://schemas.microsoft.com/office/drawing/2014/main" id="{185FA257-54C7-41C2-9F4F-1E098AC29536}"/>
                  </a:ext>
                </a:extLst>
              </p:cNvPr>
              <p:cNvSpPr txBox="1">
                <a:spLocks noRot="1" noChangeAspect="1" noMove="1" noResize="1" noEditPoints="1" noAdjustHandles="1" noChangeArrowheads="1" noChangeShapeType="1" noTextEdit="1"/>
              </p:cNvSpPr>
              <p:nvPr/>
            </p:nvSpPr>
            <p:spPr>
              <a:xfrm>
                <a:off x="169579" y="5248104"/>
                <a:ext cx="8321040" cy="369332"/>
              </a:xfrm>
              <a:prstGeom prst="rect">
                <a:avLst/>
              </a:prstGeom>
              <a:blipFill>
                <a:blip r:embed="rId20"/>
                <a:stretch>
                  <a:fillRect l="-659" t="-10000" b="-26667"/>
                </a:stretch>
              </a:blipFill>
            </p:spPr>
            <p:txBody>
              <a:bodyPr/>
              <a:lstStyle/>
              <a:p>
                <a:r>
                  <a:rPr lang="en-US">
                    <a:noFill/>
                  </a:rPr>
                  <a:t> </a:t>
                </a:r>
              </a:p>
            </p:txBody>
          </p:sp>
        </mc:Fallback>
      </mc:AlternateContent>
      <p:pic>
        <p:nvPicPr>
          <p:cNvPr id="42" name="Picture 41">
            <a:extLst>
              <a:ext uri="{FF2B5EF4-FFF2-40B4-BE49-F238E27FC236}">
                <a16:creationId xmlns:a16="http://schemas.microsoft.com/office/drawing/2014/main" id="{7BBD4D97-DC89-4FC1-B7A1-920CEE004FD1}"/>
              </a:ext>
            </a:extLst>
          </p:cNvPr>
          <p:cNvPicPr>
            <a:picLocks noChangeAspect="1"/>
          </p:cNvPicPr>
          <p:nvPr>
            <p:custDataLst>
              <p:tags r:id="rId8"/>
            </p:custDataLst>
          </p:nvPr>
        </p:nvPicPr>
        <p:blipFill>
          <a:blip r:embed="rId21" cstate="print">
            <a:extLst>
              <a:ext uri="{28A0092B-C50C-407E-A947-70E740481C1C}">
                <a14:useLocalDpi xmlns:a14="http://schemas.microsoft.com/office/drawing/2010/main" val="0"/>
              </a:ext>
            </a:extLst>
          </a:blip>
          <a:stretch>
            <a:fillRect/>
          </a:stretch>
        </p:blipFill>
        <p:spPr>
          <a:xfrm>
            <a:off x="1298068" y="5627092"/>
            <a:ext cx="6384000" cy="229714"/>
          </a:xfrm>
          <a:prstGeom prst="rect">
            <a:avLst/>
          </a:prstGeom>
        </p:spPr>
      </p:pic>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AEB5D751-21ED-40C3-AAA4-BEC8D2AE52CC}"/>
                  </a:ext>
                </a:extLst>
              </p:cNvPr>
              <p:cNvSpPr txBox="1"/>
              <p:nvPr/>
            </p:nvSpPr>
            <p:spPr>
              <a:xfrm>
                <a:off x="190571" y="5895258"/>
                <a:ext cx="8402320" cy="923330"/>
              </a:xfrm>
              <a:prstGeom prst="rect">
                <a:avLst/>
              </a:prstGeom>
              <a:noFill/>
            </p:spPr>
            <p:txBody>
              <a:bodyPr wrap="square" rtlCol="0">
                <a:spAutoFit/>
              </a:bodyPr>
              <a:lstStyle/>
              <a:p>
                <a:r>
                  <a:rPr lang="en-US" dirty="0">
                    <a:cs typeface="Arial" panose="020B0604020202020204" pitchFamily="34" charset="0"/>
                  </a:rPr>
                  <a:t>Later we shall be able to calculate the grand canonical function for ideal gas in classical approximation and we shall get                  . It is due to the ideal gas equation of state </a:t>
                </a:r>
                <a14:m>
                  <m:oMath xmlns:m="http://schemas.openxmlformats.org/officeDocument/2006/math">
                    <m:r>
                      <a:rPr lang="en-US" b="0" i="1" smtClean="0">
                        <a:latin typeface="Cambria Math" panose="02040503050406030204" pitchFamily="18" charset="0"/>
                        <a:cs typeface="Arial" panose="020B0604020202020204" pitchFamily="34" charset="0"/>
                      </a:rPr>
                      <m:t>𝑝𝑉</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𝑁𝑘𝑇</m:t>
                    </m:r>
                  </m:oMath>
                </a14:m>
                <a:r>
                  <a:rPr lang="en-US" dirty="0">
                    <a:cs typeface="Arial" panose="020B0604020202020204" pitchFamily="34" charset="0"/>
                  </a:rPr>
                  <a:t>.</a:t>
                </a:r>
              </a:p>
            </p:txBody>
          </p:sp>
        </mc:Choice>
        <mc:Fallback xmlns="">
          <p:sp>
            <p:nvSpPr>
              <p:cNvPr id="43" name="TextBox 42">
                <a:extLst>
                  <a:ext uri="{FF2B5EF4-FFF2-40B4-BE49-F238E27FC236}">
                    <a16:creationId xmlns:a16="http://schemas.microsoft.com/office/drawing/2014/main" id="{AEB5D751-21ED-40C3-AAA4-BEC8D2AE52CC}"/>
                  </a:ext>
                </a:extLst>
              </p:cNvPr>
              <p:cNvSpPr txBox="1">
                <a:spLocks noRot="1" noChangeAspect="1" noMove="1" noResize="1" noEditPoints="1" noAdjustHandles="1" noChangeArrowheads="1" noChangeShapeType="1" noTextEdit="1"/>
              </p:cNvSpPr>
              <p:nvPr/>
            </p:nvSpPr>
            <p:spPr>
              <a:xfrm>
                <a:off x="190571" y="5895258"/>
                <a:ext cx="8402320" cy="923330"/>
              </a:xfrm>
              <a:prstGeom prst="rect">
                <a:avLst/>
              </a:prstGeom>
              <a:blipFill>
                <a:blip r:embed="rId22"/>
                <a:stretch>
                  <a:fillRect l="-580" t="-3289" b="-9211"/>
                </a:stretch>
              </a:blipFill>
            </p:spPr>
            <p:txBody>
              <a:bodyPr/>
              <a:lstStyle/>
              <a:p>
                <a:r>
                  <a:rPr lang="sk-SK">
                    <a:noFill/>
                  </a:rPr>
                  <a:t> </a:t>
                </a:r>
              </a:p>
            </p:txBody>
          </p:sp>
        </mc:Fallback>
      </mc:AlternateContent>
      <p:pic>
        <p:nvPicPr>
          <p:cNvPr id="52" name="Picture 51">
            <a:extLst>
              <a:ext uri="{FF2B5EF4-FFF2-40B4-BE49-F238E27FC236}">
                <a16:creationId xmlns:a16="http://schemas.microsoft.com/office/drawing/2014/main" id="{FAEC5DC1-7982-4A19-9425-768A1DB178F7}"/>
              </a:ext>
            </a:extLst>
          </p:cNvPr>
          <p:cNvPicPr>
            <a:picLocks noChangeAspect="1"/>
          </p:cNvPicPr>
          <p:nvPr>
            <p:custDataLst>
              <p:tags r:id="rId9"/>
            </p:custDataLst>
          </p:nvPr>
        </p:nvPicPr>
        <p:blipFill>
          <a:blip r:embed="rId23" cstate="print">
            <a:extLst>
              <a:ext uri="{28A0092B-C50C-407E-A947-70E740481C1C}">
                <a14:useLocalDpi xmlns:a14="http://schemas.microsoft.com/office/drawing/2010/main" val="0"/>
              </a:ext>
            </a:extLst>
          </a:blip>
          <a:stretch>
            <a:fillRect/>
          </a:stretch>
        </p:blipFill>
        <p:spPr>
          <a:xfrm>
            <a:off x="3279847" y="6291743"/>
            <a:ext cx="807619" cy="141714"/>
          </a:xfrm>
          <a:prstGeom prst="rect">
            <a:avLst/>
          </a:prstGeom>
        </p:spPr>
      </p:pic>
    </p:spTree>
    <p:extLst>
      <p:ext uri="{BB962C8B-B14F-4D97-AF65-F5344CB8AC3E}">
        <p14:creationId xmlns:p14="http://schemas.microsoft.com/office/powerpoint/2010/main" val="660898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CAE91B-3EF6-442F-ABDC-0A3D0B28B305}"/>
              </a:ext>
            </a:extLst>
          </p:cNvPr>
          <p:cNvSpPr>
            <a:spLocks noGrp="1"/>
          </p:cNvSpPr>
          <p:nvPr>
            <p:ph type="sldNum" sz="quarter" idx="12"/>
          </p:nvPr>
        </p:nvSpPr>
        <p:spPr/>
        <p:txBody>
          <a:bodyPr/>
          <a:lstStyle/>
          <a:p>
            <a:fld id="{1BCE0CA2-1A48-4B23-8A77-1A9F640E54E6}" type="slidenum">
              <a:rPr lang="sk-SK" smtClean="0"/>
              <a:t>7</a:t>
            </a:fld>
            <a:endParaRPr lang="sk-SK"/>
          </a:p>
        </p:txBody>
      </p:sp>
      <p:sp>
        <p:nvSpPr>
          <p:cNvPr id="3" name="TextBox 2">
            <a:extLst>
              <a:ext uri="{FF2B5EF4-FFF2-40B4-BE49-F238E27FC236}">
                <a16:creationId xmlns:a16="http://schemas.microsoft.com/office/drawing/2014/main" id="{84E877FC-E52B-4B80-BDB6-147B2178B174}"/>
              </a:ext>
            </a:extLst>
          </p:cNvPr>
          <p:cNvSpPr txBox="1"/>
          <p:nvPr/>
        </p:nvSpPr>
        <p:spPr>
          <a:xfrm>
            <a:off x="782157" y="237000"/>
            <a:ext cx="7224159" cy="461665"/>
          </a:xfrm>
          <a:prstGeom prst="rect">
            <a:avLst/>
          </a:prstGeom>
          <a:noFill/>
        </p:spPr>
        <p:txBody>
          <a:bodyPr wrap="square" rtlCol="0">
            <a:spAutoFit/>
          </a:bodyPr>
          <a:lstStyle/>
          <a:p>
            <a:pPr algn="ctr"/>
            <a:r>
              <a:rPr lang="en-US" sz="2400" b="1" dirty="0">
                <a:cs typeface="Arial" panose="020B0604020202020204" pitchFamily="34" charset="0"/>
              </a:rPr>
              <a:t>Non-equilibrium macrostates - entropy</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AFA4A3B-18E8-4674-8D72-9F34A5F36CB2}"/>
                  </a:ext>
                </a:extLst>
              </p:cNvPr>
              <p:cNvSpPr txBox="1"/>
              <p:nvPr/>
            </p:nvSpPr>
            <p:spPr>
              <a:xfrm>
                <a:off x="276447" y="744279"/>
                <a:ext cx="8739962" cy="3416320"/>
              </a:xfrm>
              <a:prstGeom prst="rect">
                <a:avLst/>
              </a:prstGeom>
              <a:noFill/>
            </p:spPr>
            <p:txBody>
              <a:bodyPr wrap="square" rtlCol="0">
                <a:spAutoFit/>
              </a:bodyPr>
              <a:lstStyle/>
              <a:p>
                <a:r>
                  <a:rPr lang="en-US" dirty="0">
                    <a:cs typeface="Arial" panose="020B0604020202020204" pitchFamily="34" charset="0"/>
                  </a:rPr>
                  <a:t>So far, we have discussed equilibrium thermodynamic potentials. These potentials can be defined even for non-equilibrium macrostates.</a:t>
                </a:r>
              </a:p>
              <a:p>
                <a:r>
                  <a:rPr lang="en-US" dirty="0">
                    <a:cs typeface="Arial" panose="020B0604020202020204" pitchFamily="34" charset="0"/>
                  </a:rPr>
                  <a:t>We have already defined the entropy for arbitrary (equilibrium as well as non-equilibrium) macrostates of an isolated system. The definition was universal:</a:t>
                </a:r>
              </a:p>
              <a:p>
                <a:pPr lvl="0"/>
                <a:r>
                  <a:rPr lang="en-US" b="1" dirty="0">
                    <a:solidFill>
                      <a:srgbClr val="FF0000"/>
                    </a:solidFill>
                  </a:rPr>
                  <a:t>Entropy for an isolated physical system is defined as k-times the logarithm of the number of microstates corresponding to the macrostate considered.</a:t>
                </a:r>
              </a:p>
              <a:p>
                <a:pPr lvl="0"/>
                <a:r>
                  <a:rPr lang="en-US" dirty="0"/>
                  <a:t>We have used this definition to study evolution towards equilibrium of two systems after </a:t>
                </a:r>
              </a:p>
              <a:p>
                <a:r>
                  <a:rPr lang="en-US" dirty="0">
                    <a:cs typeface="Arial" panose="020B0604020202020204" pitchFamily="34" charset="0"/>
                  </a:rPr>
                  <a:t>putting into contact.</a:t>
                </a:r>
              </a:p>
              <a:p>
                <a:r>
                  <a:rPr lang="en-US" dirty="0">
                    <a:cs typeface="Arial" panose="020B0604020202020204" pitchFamily="34" charset="0"/>
                  </a:rPr>
                  <a:t>More generally entropy for arbitrary macrostate can be defined, when we define a statistical ensemble of microstates representing the macrostate considered (equilibrium or non-equilibrium). The statistical ensemble is defined by assigning the probabilities </a:t>
                </a:r>
                <a14:m>
                  <m:oMath xmlns:m="http://schemas.openxmlformats.org/officeDocument/2006/math">
                    <m:r>
                      <a:rPr lang="en-US" b="0" i="1" smtClean="0">
                        <a:latin typeface="Cambria Math" panose="02040503050406030204" pitchFamily="18" charset="0"/>
                        <a:cs typeface="Arial" panose="020B0604020202020204" pitchFamily="34" charset="0"/>
                      </a:rPr>
                      <m:t>𝑝</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𝑖</m:t>
                    </m:r>
                    <m:r>
                      <a:rPr lang="en-US" b="0" i="1"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 to arbitrary microstate </a:t>
                </a:r>
                <a14:m>
                  <m:oMath xmlns:m="http://schemas.openxmlformats.org/officeDocument/2006/math">
                    <m:r>
                      <a:rPr lang="en-US" b="0" i="1" smtClean="0">
                        <a:latin typeface="Cambria Math" panose="02040503050406030204" pitchFamily="18" charset="0"/>
                        <a:cs typeface="Arial" panose="020B0604020202020204" pitchFamily="34" charset="0"/>
                      </a:rPr>
                      <m:t>𝑖</m:t>
                    </m:r>
                  </m:oMath>
                </a14:m>
                <a:r>
                  <a:rPr lang="en-US" dirty="0">
                    <a:cs typeface="Arial" panose="020B0604020202020204" pitchFamily="34" charset="0"/>
                  </a:rPr>
                  <a:t>. (In general some probabilities might be 0.) We defined the entropy as</a:t>
                </a:r>
                <a:endParaRPr lang="sk-SK" dirty="0">
                  <a:cs typeface="Arial" panose="020B0604020202020204" pitchFamily="34" charset="0"/>
                </a:endParaRPr>
              </a:p>
            </p:txBody>
          </p:sp>
        </mc:Choice>
        <mc:Fallback xmlns="">
          <p:sp>
            <p:nvSpPr>
              <p:cNvPr id="4" name="TextBox 3">
                <a:extLst>
                  <a:ext uri="{FF2B5EF4-FFF2-40B4-BE49-F238E27FC236}">
                    <a16:creationId xmlns:a16="http://schemas.microsoft.com/office/drawing/2014/main" id="{6AFA4A3B-18E8-4674-8D72-9F34A5F36CB2}"/>
                  </a:ext>
                </a:extLst>
              </p:cNvPr>
              <p:cNvSpPr txBox="1">
                <a:spLocks noRot="1" noChangeAspect="1" noMove="1" noResize="1" noEditPoints="1" noAdjustHandles="1" noChangeArrowheads="1" noChangeShapeType="1" noTextEdit="1"/>
              </p:cNvSpPr>
              <p:nvPr/>
            </p:nvSpPr>
            <p:spPr>
              <a:xfrm>
                <a:off x="276447" y="744279"/>
                <a:ext cx="8739962" cy="3416320"/>
              </a:xfrm>
              <a:prstGeom prst="rect">
                <a:avLst/>
              </a:prstGeom>
              <a:blipFill>
                <a:blip r:embed="rId4"/>
                <a:stretch>
                  <a:fillRect l="-558" t="-891" r="-418" b="-1783"/>
                </a:stretch>
              </a:blipFill>
            </p:spPr>
            <p:txBody>
              <a:bodyPr/>
              <a:lstStyle/>
              <a:p>
                <a:r>
                  <a:rPr lang="sk-SK">
                    <a:noFill/>
                  </a:rPr>
                  <a:t> </a:t>
                </a:r>
              </a:p>
            </p:txBody>
          </p:sp>
        </mc:Fallback>
      </mc:AlternateContent>
      <p:pic>
        <p:nvPicPr>
          <p:cNvPr id="5" name="Picture 4">
            <a:extLst>
              <a:ext uri="{FF2B5EF4-FFF2-40B4-BE49-F238E27FC236}">
                <a16:creationId xmlns:a16="http://schemas.microsoft.com/office/drawing/2014/main" id="{2DEC9876-FAD6-43E6-B8E4-D5D783DD8728}"/>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235711" y="4168226"/>
            <a:ext cx="2242566" cy="486918"/>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326945E-F12D-439B-B0FD-81C46ADF5A07}"/>
                  </a:ext>
                </a:extLst>
              </p:cNvPr>
              <p:cNvSpPr txBox="1"/>
              <p:nvPr/>
            </p:nvSpPr>
            <p:spPr>
              <a:xfrm>
                <a:off x="223284" y="4667693"/>
                <a:ext cx="8527311" cy="1477328"/>
              </a:xfrm>
              <a:prstGeom prst="rect">
                <a:avLst/>
              </a:prstGeom>
              <a:noFill/>
            </p:spPr>
            <p:txBody>
              <a:bodyPr wrap="square" rtlCol="0">
                <a:spAutoFit/>
              </a:bodyPr>
              <a:lstStyle/>
              <a:p>
                <a:r>
                  <a:rPr lang="en-US" dirty="0">
                    <a:cs typeface="Arial" panose="020B0604020202020204" pitchFamily="34" charset="0"/>
                  </a:rPr>
                  <a:t>The difference between the equilibrium and non equilibrium macrostates is manifested by the fact that </a:t>
                </a:r>
                <a:r>
                  <a:rPr lang="en-US" b="1" dirty="0">
                    <a:cs typeface="Arial" panose="020B0604020202020204" pitchFamily="34" charset="0"/>
                  </a:rPr>
                  <a:t>we need more macroscopic variables </a:t>
                </a:r>
                <a:r>
                  <a:rPr lang="en-US" dirty="0">
                    <a:cs typeface="Arial" panose="020B0604020202020204" pitchFamily="34" charset="0"/>
                  </a:rPr>
                  <a:t>to define a non-equilibrium macrostate than for the equilibrium macrostate. For example the macrostate of a gas in equilibrium is given by three variables like </a:t>
                </a:r>
                <a14:m>
                  <m:oMath xmlns:m="http://schemas.openxmlformats.org/officeDocument/2006/math">
                    <m:r>
                      <a:rPr lang="en-US" b="0" i="1" smtClean="0">
                        <a:latin typeface="Cambria Math" panose="02040503050406030204" pitchFamily="18" charset="0"/>
                        <a:cs typeface="Arial" panose="020B0604020202020204" pitchFamily="34" charset="0"/>
                      </a:rPr>
                      <m:t>𝑁</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𝑇</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𝑉</m:t>
                    </m:r>
                  </m:oMath>
                </a14:m>
                <a:r>
                  <a:rPr lang="en-US" dirty="0">
                    <a:cs typeface="Arial" panose="020B0604020202020204" pitchFamily="34" charset="0"/>
                  </a:rPr>
                  <a:t>. Any other macroscopic variable in equilibrium can be calculated as a function of the equilibrium variables. Like pressure</a:t>
                </a:r>
                <a:endParaRPr lang="sk-SK" dirty="0">
                  <a:cs typeface="Arial" panose="020B0604020202020204" pitchFamily="34" charset="0"/>
                </a:endParaRPr>
              </a:p>
            </p:txBody>
          </p:sp>
        </mc:Choice>
        <mc:Fallback xmlns="">
          <p:sp>
            <p:nvSpPr>
              <p:cNvPr id="6" name="TextBox 5">
                <a:extLst>
                  <a:ext uri="{FF2B5EF4-FFF2-40B4-BE49-F238E27FC236}">
                    <a16:creationId xmlns:a16="http://schemas.microsoft.com/office/drawing/2014/main" id="{4326945E-F12D-439B-B0FD-81C46ADF5A07}"/>
                  </a:ext>
                </a:extLst>
              </p:cNvPr>
              <p:cNvSpPr txBox="1">
                <a:spLocks noRot="1" noChangeAspect="1" noMove="1" noResize="1" noEditPoints="1" noAdjustHandles="1" noChangeArrowheads="1" noChangeShapeType="1" noTextEdit="1"/>
              </p:cNvSpPr>
              <p:nvPr/>
            </p:nvSpPr>
            <p:spPr>
              <a:xfrm>
                <a:off x="223284" y="4667693"/>
                <a:ext cx="8527311" cy="1477328"/>
              </a:xfrm>
              <a:prstGeom prst="rect">
                <a:avLst/>
              </a:prstGeom>
              <a:blipFill>
                <a:blip r:embed="rId6"/>
                <a:stretch>
                  <a:fillRect l="-644" t="-2479" b="-5785"/>
                </a:stretch>
              </a:blipFill>
            </p:spPr>
            <p:txBody>
              <a:bodyPr/>
              <a:lstStyle/>
              <a:p>
                <a:r>
                  <a:rPr lang="sk-SK">
                    <a:noFill/>
                  </a:rPr>
                  <a:t> </a:t>
                </a:r>
              </a:p>
            </p:txBody>
          </p:sp>
        </mc:Fallback>
      </mc:AlternateContent>
      <p:pic>
        <p:nvPicPr>
          <p:cNvPr id="8" name="Picture 7">
            <a:extLst>
              <a:ext uri="{FF2B5EF4-FFF2-40B4-BE49-F238E27FC236}">
                <a16:creationId xmlns:a16="http://schemas.microsoft.com/office/drawing/2014/main" id="{6A542D6F-5552-43C1-A1B8-4F04FDBF7BB3}"/>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741479" y="6165702"/>
            <a:ext cx="1160717" cy="468059"/>
          </a:xfrm>
          <a:prstGeom prst="rect">
            <a:avLst/>
          </a:prstGeom>
        </p:spPr>
      </p:pic>
    </p:spTree>
    <p:extLst>
      <p:ext uri="{BB962C8B-B14F-4D97-AF65-F5344CB8AC3E}">
        <p14:creationId xmlns:p14="http://schemas.microsoft.com/office/powerpoint/2010/main" val="2550975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CAE91B-3EF6-442F-ABDC-0A3D0B28B305}"/>
              </a:ext>
            </a:extLst>
          </p:cNvPr>
          <p:cNvSpPr>
            <a:spLocks noGrp="1"/>
          </p:cNvSpPr>
          <p:nvPr>
            <p:ph type="sldNum" sz="quarter" idx="12"/>
          </p:nvPr>
        </p:nvSpPr>
        <p:spPr/>
        <p:txBody>
          <a:bodyPr/>
          <a:lstStyle/>
          <a:p>
            <a:fld id="{1BCE0CA2-1A48-4B23-8A77-1A9F640E54E6}" type="slidenum">
              <a:rPr lang="sk-SK" smtClean="0"/>
              <a:t>8</a:t>
            </a:fld>
            <a:endParaRPr lang="sk-SK"/>
          </a:p>
        </p:txBody>
      </p:sp>
      <p:sp>
        <p:nvSpPr>
          <p:cNvPr id="3" name="TextBox 2">
            <a:extLst>
              <a:ext uri="{FF2B5EF4-FFF2-40B4-BE49-F238E27FC236}">
                <a16:creationId xmlns:a16="http://schemas.microsoft.com/office/drawing/2014/main" id="{84E877FC-E52B-4B80-BDB6-147B2178B174}"/>
              </a:ext>
            </a:extLst>
          </p:cNvPr>
          <p:cNvSpPr txBox="1"/>
          <p:nvPr/>
        </p:nvSpPr>
        <p:spPr>
          <a:xfrm>
            <a:off x="782157" y="237000"/>
            <a:ext cx="7224159" cy="830997"/>
          </a:xfrm>
          <a:prstGeom prst="rect">
            <a:avLst/>
          </a:prstGeom>
          <a:noFill/>
        </p:spPr>
        <p:txBody>
          <a:bodyPr wrap="square" rtlCol="0">
            <a:spAutoFit/>
          </a:bodyPr>
          <a:lstStyle/>
          <a:p>
            <a:pPr algn="ctr"/>
            <a:r>
              <a:rPr lang="en-US" sz="2400" b="1">
                <a:cs typeface="Arial" panose="020B0604020202020204" pitchFamily="34" charset="0"/>
              </a:rPr>
              <a:t>Non-equilibrium macrostates</a:t>
            </a:r>
          </a:p>
          <a:p>
            <a:pPr algn="ctr"/>
            <a:endParaRPr lang="en-US" sz="2400" b="1" dirty="0">
              <a:cs typeface="Arial" panose="020B0604020202020204" pitchFamily="34" charset="0"/>
            </a:endParaRPr>
          </a:p>
        </p:txBody>
      </p:sp>
      <p:sp>
        <p:nvSpPr>
          <p:cNvPr id="7" name="TextBox 6">
            <a:extLst>
              <a:ext uri="{FF2B5EF4-FFF2-40B4-BE49-F238E27FC236}">
                <a16:creationId xmlns:a16="http://schemas.microsoft.com/office/drawing/2014/main" id="{87C052DE-3B2A-46B5-806D-33BD31D33819}"/>
              </a:ext>
            </a:extLst>
          </p:cNvPr>
          <p:cNvSpPr txBox="1"/>
          <p:nvPr/>
        </p:nvSpPr>
        <p:spPr>
          <a:xfrm>
            <a:off x="233916" y="691116"/>
            <a:ext cx="8654903" cy="1477328"/>
          </a:xfrm>
          <a:prstGeom prst="rect">
            <a:avLst/>
          </a:prstGeom>
          <a:noFill/>
        </p:spPr>
        <p:txBody>
          <a:bodyPr wrap="square" rtlCol="0">
            <a:spAutoFit/>
          </a:bodyPr>
          <a:lstStyle/>
          <a:p>
            <a:r>
              <a:rPr lang="en-US" b="1" dirty="0">
                <a:cs typeface="Arial" panose="020B0604020202020204" pitchFamily="34" charset="0"/>
              </a:rPr>
              <a:t>Non equilibrium macrostate of a gas needs more variables </a:t>
            </a:r>
            <a:r>
              <a:rPr lang="en-US" dirty="0">
                <a:cs typeface="Arial" panose="020B0604020202020204" pitchFamily="34" charset="0"/>
              </a:rPr>
              <a:t>for its specification. These additional variables characterize how the non-equilibrium state differs from the equilibrium. Consider gas in an </a:t>
            </a:r>
            <a:r>
              <a:rPr lang="en-US" b="1" dirty="0">
                <a:cs typeface="Arial" panose="020B0604020202020204" pitchFamily="34" charset="0"/>
              </a:rPr>
              <a:t>isolated container </a:t>
            </a:r>
            <a:r>
              <a:rPr lang="en-US" dirty="0">
                <a:cs typeface="Arial" panose="020B0604020202020204" pitchFamily="34" charset="0"/>
              </a:rPr>
              <a:t>having two compartments separated by a non-penetrable diaphragm. The temperature is the same in both compartments, but the number of molecules and therefore the pressure might be prepared as different.</a:t>
            </a:r>
            <a:endParaRPr lang="sk-SK" dirty="0">
              <a:cs typeface="Arial" panose="020B0604020202020204" pitchFamily="34" charset="0"/>
            </a:endParaRPr>
          </a:p>
        </p:txBody>
      </p:sp>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47A0F68B-D2CB-4F13-809C-32B8613D8B61}"/>
                  </a:ext>
                </a:extLst>
              </p:cNvPr>
              <p:cNvSpPr txBox="1"/>
              <p:nvPr/>
            </p:nvSpPr>
            <p:spPr>
              <a:xfrm>
                <a:off x="265814" y="3062176"/>
                <a:ext cx="8506047" cy="3693319"/>
              </a:xfrm>
              <a:prstGeom prst="rect">
                <a:avLst/>
              </a:prstGeom>
              <a:noFill/>
            </p:spPr>
            <p:txBody>
              <a:bodyPr wrap="square" rtlCol="0">
                <a:spAutoFit/>
              </a:bodyPr>
              <a:lstStyle/>
              <a:p>
                <a:r>
                  <a:rPr lang="en-US" dirty="0">
                    <a:cs typeface="Arial" panose="020B0604020202020204" pitchFamily="34" charset="0"/>
                  </a:rPr>
                  <a:t>If </a:t>
                </a:r>
                <a:r>
                  <a:rPr lang="en-US" b="1" dirty="0">
                    <a:cs typeface="Arial" panose="020B0604020202020204" pitchFamily="34" charset="0"/>
                  </a:rPr>
                  <a:t>we suddenly remove the diaphragm</a:t>
                </a:r>
                <a:r>
                  <a:rPr lang="en-US" dirty="0">
                    <a:cs typeface="Arial" panose="020B0604020202020204" pitchFamily="34" charset="0"/>
                  </a:rPr>
                  <a:t>, the gas in the container will get into a non-equilibrium state which (immediately after the diaphragm removal) will be given by 5 parameters </a:t>
                </a:r>
                <a14:m>
                  <m:oMath xmlns:m="http://schemas.openxmlformats.org/officeDocument/2006/math">
                    <m:r>
                      <a:rPr lang="en-US" b="0" i="1" smtClean="0">
                        <a:latin typeface="Cambria Math" panose="02040503050406030204" pitchFamily="18" charset="0"/>
                        <a:cs typeface="Arial" panose="020B0604020202020204" pitchFamily="34" charset="0"/>
                      </a:rPr>
                      <m:t>𝑁</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𝑇</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𝑉</m:t>
                    </m:r>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𝑝</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𝑝</m:t>
                        </m:r>
                      </m:e>
                      <m:sub>
                        <m:r>
                          <a:rPr lang="en-US" b="0" i="1" smtClean="0">
                            <a:latin typeface="Cambria Math" panose="02040503050406030204" pitchFamily="18" charset="0"/>
                            <a:cs typeface="Arial" panose="020B0604020202020204" pitchFamily="34" charset="0"/>
                          </a:rPr>
                          <m:t>2</m:t>
                        </m:r>
                      </m:sub>
                    </m:sSub>
                  </m:oMath>
                </a14:m>
                <a:r>
                  <a:rPr lang="en-US" dirty="0">
                    <a:cs typeface="Arial" panose="020B0604020202020204" pitchFamily="34" charset="0"/>
                  </a:rPr>
                  <a:t>, where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𝑝</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 </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𝑝</m:t>
                        </m:r>
                      </m:e>
                      <m:sub>
                        <m:r>
                          <a:rPr lang="en-US" b="0" i="1" smtClean="0">
                            <a:latin typeface="Cambria Math" panose="02040503050406030204" pitchFamily="18" charset="0"/>
                            <a:cs typeface="Arial" panose="020B0604020202020204" pitchFamily="34" charset="0"/>
                          </a:rPr>
                          <m:t>2</m:t>
                        </m:r>
                      </m:sub>
                    </m:sSub>
                  </m:oMath>
                </a14:m>
                <a:r>
                  <a:rPr lang="en-US" dirty="0">
                    <a:cs typeface="Arial" panose="020B0604020202020204" pitchFamily="34" charset="0"/>
                  </a:rPr>
                  <a:t> give pressure in the left half and the right half of the container. Then an irreversible process starts. Finally a common equilibrium state is achieved, which is characterized by just 3 parameters </a:t>
                </a:r>
                <a14:m>
                  <m:oMath xmlns:m="http://schemas.openxmlformats.org/officeDocument/2006/math">
                    <m:r>
                      <a:rPr lang="en-US" b="0" i="1" smtClean="0">
                        <a:latin typeface="Cambria Math" panose="02040503050406030204" pitchFamily="18" charset="0"/>
                        <a:cs typeface="Arial" panose="020B0604020202020204" pitchFamily="34" charset="0"/>
                      </a:rPr>
                      <m:t>𝑁</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𝑇</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𝑉</m:t>
                    </m:r>
                  </m:oMath>
                </a14:m>
                <a:r>
                  <a:rPr lang="en-US" dirty="0">
                    <a:cs typeface="Arial" panose="020B0604020202020204" pitchFamily="34" charset="0"/>
                  </a:rPr>
                  <a:t>. The resulting </a:t>
                </a:r>
                <a14:m>
                  <m:oMath xmlns:m="http://schemas.openxmlformats.org/officeDocument/2006/math">
                    <m:r>
                      <a:rPr lang="en-US" b="0" i="1" smtClean="0">
                        <a:latin typeface="Cambria Math" panose="02040503050406030204" pitchFamily="18" charset="0"/>
                        <a:cs typeface="Arial" panose="020B0604020202020204" pitchFamily="34" charset="0"/>
                      </a:rPr>
                      <m:t>𝑝</m:t>
                    </m:r>
                  </m:oMath>
                </a14:m>
                <a:r>
                  <a:rPr lang="en-US" dirty="0">
                    <a:cs typeface="Arial" panose="020B0604020202020204" pitchFamily="34" charset="0"/>
                  </a:rPr>
                  <a:t> is given by the equation of state.</a:t>
                </a:r>
              </a:p>
              <a:p>
                <a:r>
                  <a:rPr lang="en-US" dirty="0">
                    <a:cs typeface="Arial" panose="020B0604020202020204" pitchFamily="34" charset="0"/>
                  </a:rPr>
                  <a:t>By the way the final temperature </a:t>
                </a:r>
                <a14:m>
                  <m:oMath xmlns:m="http://schemas.openxmlformats.org/officeDocument/2006/math">
                    <m:r>
                      <a:rPr lang="en-US" b="0" i="1" smtClean="0">
                        <a:latin typeface="Cambria Math" panose="02040503050406030204" pitchFamily="18" charset="0"/>
                        <a:cs typeface="Arial" panose="020B0604020202020204" pitchFamily="34" charset="0"/>
                      </a:rPr>
                      <m:t>𝑇</m:t>
                    </m:r>
                  </m:oMath>
                </a14:m>
                <a:r>
                  <a:rPr lang="en-US" dirty="0">
                    <a:cs typeface="Arial" panose="020B0604020202020204" pitchFamily="34" charset="0"/>
                  </a:rPr>
                  <a:t> will be the same as the initial temperature: neither heat nor mechanical work is performed (the diaphragm is removed by pulling it down, in the direction perpendicular to the gas pressure, so no work is needed for the removal). Therefore the final energy of the gas will be the same as the initial energy. There is no potential energy of interaction for ideal gas, so the kinetic energy of the molecules is not changed, so </a:t>
                </a:r>
                <a:r>
                  <a:rPr lang="en-US" b="1" dirty="0">
                    <a:solidFill>
                      <a:srgbClr val="FF0000"/>
                    </a:solidFill>
                    <a:cs typeface="Arial" panose="020B0604020202020204" pitchFamily="34" charset="0"/>
                  </a:rPr>
                  <a:t>the final temperature for an ideal gas free expansion is the same as the initial temperature</a:t>
                </a:r>
                <a:r>
                  <a:rPr lang="en-US" dirty="0">
                    <a:cs typeface="Arial" panose="020B0604020202020204" pitchFamily="34" charset="0"/>
                  </a:rPr>
                  <a:t>.</a:t>
                </a:r>
                <a:endParaRPr lang="sk-SK" dirty="0">
                  <a:cs typeface="Arial" panose="020B0604020202020204" pitchFamily="34" charset="0"/>
                </a:endParaRPr>
              </a:p>
            </p:txBody>
          </p:sp>
        </mc:Choice>
        <mc:Fallback xmlns="">
          <p:sp>
            <p:nvSpPr>
              <p:cNvPr id="84" name="TextBox 83">
                <a:extLst>
                  <a:ext uri="{FF2B5EF4-FFF2-40B4-BE49-F238E27FC236}">
                    <a16:creationId xmlns:a16="http://schemas.microsoft.com/office/drawing/2014/main" id="{47A0F68B-D2CB-4F13-809C-32B8613D8B61}"/>
                  </a:ext>
                </a:extLst>
              </p:cNvPr>
              <p:cNvSpPr txBox="1">
                <a:spLocks noRot="1" noChangeAspect="1" noMove="1" noResize="1" noEditPoints="1" noAdjustHandles="1" noChangeArrowheads="1" noChangeShapeType="1" noTextEdit="1"/>
              </p:cNvSpPr>
              <p:nvPr/>
            </p:nvSpPr>
            <p:spPr>
              <a:xfrm>
                <a:off x="265814" y="3062176"/>
                <a:ext cx="8506047" cy="3693319"/>
              </a:xfrm>
              <a:prstGeom prst="rect">
                <a:avLst/>
              </a:prstGeom>
              <a:blipFill>
                <a:blip r:embed="rId2"/>
                <a:stretch>
                  <a:fillRect l="-645" t="-825" b="-1650"/>
                </a:stretch>
              </a:blipFill>
            </p:spPr>
            <p:txBody>
              <a:bodyPr/>
              <a:lstStyle/>
              <a:p>
                <a:r>
                  <a:rPr lang="en-US">
                    <a:noFill/>
                  </a:rPr>
                  <a:t> </a:t>
                </a:r>
              </a:p>
            </p:txBody>
          </p:sp>
        </mc:Fallback>
      </mc:AlternateContent>
      <p:pic>
        <p:nvPicPr>
          <p:cNvPr id="92" name="Picture 91">
            <a:extLst>
              <a:ext uri="{FF2B5EF4-FFF2-40B4-BE49-F238E27FC236}">
                <a16:creationId xmlns:a16="http://schemas.microsoft.com/office/drawing/2014/main" id="{5A2FCDE9-86F2-4BEC-9CD7-A1EE2918CB32}"/>
              </a:ext>
            </a:extLst>
          </p:cNvPr>
          <p:cNvPicPr>
            <a:picLocks noChangeAspect="1"/>
          </p:cNvPicPr>
          <p:nvPr/>
        </p:nvPicPr>
        <p:blipFill>
          <a:blip r:embed="rId3"/>
          <a:stretch>
            <a:fillRect/>
          </a:stretch>
        </p:blipFill>
        <p:spPr>
          <a:xfrm>
            <a:off x="2629264" y="2079386"/>
            <a:ext cx="4494550" cy="855922"/>
          </a:xfrm>
          <a:prstGeom prst="rect">
            <a:avLst/>
          </a:prstGeom>
        </p:spPr>
      </p:pic>
      <p:sp>
        <p:nvSpPr>
          <p:cNvPr id="4" name="TextBox 3">
            <a:extLst>
              <a:ext uri="{FF2B5EF4-FFF2-40B4-BE49-F238E27FC236}">
                <a16:creationId xmlns:a16="http://schemas.microsoft.com/office/drawing/2014/main" id="{19F780AE-59FB-462C-9E63-7A79A7FF035E}"/>
              </a:ext>
            </a:extLst>
          </p:cNvPr>
          <p:cNvSpPr txBox="1"/>
          <p:nvPr/>
        </p:nvSpPr>
        <p:spPr>
          <a:xfrm>
            <a:off x="782157" y="2442070"/>
            <a:ext cx="1828800" cy="369332"/>
          </a:xfrm>
          <a:prstGeom prst="rect">
            <a:avLst/>
          </a:prstGeom>
          <a:noFill/>
        </p:spPr>
        <p:txBody>
          <a:bodyPr wrap="square" rtlCol="0">
            <a:spAutoFit/>
          </a:bodyPr>
          <a:lstStyle/>
          <a:p>
            <a:r>
              <a:rPr lang="en-US" b="1" dirty="0">
                <a:cs typeface="Arial" panose="020B0604020202020204" pitchFamily="34" charset="0"/>
              </a:rPr>
              <a:t>Free expansion:</a:t>
            </a:r>
          </a:p>
        </p:txBody>
      </p:sp>
    </p:spTree>
    <p:extLst>
      <p:ext uri="{BB962C8B-B14F-4D97-AF65-F5344CB8AC3E}">
        <p14:creationId xmlns:p14="http://schemas.microsoft.com/office/powerpoint/2010/main" val="3889315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CAE91B-3EF6-442F-ABDC-0A3D0B28B305}"/>
              </a:ext>
            </a:extLst>
          </p:cNvPr>
          <p:cNvSpPr>
            <a:spLocks noGrp="1"/>
          </p:cNvSpPr>
          <p:nvPr>
            <p:ph type="sldNum" sz="quarter" idx="12"/>
          </p:nvPr>
        </p:nvSpPr>
        <p:spPr/>
        <p:txBody>
          <a:bodyPr/>
          <a:lstStyle/>
          <a:p>
            <a:fld id="{1BCE0CA2-1A48-4B23-8A77-1A9F640E54E6}" type="slidenum">
              <a:rPr lang="sk-SK" smtClean="0"/>
              <a:t>9</a:t>
            </a:fld>
            <a:endParaRPr lang="sk-SK"/>
          </a:p>
        </p:txBody>
      </p:sp>
      <p:sp>
        <p:nvSpPr>
          <p:cNvPr id="3" name="TextBox 2">
            <a:extLst>
              <a:ext uri="{FF2B5EF4-FFF2-40B4-BE49-F238E27FC236}">
                <a16:creationId xmlns:a16="http://schemas.microsoft.com/office/drawing/2014/main" id="{84E877FC-E52B-4B80-BDB6-147B2178B174}"/>
              </a:ext>
            </a:extLst>
          </p:cNvPr>
          <p:cNvSpPr txBox="1"/>
          <p:nvPr/>
        </p:nvSpPr>
        <p:spPr>
          <a:xfrm>
            <a:off x="502720" y="245278"/>
            <a:ext cx="7968438" cy="461665"/>
          </a:xfrm>
          <a:prstGeom prst="rect">
            <a:avLst/>
          </a:prstGeom>
          <a:noFill/>
        </p:spPr>
        <p:txBody>
          <a:bodyPr wrap="square" rtlCol="0">
            <a:spAutoFit/>
          </a:bodyPr>
          <a:lstStyle/>
          <a:p>
            <a:pPr algn="ctr"/>
            <a:r>
              <a:rPr lang="en-US" sz="2400" b="1" dirty="0">
                <a:cs typeface="Arial" panose="020B0604020202020204" pitchFamily="34" charset="0"/>
              </a:rPr>
              <a:t>Non-equilibrium macrostates – thermodynamic potentials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A77364E-D8C4-4E33-8DC1-CD0D055009A4}"/>
                  </a:ext>
                </a:extLst>
              </p:cNvPr>
              <p:cNvSpPr txBox="1"/>
              <p:nvPr/>
            </p:nvSpPr>
            <p:spPr>
              <a:xfrm>
                <a:off x="129640" y="728917"/>
                <a:ext cx="8514080" cy="1200329"/>
              </a:xfrm>
              <a:prstGeom prst="rect">
                <a:avLst/>
              </a:prstGeom>
              <a:noFill/>
            </p:spPr>
            <p:txBody>
              <a:bodyPr wrap="square" rtlCol="0">
                <a:spAutoFit/>
              </a:bodyPr>
              <a:lstStyle/>
              <a:p>
                <a:r>
                  <a:rPr lang="en-US" dirty="0">
                    <a:cs typeface="Arial" panose="020B0604020202020204" pitchFamily="34" charset="0"/>
                  </a:rPr>
                  <a:t>We have defined entropy for arbitrary macrostate, equilibrium or non-equilibrium. It is trivial to define the energy for a non-equilibrium macrostate characterized by an ensemble of microstates with probabilities </a:t>
                </a:r>
                <a14:m>
                  <m:oMath xmlns:m="http://schemas.openxmlformats.org/officeDocument/2006/math">
                    <m:r>
                      <a:rPr lang="en-US" b="0" i="1" smtClean="0">
                        <a:latin typeface="Cambria Math" panose="02040503050406030204" pitchFamily="18" charset="0"/>
                        <a:cs typeface="Arial" panose="020B0604020202020204" pitchFamily="34" charset="0"/>
                      </a:rPr>
                      <m:t>𝑝</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𝑖</m:t>
                    </m:r>
                    <m:r>
                      <a:rPr lang="en-US" b="0" i="1"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 The mean non-equilibrium macrostate energy is then</a:t>
                </a:r>
              </a:p>
            </p:txBody>
          </p:sp>
        </mc:Choice>
        <mc:Fallback xmlns="">
          <p:sp>
            <p:nvSpPr>
              <p:cNvPr id="7" name="TextBox 6">
                <a:extLst>
                  <a:ext uri="{FF2B5EF4-FFF2-40B4-BE49-F238E27FC236}">
                    <a16:creationId xmlns:a16="http://schemas.microsoft.com/office/drawing/2014/main" id="{FA77364E-D8C4-4E33-8DC1-CD0D055009A4}"/>
                  </a:ext>
                </a:extLst>
              </p:cNvPr>
              <p:cNvSpPr txBox="1">
                <a:spLocks noRot="1" noChangeAspect="1" noMove="1" noResize="1" noEditPoints="1" noAdjustHandles="1" noChangeArrowheads="1" noChangeShapeType="1" noTextEdit="1"/>
              </p:cNvSpPr>
              <p:nvPr/>
            </p:nvSpPr>
            <p:spPr>
              <a:xfrm>
                <a:off x="129640" y="728917"/>
                <a:ext cx="8514080" cy="1200329"/>
              </a:xfrm>
              <a:prstGeom prst="rect">
                <a:avLst/>
              </a:prstGeom>
              <a:blipFill>
                <a:blip r:embed="rId6"/>
                <a:stretch>
                  <a:fillRect l="-573" t="-3061" b="-7653"/>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CE4CA36D-09A9-4B41-9696-A0B879658BCA}"/>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707877" y="1683634"/>
            <a:ext cx="1438286" cy="486857"/>
          </a:xfrm>
          <a:prstGeom prst="rect">
            <a:avLst/>
          </a:prstGeom>
        </p:spPr>
      </p:pic>
      <p:sp>
        <p:nvSpPr>
          <p:cNvPr id="12" name="TextBox 11">
            <a:extLst>
              <a:ext uri="{FF2B5EF4-FFF2-40B4-BE49-F238E27FC236}">
                <a16:creationId xmlns:a16="http://schemas.microsoft.com/office/drawing/2014/main" id="{5C8ABF2C-EB50-4DA0-8B33-C6DCBD4AA4CF}"/>
              </a:ext>
            </a:extLst>
          </p:cNvPr>
          <p:cNvSpPr txBox="1"/>
          <p:nvPr/>
        </p:nvSpPr>
        <p:spPr>
          <a:xfrm>
            <a:off x="68680" y="2121918"/>
            <a:ext cx="8402320" cy="646331"/>
          </a:xfrm>
          <a:prstGeom prst="rect">
            <a:avLst/>
          </a:prstGeom>
          <a:noFill/>
        </p:spPr>
        <p:txBody>
          <a:bodyPr wrap="square" rtlCol="0">
            <a:spAutoFit/>
          </a:bodyPr>
          <a:lstStyle/>
          <a:p>
            <a:r>
              <a:rPr lang="en-US" dirty="0">
                <a:cs typeface="Arial" panose="020B0604020202020204" pitchFamily="34" charset="0"/>
              </a:rPr>
              <a:t>All other non-equilibrium thermodynamic potentials  are defined by the appropriate Legendre transformations from energy and entropy.</a:t>
            </a:r>
          </a:p>
        </p:txBody>
      </p:sp>
      <p:pic>
        <p:nvPicPr>
          <p:cNvPr id="18" name="Picture 17">
            <a:extLst>
              <a:ext uri="{FF2B5EF4-FFF2-40B4-BE49-F238E27FC236}">
                <a16:creationId xmlns:a16="http://schemas.microsoft.com/office/drawing/2014/main" id="{84F63AFB-B147-4883-9CDE-3B7434D42C44}"/>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791822" y="2925928"/>
            <a:ext cx="7189715" cy="210857"/>
          </a:xfrm>
          <a:prstGeom prst="rect">
            <a:avLst/>
          </a:prstGeom>
        </p:spPr>
      </p:pic>
      <p:sp>
        <p:nvSpPr>
          <p:cNvPr id="19" name="Rectangle 18">
            <a:extLst>
              <a:ext uri="{FF2B5EF4-FFF2-40B4-BE49-F238E27FC236}">
                <a16:creationId xmlns:a16="http://schemas.microsoft.com/office/drawing/2014/main" id="{1288B62E-7109-475F-A93C-1C6996EB97AC}"/>
              </a:ext>
            </a:extLst>
          </p:cNvPr>
          <p:cNvSpPr/>
          <p:nvPr/>
        </p:nvSpPr>
        <p:spPr>
          <a:xfrm>
            <a:off x="702381" y="2787293"/>
            <a:ext cx="7449279" cy="4881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5F6B83B-3462-4299-8BF6-39176540E778}"/>
              </a:ext>
            </a:extLst>
          </p:cNvPr>
          <p:cNvSpPr txBox="1"/>
          <p:nvPr/>
        </p:nvSpPr>
        <p:spPr>
          <a:xfrm>
            <a:off x="81280" y="3275891"/>
            <a:ext cx="8265360" cy="646331"/>
          </a:xfrm>
          <a:prstGeom prst="rect">
            <a:avLst/>
          </a:prstGeom>
          <a:noFill/>
        </p:spPr>
        <p:txBody>
          <a:bodyPr wrap="square" rtlCol="0">
            <a:spAutoFit/>
          </a:bodyPr>
          <a:lstStyle/>
          <a:p>
            <a:r>
              <a:rPr lang="en-US" dirty="0">
                <a:cs typeface="Arial" panose="020B0604020202020204" pitchFamily="34" charset="0"/>
              </a:rPr>
              <a:t>Now what about the differentials (potential changes during infinitesimal processes). For reversible (equilibrium) processers we had for example</a:t>
            </a:r>
          </a:p>
        </p:txBody>
      </p:sp>
      <p:pic>
        <p:nvPicPr>
          <p:cNvPr id="8" name="Picture 7">
            <a:extLst>
              <a:ext uri="{FF2B5EF4-FFF2-40B4-BE49-F238E27FC236}">
                <a16:creationId xmlns:a16="http://schemas.microsoft.com/office/drawing/2014/main" id="{0D8BB894-31BF-454A-B119-C1B35A3AD5F5}"/>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3185154" y="3903729"/>
            <a:ext cx="2403348" cy="411480"/>
          </a:xfrm>
          <a:prstGeom prst="rect">
            <a:avLst/>
          </a:prstGeom>
        </p:spPr>
      </p:pic>
      <p:sp>
        <p:nvSpPr>
          <p:cNvPr id="25" name="TextBox 24">
            <a:extLst>
              <a:ext uri="{FF2B5EF4-FFF2-40B4-BE49-F238E27FC236}">
                <a16:creationId xmlns:a16="http://schemas.microsoft.com/office/drawing/2014/main" id="{F1F74097-62BE-4EB9-9945-9A47DA89613F}"/>
              </a:ext>
            </a:extLst>
          </p:cNvPr>
          <p:cNvSpPr txBox="1"/>
          <p:nvPr/>
        </p:nvSpPr>
        <p:spPr>
          <a:xfrm>
            <a:off x="169980" y="4293194"/>
            <a:ext cx="8514080" cy="923330"/>
          </a:xfrm>
          <a:prstGeom prst="rect">
            <a:avLst/>
          </a:prstGeom>
          <a:noFill/>
        </p:spPr>
        <p:txBody>
          <a:bodyPr wrap="square" rtlCol="0">
            <a:spAutoFit/>
          </a:bodyPr>
          <a:lstStyle/>
          <a:p>
            <a:r>
              <a:rPr lang="en-US" dirty="0">
                <a:cs typeface="Arial" panose="020B0604020202020204" pitchFamily="34" charset="0"/>
              </a:rPr>
              <a:t>This cannot be a correct expression for the differential of a non-equilibrium entropy, since there are more independent (non-equilibrium) parameters and their differential are missing in the above expression. So the correct formula has to look like this</a:t>
            </a:r>
          </a:p>
        </p:txBody>
      </p:sp>
      <p:pic>
        <p:nvPicPr>
          <p:cNvPr id="5" name="Picture 4">
            <a:extLst>
              <a:ext uri="{FF2B5EF4-FFF2-40B4-BE49-F238E27FC236}">
                <a16:creationId xmlns:a16="http://schemas.microsoft.com/office/drawing/2014/main" id="{7AB267BE-BB12-4182-B97E-FDC696510D35}"/>
              </a:ext>
            </a:extLst>
          </p:cNvPr>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306345" y="5311773"/>
            <a:ext cx="8378762" cy="462915"/>
          </a:xfrm>
          <a:prstGeom prst="rect">
            <a:avLst/>
          </a:prstGeom>
        </p:spPr>
      </p:pic>
      <p:sp>
        <p:nvSpPr>
          <p:cNvPr id="29" name="Rectangle 28">
            <a:extLst>
              <a:ext uri="{FF2B5EF4-FFF2-40B4-BE49-F238E27FC236}">
                <a16:creationId xmlns:a16="http://schemas.microsoft.com/office/drawing/2014/main" id="{219792DE-D128-4C72-8BE6-BC7520FE831B}"/>
              </a:ext>
            </a:extLst>
          </p:cNvPr>
          <p:cNvSpPr/>
          <p:nvPr/>
        </p:nvSpPr>
        <p:spPr>
          <a:xfrm>
            <a:off x="213905" y="5281293"/>
            <a:ext cx="8640280" cy="5391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F1601B3-7F3B-4200-846B-01CB15832188}"/>
                  </a:ext>
                </a:extLst>
              </p:cNvPr>
              <p:cNvSpPr txBox="1"/>
              <p:nvPr/>
            </p:nvSpPr>
            <p:spPr>
              <a:xfrm>
                <a:off x="169980" y="5955315"/>
                <a:ext cx="8723888" cy="646331"/>
              </a:xfrm>
              <a:prstGeom prst="rect">
                <a:avLst/>
              </a:prstGeom>
              <a:noFill/>
            </p:spPr>
            <p:txBody>
              <a:bodyPr wrap="square" rtlCol="0">
                <a:spAutoFit/>
              </a:bodyPr>
              <a:lstStyle/>
              <a:p>
                <a:r>
                  <a:rPr lang="en-US" dirty="0">
                    <a:cs typeface="Arial" panose="020B0604020202020204" pitchFamily="34" charset="0"/>
                  </a:rPr>
                  <a:t>Even this formula is debatable for states far from equilibrium: it is not clear what is the meaning of </a:t>
                </a:r>
                <a14:m>
                  <m:oMath xmlns:m="http://schemas.openxmlformats.org/officeDocument/2006/math">
                    <m:r>
                      <a:rPr lang="en-US" b="0" i="1" smtClean="0">
                        <a:latin typeface="Cambria Math" panose="02040503050406030204" pitchFamily="18" charset="0"/>
                        <a:cs typeface="Arial" panose="020B0604020202020204" pitchFamily="34" charset="0"/>
                      </a:rPr>
                      <m:t>𝑇</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𝑝</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𝜇</m:t>
                    </m:r>
                  </m:oMath>
                </a14:m>
                <a:r>
                  <a:rPr lang="en-US" dirty="0">
                    <a:cs typeface="Arial" panose="020B0604020202020204" pitchFamily="34" charset="0"/>
                  </a:rPr>
                  <a:t> for such states.</a:t>
                </a:r>
              </a:p>
            </p:txBody>
          </p:sp>
        </mc:Choice>
        <mc:Fallback xmlns="">
          <p:sp>
            <p:nvSpPr>
              <p:cNvPr id="30" name="TextBox 29">
                <a:extLst>
                  <a:ext uri="{FF2B5EF4-FFF2-40B4-BE49-F238E27FC236}">
                    <a16:creationId xmlns:a16="http://schemas.microsoft.com/office/drawing/2014/main" id="{6F1601B3-7F3B-4200-846B-01CB15832188}"/>
                  </a:ext>
                </a:extLst>
              </p:cNvPr>
              <p:cNvSpPr txBox="1">
                <a:spLocks noRot="1" noChangeAspect="1" noMove="1" noResize="1" noEditPoints="1" noAdjustHandles="1" noChangeArrowheads="1" noChangeShapeType="1" noTextEdit="1"/>
              </p:cNvSpPr>
              <p:nvPr/>
            </p:nvSpPr>
            <p:spPr>
              <a:xfrm>
                <a:off x="169980" y="5955315"/>
                <a:ext cx="8723888" cy="646331"/>
              </a:xfrm>
              <a:prstGeom prst="rect">
                <a:avLst/>
              </a:prstGeom>
              <a:blipFill>
                <a:blip r:embed="rId11"/>
                <a:stretch>
                  <a:fillRect l="-629" t="-5660" b="-14151"/>
                </a:stretch>
              </a:blipFill>
            </p:spPr>
            <p:txBody>
              <a:bodyPr/>
              <a:lstStyle/>
              <a:p>
                <a:r>
                  <a:rPr lang="en-US">
                    <a:noFill/>
                  </a:rPr>
                  <a:t> </a:t>
                </a:r>
              </a:p>
            </p:txBody>
          </p:sp>
        </mc:Fallback>
      </mc:AlternateContent>
    </p:spTree>
    <p:extLst>
      <p:ext uri="{BB962C8B-B14F-4D97-AF65-F5344CB8AC3E}">
        <p14:creationId xmlns:p14="http://schemas.microsoft.com/office/powerpoint/2010/main" val="10808748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u=\left(\frac{\partial E}{\partial N}\right)_{S,V}&#10;\end{align*}&#10;\end{document}&#10;"/>
  <p:tag name="IGUANATEXSIZE" val="16"/>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mu}{T}=-\left(\frac{\partial S}{\partial N}\right)_{E,V}&#10;\end{align*}&#10;\end{document}&#10;"/>
  <p:tag name="IGUANATEXSIZE" val="18"/>
</p:tagLst>
</file>

<file path=ppt/tags/tag10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n_j\}\equiv\{n_0,n_1,n_2,\dots,n_j,\dots\}&#10;\end{align*}&#10;\end{document}&#10;"/>
  <p:tag name="IGUANATEXSIZE" val="18"/>
</p:tagLst>
</file>

<file path=ppt/tags/tag10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mathcal Z= \sum_{\{n_j\}}\exp\Big(\frac{1}{kT}&#10;\big(\mu\sum_{j}n_j-\sum_{j}n_j\varepsilon_j\big)\Big)&#10;=&#10;\sum_{\{n_j\}}\exp\Big(\frac{1}{kT}&#10;\big(\sum_{j}n_j\big(\mu-\varepsilon_j\big)\Big)&#10;\end{align*}&#10;\end{document}&#10;"/>
  <p:tag name="IGUANATEXSIZE" val="18"/>
</p:tagLst>
</file>

<file path=ppt/tags/tag10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mathcal Z= &#10;\sum_{\{n_j\}}\prod_j\exp\Big(\frac{1}{kT}&#10;(n_j\big(\mu-\varepsilon_j\Big)&#10;\end{align*}&#10;\end{document}&#10;"/>
  <p:tag name="IGUANATEXSIZE" val="18"/>
</p:tagLst>
</file>

<file path=ppt/tags/tag10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mathcal Z= &#10;\prod_j\sum_{n_j}\exp\Big(\frac{1}{kT}&#10;(n_j\big(\mu-\varepsilon_j\Big)&#10;\end{align*}&#10;\end{document}&#10;"/>
  <p:tag name="IGUANATEXSIZE" val="18"/>
</p:tagLst>
</file>

<file path=ppt/tags/tag10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mathcal Z= &#10;\prod_j\sum_{n_j=0}^1\exp\Big(\frac{1}{kT}&#10;(n_j\big(\mu-\varepsilon_j\Big)&#10;=\prod_j\Big(1+\exp\Big(\frac{\mu - \varepsilon_j}{kT}&#10;\Big)\Big)&#10;\end{align*}&#10;\end{document}&#10;"/>
  <p:tag name="IGUANATEXSIZE" val="18"/>
</p:tagLst>
</file>

<file path=ppt/tags/tag10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line{n_j}\approx\exp\Big(\frac{\mu-\varepsilon_j}{kT}\Big)\ll 1&#10;\end{align*}&#10;\end{document}&#10;"/>
  <p:tag name="IGUANATEXSIZE" val="18"/>
</p:tagLst>
</file>

<file path=ppt/tags/tag10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ln\mathcal Z= &#10;\sum_j\Big(\exp\Big(\frac{\mu - \varepsilon_j}{kT}&#10;\Big)\Big)&#10;\end{align*}&#10;\end{document}&#10;"/>
  <p:tag name="IGUANATEXSIZE" val="18"/>
</p:tagLst>
</file>

<file path=ppt/tags/tag10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ln\mathcal Z= &#10;\sum_j\ln\Big(1+\exp\Big(\frac{\mu - \varepsilon_j}{kT}&#10;\Big)\Big)&#10;\end{align*}&#10;\end{document}&#10;"/>
  <p:tag name="IGUANATEXSIZE" val="18"/>
</p:tagLst>
</file>

<file path=ppt/tags/tag10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ln\mathcal Z= N&#10;\end{align*}&#10;\end{document}&#10;"/>
  <p:tag name="IGUANATEXSIZE" val="18"/>
</p:tagLst>
</file>

<file path=ppt/tags/tag10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n(1+x)\approx x&#10;\end{align*}&#10;\end{document}&#10;"/>
  <p:tag name="IGUANATEXSIZE" val="18"/>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T,V,N)=E(S,V,N)-TS&#10;\end{align*}&#10;\end{document}&#10;"/>
  <p:tag name="IGUANATEXSIZE" val="18"/>
</p:tagLst>
</file>

<file path=ppt/tags/tag1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ln \mathcal Z(\mu,T,V)=&#10;=\frac{\mu}{kT}\bar N +\ln Z(\bar N,T,V)=&#10;\frac{\mu}{kT}\bar N -\frac{1}{kT}\bar E+\frac{1}{k}S&#10;\end{align*}&#10;\end{document}&#10;"/>
  <p:tag name="IGUANATEXSIZE" val="18"/>
</p:tagLst>
</file>

<file path=ppt/tags/tag1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ln\mathcal Z= N&#10;\end{align*}&#10;\end{document}&#10;"/>
  <p:tag name="IGUANATEXSIZE" val="18"/>
</p:tagLst>
</file>

<file path=ppt/tags/tag1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u = kT \ln\frac{NV_Q}{V}&#10;\end{align*}&#10;\end{document}&#10;"/>
  <p:tag name="IGUANATEXSIZE" val="18"/>
</p:tagLst>
</file>

<file path=ppt/tags/tag1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_Q=\left(\frac{2\pi\hbar^2}{mkT}\right)^{3/2}&#10;\end{align*}&#10;\end{document}&#10;"/>
  <p:tag name="IGUANATEXSIZE" val="18"/>
</p:tagLst>
</file>

<file path=ppt/tags/tag1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ln\mathcal Z&#10;\end{align*}&#10;\end{document}&#10;"/>
  <p:tag name="IGUANATEXSIZE" val="18"/>
</p:tagLst>
</file>

<file path=ppt/tags/tag1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S=kN\ln\frac{V}{N} +\frac{3}{2}kN\ln\frac{E}{N}+&#10;3/2kN\ln\frac{m}{3\pi\hbar^2}+\frac{5}{2}&#10;\end{align*}&#10;\end{document}&#10;"/>
  <p:tag name="IGUANATEXSIZE" val="18"/>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left(\frac{\partial E}{\partial S}\right)_{V,N}&#10;\end{align*}&#10;\end{document}&#10;"/>
  <p:tag name="IGUANATEXSIZE" val="12"/>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F = dE -dTS-TdS=TdS-pdV+\mu dN -dTS -TdS&#10;\end{align*}&#10;\end{document}&#10;"/>
  <p:tag name="IGUANATEXSIZE" val="18"/>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F = -SdT-pdV+\mu dN&#10;\end{align*}&#10;\end{document}&#10;"/>
  <p:tag name="IGUANATEXSIZE" val="18"/>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left(\frac{\partial F}{\partial T}\right)_{V,N}&#10;\end{align*}&#10;\end{document}&#10;"/>
  <p:tag name="IGUANATEXSIZE" val="16"/>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u=\left(\frac{\partial F}{\partial N}\right)_{T,V}&#10;\end{align*}&#10;\end{document}&#10;"/>
  <p:tag name="IGUANATEXSIZE" val="16"/>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left(\frac{\partial F}{\partial V}\right)_{V,T}&#10;\end{align*}&#10;\end{document}&#10;"/>
  <p:tag name="IGUANATEXSIZE" val="16"/>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F = -SdT-pdV+\mu dN&#10;\end{align*}&#10;\end{document}&#10;"/>
  <p:tag name="IGUANATEXSIZE" val="18"/>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T,V,N)=E(S,V,N)-TS&#10;\end{align*}&#10;\end{document}&#10;"/>
  <p:tag name="IGUANATEXSIZE" val="18"/>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 =TdS -pdV +\mu dN&#10;\end{align*}&#10;\end{document}&#10;"/>
  <p:tag name="IGUANATEXSIZE" val="2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F = -pdV= \delta A&#10;\end{align*}&#10;\end{document}&#10;"/>
  <p:tag name="IGUANATEXSIZE" val="18"/>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F_1-F_2&#10;\end{align*}&#10;\end{document}&#10;"/>
  <p:tag name="IGUANATEXSIZE" val="18"/>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H(S,p,N) = E+pV&#10;\end{align*}&#10;\end{document}&#10;"/>
  <p:tag name="IGUANATEXSIZE" val="18"/>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H=TdS+Vdp+\mu    dN&#10;\end{align*}&#10;\end{document}&#10;"/>
  <p:tag name="IGUANATEXSIZE" val="18"/>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H=TdS=\delta Q&#10;\end{align*}&#10;\end{document}&#10;"/>
  <p:tag name="IGUANATEXSIZE" val="18"/>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Q=H_2-H_1&#10;\end{align*}&#10;\end{document}&#10;"/>
  <p:tag name="IGUANATEXSIZE" val="18"/>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left(\frac{\partial H}{\partial S}\right)_{p,N}&#10;\end{align*}&#10;\end{document}&#10;"/>
  <p:tag name="IGUANATEXSIZE" val="16"/>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u=\left(\frac{\partial H}{\partial N}\right)_{S,p}&#10;\end{align*}&#10;\end{document}&#10;"/>
  <p:tag name="IGUANATEXSIZE" val="16"/>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left(\frac{\partial H}{\partial p}\right)_{S,N}&#10;\end{align*}&#10;\end{document}&#10;"/>
  <p:tag name="IGUANATEXSIZE" val="16"/>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T,p,N)= E-TS+pV=H-TS&#10;\end{align*}&#10;\end{document}&#10;"/>
  <p:tag name="IGUANATEXSIZE" val="18"/>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S=\frac{1}{T}dE+\frac{1}{T}pdV-\frac{1}{T}\mu dN&#10;\end{align*}&#10;\end{document}&#10;"/>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G= -SdT+Vdp+\mu dN&#10;\end{align*}&#10;\end{document}&#10;"/>
  <p:tag name="IGUANATEXSIZE" val="18"/>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left(\frac{\partial G}{\partial T}\right)_{p,N}&#10;\end{align*}&#10;\end{document}&#10;"/>
  <p:tag name="IGUANATEXSIZE" val="16"/>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u=\left(\frac{\partial G}{\partial N}\right)_{T,p}&#10;\end{align*}&#10;\end{document}&#10;"/>
  <p:tag name="IGUANATEXSIZE" val="16"/>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left(\frac{\partial G}{\partial p}\right)_{T,N}&#10;\end{align*}&#10;\end{document}&#10;"/>
  <p:tag name="IGUANATEXSIZE" val="16"/>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u=\left(\frac{\partial G}{\partial N}\right)_{T,p}&#10;\end{align*}&#10;\end{document}&#10;"/>
  <p:tag name="IGUANATEXSIZE" val="16"/>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T,p,N)=N\mu(p,T)&#10;\end{align*}&#10;\end{document}&#10;"/>
  <p:tag name="IGUANATEXSIZE" val="18"/>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Omega(T,V,\mu)=E-TS -N\mu&#10;\end{align*}&#10;\end{document}&#10;"/>
  <p:tag name="IGUANATEXSIZE" val="18"/>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varOmega= -SdT-pdV-Nd\mu&#10;\end{align*}&#10;\end{document}&#10;"/>
  <p:tag name="IGUANATEXSIZE" val="18"/>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left(\frac{\partial \varOmega}{\partial T}\right)_{V,\mu}&#10;\end{align*}&#10;\end{document}&#10;"/>
  <p:tag name="IGUANATEXSIZE" val="18"/>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left(\frac{\partial \varOmega}{\partial \mu}\right)_{T,V}&#10;\end{align*}&#10;\end{document}&#10;"/>
  <p:tag name="IGUANATEXSIZE" val="18"/>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left(\frac{\partial E}{\partial S}\right)_{V,N}&#10;\end{align*}&#10;\end{document}&#10;"/>
  <p:tag name="IGUANATEXSIZE" val="16"/>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left(\frac{\partial \varOmega}{\partial V}\right)_{V,\mu}&#10;\end{align*}&#10;\end{document}&#10;"/>
  <p:tag name="IGUANATEXSIZE" val="18"/>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ln \mathcal Z(\mu,T,V)=&#10;\frac{\mu}{kT}\bar N -\frac{1}{kT}\bar E+\frac{1}{k}S&#10;\end{align*}&#10;\end{document}&#10;"/>
  <p:tag name="IGUANATEXSIZE" val="18"/>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athcal Z=\exp\left(-\frac{\varOmega}{kT}\right)&#10;\end{align*}&#10;\end{document}&#10;"/>
  <p:tag name="IGUANATEXSIZE" val="16"/>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Omega=E-TS -N\mu=F-N\mu=F-G=F-(F+pV)=-pV&#10;\end{align*}&#10;\end{document}&#10;"/>
  <p:tag name="IGUANATEXSIZE" val="18"/>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n\mathcal Z=N&#10;\end{align*}&#10;\end{document}&#10;"/>
  <p:tag name="IGUANATEXSIZE" val="16"/>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 = - k\sum_i (\ln p(i)) p(i)\end{align*}&#10;\end{document}&#10;"/>
  <p:tag name="IGUANATEXSIZE" val="18"/>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p=\frac{1}{V}NkT&#10;\end{align*}&#10;\end{document}&#10;"/>
  <p:tag name="IGUANATEXSIZE" val="18"/>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 = \sum_i E_i p(i)&#10;\end{align*}&#10;\end{document}&#10;"/>
  <p:tag name="IGUANATEXSIZE" val="18"/>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E-TS\;\;\;\;\;G=E-TS+pV\;\;\;\;\;H=E+pV\;\;\;\;\;\varOmega=E-TS-\mu N &#10;\end{align*}&#10;\end{document}&#10;"/>
  <p:tag name="IGUANATEXSIZE" val="18"/>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S=\frac{1}{T}dE+\frac{p}{T}dV -\frac{\mu}{T} dN&#10;\end{align*}&#10;\end{document}&#10;"/>
  <p:tag name="IGUANATEXSIZE" val="16"/>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u=\left(\frac{\partial E}{\partial N}\right)_{S,V}&#10;\end{align*}&#10;\end{document}&#10;"/>
  <p:tag name="IGUANATEXSIZE" val="16"/>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S=\frac{1}{T}dE+\frac{p}{T}dV -\frac{\mu}{T} dN + &#10;\text{terms with differentials of non-equilibrium parameters}&#10;\end{align*}&#10;\end{document}&#10;"/>
  <p:tag name="IGUANATEXSIZE" val="18"/>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S=\frac{1}{T}dE+\frac{p}{T}dV -\frac{\mu}{T} dN + &#10;\text{terms with differentials of non-equilibrium parameters}&#10;\end{align*}&#10;\end{document}&#10;"/>
  <p:tag name="IGUANATEXSIZE" val="18"/>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S=\text{terms with differentials of non-equilibrium parameters}&#10;\end{align*}&#10;\end{document}&#10;"/>
  <p:tag name="IGUANATEXSIZE" val="18"/>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S=\text{terms with differentials of non-equilibrium parameters}\ge0&#10;\end{align*}&#10;\end{document}&#10;"/>
  <p:tag name="IGUANATEXSIZE" val="18"/>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S\ge\frac{1}{T}dE+\frac{p}{T}dV -\frac{\mu}{T} dN &#10;\end{align*}&#10;\end{document}&#10;"/>
  <p:tag name="IGUANATEXSIZE" val="18"/>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S\ge\frac{1}{T}dE+\frac{p}{T}dV +\frac{\mu}{T} dN &#10;\end{align*}&#10;\end{document}&#10;"/>
  <p:tag name="IGUANATEXSIZE" val="18"/>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 Q=dE+pdV -\mu dN &#10;\end{align*}&#10;\end{document}&#10;"/>
  <p:tag name="IGUANATEXSIZE" val="18"/>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S\ge \frac{\delta Q}{T}&#10;\end{align*}&#10;\end{document}&#10;"/>
  <p:tag name="IGUANATEXSIZE" val="18"/>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S\ge\frac{1}{T}dE+\frac{p}{T}dV -\frac{\mu}{T} dN &#10;\end{align*}&#10;\end{document}&#10;"/>
  <p:tag name="IGUANATEXSIZE" val="18"/>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e TdS-pdV +\mu dN &#10;\end{align*}&#10;\end{document}&#10;"/>
  <p:tag name="IGUANATEXSIZE" val="18"/>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left(\frac{\partial E}{\partial V}\right)_{V,S}&#10;\end{align*}&#10;\end{document}&#10;"/>
  <p:tag name="IGUANATEXSIZE" val="16"/>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F\le -SdT-pdV+\mu dN&#10;\end{align*}&#10;\end{document}&#10;"/>
  <p:tag name="IGUANATEXSIZE" val="18"/>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H\le TdS+Vdp+\mu    dN&#10;\end{align*}&#10;\end{document}&#10;"/>
  <p:tag name="IGUANATEXSIZE" val="18"/>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G\le -SdT+Vdp+\mu dN&#10;\end{align*}&#10;\end{document}&#10;"/>
  <p:tag name="IGUANATEXSIZE" val="18"/>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varOmega\le -SdT-pdV-Nd\mu&#10;\end{align*}&#10;\end{document}&#10;"/>
  <p:tag name="IGUANATEXSIZE" val="18"/>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Z_j(T,B) &amp;= \sum_{\mu_j=-\mu}^\mu \exp(- \frac{-\mu_j B}{kT})\\&#10;Z(T,B) &amp;= \prod_j \sum_{\mu_j}\exp(\frac{\mu_j B}{kT})\\&#10;Z(T,B) &amp;= \prod_j 2\cosh(\frac{\mu B}{kT})\\&#10;\ln Z(T,B) &amp;= N \ln 2\cosh(\frac{\mu B}{kT}) &#10;\end{align*}&#10;\end{document}&#10;"/>
  <p:tag name="IGUANATEXSIZE" val="16"/>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line M &amp;= \frac{\partial \ln Z}{\partial B}\\&#10;\overline M &amp;= N \tanh(\frac{\mu B}{kT})&#10;\end{align*}&#10;\end{document}&#10;"/>
  <p:tag name="IGUANATEXSIZE" val="16"/>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Z_{noneq} = Z(T,B,M) &amp;= \sum_{\{\mu_j\}, fix\ M=\sum_j \mu_j}&#10;       \exp(\frac{\sum_j \mu_jB}{kT})\\&#10;Z(T,B,M) &amp;= \sum_{\{\mu_j\}, fix\ M=\sum_j \mu_j} \exp(\frac{MB}{kT})\\&#10;Z(T,B,M) &amp;= \exp(\frac{MB}{kT})\sum_{\{\mu_j\}, fix\ M=\sum_j \mu_j} 1\\&#10;Z(T,B,M) &amp;= \exp(\frac{MB}{kT}) \varOmega(M)&#10;\end{align*}&#10;\end{document}&#10;"/>
  <p:tag name="IGUANATEXSIZE" val="16"/>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n\mu-(N-n)\mu=2n\mu-N\mu\;\;\;\;\implies\;\;\;\;&#10;n=\frac{N}{2}+\frac{M}{2\mu}&#10;\end{align*}&#10;\end{document}&#10;"/>
  <p:tag name="IGUANATEXSIZE" val="16"/>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Omega(M)=\binom{N}{\frac{N}{2}+\frac{M}{2\mu}}&#10;\end{align*}&#10;\end{document}&#10;"/>
  <p:tag name="IGUANATEXSIZE" val="16"/>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_{noneq}(T,B,M)=\ln Z_{noneq}=&#10;\ln\left(\exp(\frac{MB}{kT})\varOmega(M)\right)&#10;\end{align*}&#10;\end{document}&#10;"/>
  <p:tag name="IGUANATEXSIZE" val="16"/>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1}{T}=\left(\frac{\partial S}{\partial E}\right)_{V,N}&#10;\end{align*}&#10;\end{document}&#10;"/>
  <p:tag name="IGUANATEXSIZE" val="18"/>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_{noneq}(T,B,M)&amp;=&#10;\frac{MB}{kT}+\ln\binom{N}{\frac{N}{2}+\frac{M}{2\mu}}\\&#10;&amp;\approx&#10;\frac{MB}{kT}+N\ln N-N -&#10;\left((\frac{N}{2}+\frac{M}{2\mu})\ln(\frac{N}{2}+\frac{M}{2\mu})-(\frac{N}{2}+\frac{M}{2\mu})\right)-\\&#10;&amp;-\left((\frac{N}{2}-\frac{M}{2\mu})\ln(\frac{N}{2}-\frac{M}{2\mu})-(\frac{N}{2}-\frac{M}{2\mu})\right)&#10;\end{align*}&#10;\end{document}&#10;"/>
  <p:tag name="IGUANATEXSIZE" val="16"/>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line M = \underset{M}{\text{argmin}}\;F_{noneq}(T,B,M)&#10;= N \tanh(\frac{\mu B}{kT})&#10;\end{align*}&#10;\end{document}&#10;"/>
  <p:tag name="IGUANATEXSIZE" val="16"/>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n_1,n_2,n_3}= \frac{\pi^2\hbar^2}{2mL^2}(n_1^2+n_2^2+n_3^2)&#10;\end{align*}&#10;\end{document}&#10;"/>
  <p:tag name="IGUANATEXSIZE" val="18"/>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_j \in \{0,1\}&#10;\end{align*}&#10;\end{document}&#10;"/>
  <p:tag name="IGUANATEXSIZE" val="18"/>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athcal Z =\sum_{n_j=0}^1\exp\Big(-\frac{\varepsilon_j n_j}{kT}&#10;+\frac{\mu}{kT}n_j\Big)=1+\exp\Big(\frac{\mu-\varepsilon_j}{kT}\Big)&#10;\end{align*}&#10;\end{document}&#10;"/>
  <p:tag name="IGUANATEXSIZE" val="16"/>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n_j)=\frac{1}{1+\exp\Big(\frac{\mu-\varepsilon_j}{kT}\Big)}&#10;\exp\Big(\frac{\mu-\varepsilon_j}{kT}n_j\Big)&#10;\end{align*}&#10;\end{document}&#10;"/>
  <p:tag name="IGUANATEXSIZE" val="16"/>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line{n_j}=\frac{1}{1+\exp\Big(\frac{\mu-\varepsilon_j}{kT}\Big)}&#10;\Big(0+\exp\Big(\frac{\mu-\varepsilon_j}{kT}\Big)\Big)&#10;\end{align*}&#10;\end{document}&#10;"/>
  <p:tag name="IGUANATEXSIZE" val="18"/>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line{n_j}=\frac{1}{\exp\Big(\frac{\varepsilon_j-\mu}{kT}&#10;\Big)+1}&#10;\end{align*}&#10;\end{document}&#10;"/>
  <p:tag name="IGUANATEXSIZE" val="18"/>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_j \in \{0,1,2,3,\dots\}&#10;\end{align*}&#10;\end{document}&#10;"/>
  <p:tag name="IGUANATEXSIZE" val="18"/>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athcal Z =\sum_{n_j}\exp\Big(-\frac{\varepsilon_j n_j}{kT}&#10;+\frac{\mu}{kT}n_j\Big)=&#10;\sum_{n_j}\Big(\exp\Big(\frac{\mu-\varepsilon_j}{kT}\Big)\Big)^{n_j}&#10;=\frac{1}{1-\exp\Big(\frac{\mu-\varepsilon_j}{kT}\Big)}&#10;\end{align*}&#10;\end{document}&#10;"/>
  <p:tag name="IGUANATEXSIZE" val="18"/>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1}{T}=\left(\frac{\partial S}{\partial E}\right)_{V,N}&#10;\end{align*}&#10;\end{document}&#10;"/>
  <p:tag name="IGUANATEXSIZE" val="18"/>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xp\Big(\frac{\mu-\varepsilon_j}{kT}\Big)&lt;1\;\;\; &#10;\text{for all }j\implies \mu-\varepsilon_j &lt;0\;\;\; \text{for all }j&#10;\end{align*}&#10;\end{document}&#10;"/>
  <p:tag name="IGUANATEXSIZE" val="18"/>
</p:tagLst>
</file>

<file path=ppt/tags/tag8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n_j)=\frac{1}{1-\exp\Big(\frac{\mu-\varepsilon_j}{kT}\Big)}&#10;\exp\Big(\frac{\mu-\varepsilon_j}{kT}n_j\Big)&#10;\end{align*}&#10;\end{document}&#10;"/>
  <p:tag name="IGUANATEXSIZE" val="18"/>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line{n_j}=\frac{1}{\exp\Big(\frac{\varepsilon_j-\mu}{kT}&#10;\Big)-1}&#10;\end{align*}&#10;\end{document}&#10;"/>
  <p:tag name="IGUANATEXSIZE" val="18"/>
</p:tagLst>
</file>

<file path=ppt/tags/tag8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_j \in \{0,1,2,3,\dots\}&#10;\end{align*}&#10;\end{document}&#10;"/>
  <p:tag name="IGUANATEXSIZE" val="18"/>
</p:tagLst>
</file>

<file path=ppt/tags/tag8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line{n_j}=\frac{1}{1-\exp\Big(\frac{\mu-\varepsilon_j}{kT}\Big)}&#10;\sum_{n_j}n_j\exp\Big(\frac{\mu-\varepsilon_j}{kT}n_j\Big)=&#10;\frac{1}{1-\exp\Big(\frac{\mu-\varepsilon_j}{kT}\Big)}&#10;\frac{\partial}{\partial\Big(\frac{\mu-\varepsilon_j}{kT}\Big)}&#10;\sum_{n_j}\exp\Big(\frac{\mu-\varepsilon_j}{kT}n_j\Big)&#10;\end{align*}&#10;\end{document}&#10;"/>
  <p:tag name="IGUANATEXSIZE" val="16"/>
</p:tagLst>
</file>

<file path=ppt/tags/tag8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line{n_j}=\frac{1}{\exp\Big(\frac{\varepsilon_j-\mu}{kT}&#10;\Big)\pm 1}\ll 1&#10;\end{align*}&#10;\end{document}&#10;"/>
  <p:tag name="IGUANATEXSIZE" val="18"/>
</p:tagLst>
</file>

<file path=ppt/tags/tag8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line{n_j}\approx\exp\Big(\frac{\mu-\varepsilon_j}{kT}\Big)\ll 1&#10;\end{align*}&#10;\end{document}&#10;"/>
  <p:tag name="IGUANATEXSIZE" val="18"/>
</p:tagLst>
</file>

<file path=ppt/tags/tag8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line N=\sum_j\overline{n_j}=\sum_j\exp\Big(\frac{\mu-\varepsilon_j}{kT}\Big)&#10;\end{align*}&#10;\end{document}&#10;"/>
  <p:tag name="IGUANATEXSIZE" val="18"/>
</p:tagLst>
</file>

<file path=ppt/tags/tag8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line N=\sum_\varepsilon\varOmega(\varepsilon)\exp\Big(\frac{\mu-\varepsilon}{kT}\Big)&#10;\end{align*}&#10;\end{document}&#10;"/>
  <p:tag name="IGUANATEXSIZE" val="18"/>
</p:tagLst>
</file>

<file path=ppt/tags/tag8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exp\Big(\frac{\mu}{kT}\Big)\ll 1&#10;\end{align*}&#10;\end{document}&#10;"/>
  <p:tag name="IGUANATEXSIZE" val="18"/>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p}{T}=\left(\frac{\partial S}{\partial V}\right)_{E,N}&#10;\end{align*}&#10;\end{document}&#10;"/>
  <p:tag name="IGUANATEXSIZE" val="18"/>
</p:tagLst>
</file>

<file path=ppt/tags/tag9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line N=\sum_\varepsilon\varOmega(\varepsilon)\exp\Big(\frac{\mu-\varepsilon}{kT}\Big)&#10;\end{align*}&#10;\end{document}&#10;"/>
  <p:tag name="IGUANATEXSIZE" val="18"/>
</p:tagLst>
</file>

<file path=ppt/tags/tag9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line N=\int d\varepsilon \varphi'(\varepsilon)\exp\Big(\frac{\mu-\varepsilon}{kT}\Big)&#10;\end{align*}&#10;\end{document}&#10;"/>
  <p:tag name="IGUANATEXSIZE" val="18"/>
</p:tagLst>
</file>

<file path=ppt/tags/tag9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phi(\varepsilon)=\frac{1}{6}\pi&#10;\Big(\frac{2mL^2}{\pi^2\hbar^2}\Big)^{3/2}\varepsilon^{1/2}&#10;\end{align*}&#10;\end{document}&#10;"/>
  <p:tag name="IGUANATEXSIZE" val="18"/>
</p:tagLst>
</file>

<file path=ppt/tags/tag9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line N = \frac{V}{V_Q}\exp\frac{\mu}{kT}&#10;\end{align*}&#10;\end{document}&#10;"/>
  <p:tag name="IGUANATEXSIZE" val="18"/>
</p:tagLst>
</file>

<file path=ppt/tags/tag9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_Q=\left(\frac{2\pi\hbar^2}{mkT}\right)^{3/2}&#10;\end{align*}&#10;\end{document}&#10;"/>
  <p:tag name="IGUANATEXSIZE" val="18"/>
</p:tagLst>
</file>

<file path=ppt/tags/tag9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line N = \frac{V}{V_Q}\exp\frac{\mu}{kT}&#10;\end{align*}&#10;\end{document}&#10;"/>
  <p:tag name="IGUANATEXSIZE" val="18"/>
</p:tagLst>
</file>

<file path=ppt/tags/tag9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u = kT \ln\frac{NV_Q}{V}&#10;\end{align*}&#10;\end{document}&#10;"/>
  <p:tag name="IGUANATEXSIZE" val="18"/>
</p:tagLst>
</file>

<file path=ppt/tags/tag9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exp\Big(\frac{\mu}{kT}\Big)\ll 1&#10;\end{align*}&#10;\end{document}&#10;"/>
  <p:tag name="IGUANATEXSIZE" val="18"/>
</p:tagLst>
</file>

<file path=ppt/tags/tag9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 \gg NV_Q&#10;\end{align*}&#10;\end{document}&#10;"/>
  <p:tag name="IGUANATEXSIZE" val="18"/>
</p:tagLst>
</file>

<file path=ppt/tags/tag9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_Q=\left(\frac{2\pi\hbar^2}{mkT}\right)^{3/2}&#10;\end{align*}&#10;\end{document}&#10;"/>
  <p:tag name="IGUANATEXSIZE" val="18"/>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cs typeface="Arial" panose="020B0604020202020204" pitchFamily="34" charset="0"/>
          </a:defRPr>
        </a:defPPr>
      </a:lstStyle>
    </a:txDef>
  </a:objectDefaults>
  <a:extraClrSchemeLst/>
  <a:extLst>
    <a:ext uri="{05A4C25C-085E-4340-85A3-A5531E510DB2}">
      <thm15:themeFamily xmlns:thm15="http://schemas.microsoft.com/office/thememl/2012/main" name="MyblankCalibri.potx" id="{8A0F0F14-46AE-4D77-ADE7-0F718B9836FD}" vid="{B1D029F5-8F85-4FE6-9F53-704A5FA2D1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MyblankCalibri</Template>
  <TotalTime>757</TotalTime>
  <Words>3947</Words>
  <Application>Microsoft Office PowerPoint</Application>
  <PresentationFormat>On-screen Show (4:3)</PresentationFormat>
  <Paragraphs>205</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Černý Vladimír</dc:creator>
  <cp:lastModifiedBy>Černý Vladimír</cp:lastModifiedBy>
  <cp:revision>56</cp:revision>
  <dcterms:created xsi:type="dcterms:W3CDTF">2018-09-06T11:18:30Z</dcterms:created>
  <dcterms:modified xsi:type="dcterms:W3CDTF">2019-11-11T13:22:37Z</dcterms:modified>
</cp:coreProperties>
</file>