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281" r:id="rId3"/>
    <p:sldId id="282" r:id="rId4"/>
    <p:sldId id="283" r:id="rId5"/>
    <p:sldId id="268" r:id="rId6"/>
    <p:sldId id="269" r:id="rId7"/>
    <p:sldId id="284" r:id="rId8"/>
    <p:sldId id="258" r:id="rId9"/>
    <p:sldId id="259" r:id="rId10"/>
    <p:sldId id="260" r:id="rId11"/>
    <p:sldId id="261" r:id="rId12"/>
    <p:sldId id="262" r:id="rId13"/>
    <p:sldId id="263" r:id="rId14"/>
    <p:sldId id="264" r:id="rId15"/>
    <p:sldId id="265" r:id="rId16"/>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8" autoAdjust="0"/>
    <p:restoredTop sz="94660"/>
  </p:normalViewPr>
  <p:slideViewPr>
    <p:cSldViewPr snapToGrid="0">
      <p:cViewPr varScale="1">
        <p:scale>
          <a:sx n="75" d="100"/>
          <a:sy n="75" d="100"/>
        </p:scale>
        <p:origin x="74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AD600C-6ACF-41D4-8AC4-58AA520D1525}" type="datetimeFigureOut">
              <a:rPr lang="en-US" smtClean="0"/>
              <a:t>11/12/2019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F25811-84D1-47B9-8C42-325B9F8373CB}" type="slidenum">
              <a:rPr lang="en-US" smtClean="0"/>
              <a:t>‹#›</a:t>
            </a:fld>
            <a:endParaRPr lang="en-US"/>
          </a:p>
        </p:txBody>
      </p:sp>
    </p:spTree>
    <p:extLst>
      <p:ext uri="{BB962C8B-B14F-4D97-AF65-F5344CB8AC3E}">
        <p14:creationId xmlns:p14="http://schemas.microsoft.com/office/powerpoint/2010/main" val="3824940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EE23B9-8667-4D6D-A7F6-3BD943574675}" type="datetime1">
              <a:rPr lang="sk-SK" smtClean="0"/>
              <a:t>12. 11. 2019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67342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3A5902-D435-4486-A59F-152140E3B126}" type="datetime1">
              <a:rPr lang="sk-SK" smtClean="0"/>
              <a:t>12. 11. 2019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33457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078B12-EC95-4CAA-8452-2B4B9D15D484}" type="datetime1">
              <a:rPr lang="sk-SK" smtClean="0"/>
              <a:t>12. 11. 2019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499278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12. 11. 2019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838738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12. 11. 2019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516852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12. 11. 2019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950481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12. 11. 2019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110930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12. 11. 2019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337951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12. 11. 2019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294639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12. 11. 2019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379077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12. 11. 2019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4993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072B76-9872-4AD7-AA75-EE9D62122976}" type="datetime1">
              <a:rPr lang="sk-SK" smtClean="0"/>
              <a:t>12. 11. 2019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132983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12. 11. 2019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968921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12. 11. 2019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409645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12. 11. 2019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068640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F3AC8F-3D2B-408D-BE5C-77A8A7FA8067}" type="datetime1">
              <a:rPr lang="sk-SK" smtClean="0"/>
              <a:t>12. 11. 2019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3202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73C3DD-2493-4CF7-9FAE-F0608F73569A}" type="datetime1">
              <a:rPr lang="sk-SK" smtClean="0"/>
              <a:t>12. 11. 2019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5457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AA0A26-881D-436E-B2DE-74DFC01F3B56}" type="datetime1">
              <a:rPr lang="sk-SK" smtClean="0"/>
              <a:t>12. 11. 2019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98053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7DFD7C-DC11-4EEC-801B-710D787A6EDB}" type="datetime1">
              <a:rPr lang="sk-SK" smtClean="0"/>
              <a:t>12. 11. 2019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30808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BC3A3D-6F2C-4637-A2E5-23542E8DF6CC}" type="datetime1">
              <a:rPr lang="sk-SK" smtClean="0"/>
              <a:t>12. 11. 2019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04738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C4E25B-D6E3-4BBF-97FB-E3D5D6DB340A}" type="datetime1">
              <a:rPr lang="sk-SK" smtClean="0"/>
              <a:t>12. 11. 2019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8672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C0AB09-431E-431A-9173-D5C998BADE81}" type="datetime1">
              <a:rPr lang="sk-SK" smtClean="0"/>
              <a:t>12. 11. 2019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6510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739FE-3032-4E6E-9FAA-DEF2F2474B39}" type="datetime1">
              <a:rPr lang="sk-SK" smtClean="0"/>
              <a:t>12. 11. 2019</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4146169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12. 11. 2019</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14841785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290.png"/><Relationship Id="rId3" Type="http://schemas.openxmlformats.org/officeDocument/2006/relationships/tags" Target="../tags/tag3.xml"/><Relationship Id="rId7" Type="http://schemas.openxmlformats.org/officeDocument/2006/relationships/image" Target="../media/image1.png"/><Relationship Id="rId12"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11" Type="http://schemas.openxmlformats.org/officeDocument/2006/relationships/image" Target="../media/image270.png"/><Relationship Id="rId5" Type="http://schemas.openxmlformats.org/officeDocument/2006/relationships/tags" Target="../tags/tag5.xml"/><Relationship Id="rId10" Type="http://schemas.openxmlformats.org/officeDocument/2006/relationships/image" Target="../media/image3.png"/><Relationship Id="rId4" Type="http://schemas.openxmlformats.org/officeDocument/2006/relationships/tags" Target="../tags/tag4.xml"/><Relationship Id="rId9" Type="http://schemas.openxmlformats.org/officeDocument/2006/relationships/image" Target="../media/image250.png"/><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8.xml"/><Relationship Id="rId1" Type="http://schemas.openxmlformats.org/officeDocument/2006/relationships/tags" Target="../tags/tag42.xml"/><Relationship Id="rId4" Type="http://schemas.openxmlformats.org/officeDocument/2006/relationships/image" Target="../media/image20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38.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230.png"/><Relationship Id="rId5" Type="http://schemas.openxmlformats.org/officeDocument/2006/relationships/image" Target="../media/image37.png"/><Relationship Id="rId4" Type="http://schemas.openxmlformats.org/officeDocument/2006/relationships/image" Target="../media/image210.png"/></Relationships>
</file>

<file path=ppt/slides/_rels/slide12.xml.rels><?xml version="1.0" encoding="UTF-8" standalone="yes"?>
<Relationships xmlns="http://schemas.openxmlformats.org/package/2006/relationships"><Relationship Id="rId3" Type="http://schemas.openxmlformats.org/officeDocument/2006/relationships/image" Target="../media/image251.png"/><Relationship Id="rId2" Type="http://schemas.openxmlformats.org/officeDocument/2006/relationships/slideLayout" Target="../slideLayouts/slideLayout18.xml"/><Relationship Id="rId1" Type="http://schemas.openxmlformats.org/officeDocument/2006/relationships/tags" Target="../tags/tag45.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291.png"/><Relationship Id="rId3" Type="http://schemas.openxmlformats.org/officeDocument/2006/relationships/tags" Target="../tags/tag48.xml"/><Relationship Id="rId7" Type="http://schemas.openxmlformats.org/officeDocument/2006/relationships/image" Target="../media/image41.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40.png"/><Relationship Id="rId11" Type="http://schemas.openxmlformats.org/officeDocument/2006/relationships/image" Target="../media/image320.png"/><Relationship Id="rId5" Type="http://schemas.openxmlformats.org/officeDocument/2006/relationships/slideLayout" Target="../slideLayouts/slideLayout18.xml"/><Relationship Id="rId10" Type="http://schemas.openxmlformats.org/officeDocument/2006/relationships/image" Target="../media/image43.png"/><Relationship Id="rId4" Type="http://schemas.openxmlformats.org/officeDocument/2006/relationships/tags" Target="../tags/tag49.xml"/><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45.png"/><Relationship Id="rId5" Type="http://schemas.openxmlformats.org/officeDocument/2006/relationships/image" Target="../media/image340.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tags" Target="../tags/tag8.xml"/><Relationship Id="rId7" Type="http://schemas.openxmlformats.org/officeDocument/2006/relationships/image" Target="../media/image311.png"/><Relationship Id="rId12" Type="http://schemas.openxmlformats.org/officeDocument/2006/relationships/image" Target="../media/image9.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7.xml"/><Relationship Id="rId11" Type="http://schemas.openxmlformats.org/officeDocument/2006/relationships/image" Target="../media/image350.png"/><Relationship Id="rId5" Type="http://schemas.openxmlformats.org/officeDocument/2006/relationships/tags" Target="../tags/tag10.xml"/><Relationship Id="rId10" Type="http://schemas.openxmlformats.org/officeDocument/2006/relationships/image" Target="../media/image8.png"/><Relationship Id="rId4" Type="http://schemas.openxmlformats.org/officeDocument/2006/relationships/tags" Target="../tags/tag9.xml"/><Relationship Id="rId9" Type="http://schemas.openxmlformats.org/officeDocument/2006/relationships/image" Target="../media/image7.png"/><Relationship Id="rId14" Type="http://schemas.openxmlformats.org/officeDocument/2006/relationships/image" Target="../media/image380.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30.png"/><Relationship Id="rId3" Type="http://schemas.openxmlformats.org/officeDocument/2006/relationships/tags" Target="../tags/tag13.xml"/><Relationship Id="rId7" Type="http://schemas.openxmlformats.org/officeDocument/2006/relationships/image" Target="../media/image390.png"/><Relationship Id="rId12" Type="http://schemas.openxmlformats.org/officeDocument/2006/relationships/image" Target="../media/image10.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7.xml"/><Relationship Id="rId11" Type="http://schemas.openxmlformats.org/officeDocument/2006/relationships/image" Target="../media/image13.png"/><Relationship Id="rId5" Type="http://schemas.openxmlformats.org/officeDocument/2006/relationships/tags" Target="../tags/tag15.xml"/><Relationship Id="rId10" Type="http://schemas.openxmlformats.org/officeDocument/2006/relationships/image" Target="../media/image12.png"/><Relationship Id="rId4" Type="http://schemas.openxmlformats.org/officeDocument/2006/relationships/tags" Target="../tags/tag14.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8.xml"/><Relationship Id="rId7" Type="http://schemas.openxmlformats.org/officeDocument/2006/relationships/image" Target="../media/image15.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4.png"/><Relationship Id="rId5" Type="http://schemas.openxmlformats.org/officeDocument/2006/relationships/slideLayout" Target="../slideLayouts/slideLayout7.xml"/><Relationship Id="rId10" Type="http://schemas.openxmlformats.org/officeDocument/2006/relationships/image" Target="../media/image480.png"/><Relationship Id="rId4" Type="http://schemas.openxmlformats.org/officeDocument/2006/relationships/tags" Target="../tags/tag19.xml"/><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490.png"/><Relationship Id="rId13" Type="http://schemas.openxmlformats.org/officeDocument/2006/relationships/image" Target="../media/image21.png"/><Relationship Id="rId3" Type="http://schemas.openxmlformats.org/officeDocument/2006/relationships/tags" Target="../tags/tag22.xml"/><Relationship Id="rId7" Type="http://schemas.openxmlformats.org/officeDocument/2006/relationships/slideLayout" Target="../slideLayouts/slideLayout7.xml"/><Relationship Id="rId12" Type="http://schemas.openxmlformats.org/officeDocument/2006/relationships/image" Target="../media/image20.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19.png"/><Relationship Id="rId5" Type="http://schemas.openxmlformats.org/officeDocument/2006/relationships/tags" Target="../tags/tag24.xml"/><Relationship Id="rId15" Type="http://schemas.openxmlformats.org/officeDocument/2006/relationships/image" Target="../media/image22.png"/><Relationship Id="rId10" Type="http://schemas.openxmlformats.org/officeDocument/2006/relationships/image" Target="../media/image2.png"/><Relationship Id="rId4" Type="http://schemas.openxmlformats.org/officeDocument/2006/relationships/tags" Target="../tags/tag23.xml"/><Relationship Id="rId9" Type="http://schemas.openxmlformats.org/officeDocument/2006/relationships/image" Target="../media/image18.png"/><Relationship Id="rId14" Type="http://schemas.openxmlformats.org/officeDocument/2006/relationships/image" Target="../media/image540.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4.png"/><Relationship Id="rId3" Type="http://schemas.openxmlformats.org/officeDocument/2006/relationships/tags" Target="../tags/tag28.xml"/><Relationship Id="rId7" Type="http://schemas.openxmlformats.org/officeDocument/2006/relationships/slideLayout" Target="../slideLayouts/slideLayout7.xml"/><Relationship Id="rId12" Type="http://schemas.openxmlformats.org/officeDocument/2006/relationships/image" Target="../media/image560.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image" Target="../media/image10.png"/><Relationship Id="rId5" Type="http://schemas.openxmlformats.org/officeDocument/2006/relationships/tags" Target="../tags/tag30.xml"/><Relationship Id="rId10" Type="http://schemas.openxmlformats.org/officeDocument/2006/relationships/image" Target="../media/image11.png"/><Relationship Id="rId4" Type="http://schemas.openxmlformats.org/officeDocument/2006/relationships/tags" Target="../tags/tag29.xml"/><Relationship Id="rId9" Type="http://schemas.openxmlformats.org/officeDocument/2006/relationships/image" Target="../media/image21.pn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png"/><Relationship Id="rId3" Type="http://schemas.openxmlformats.org/officeDocument/2006/relationships/tags" Target="../tags/tag34.xml"/><Relationship Id="rId7" Type="http://schemas.openxmlformats.org/officeDocument/2006/relationships/image" Target="../media/image26.png"/><Relationship Id="rId12" Type="http://schemas.openxmlformats.org/officeDocument/2006/relationships/image" Target="../media/image29.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10.png"/><Relationship Id="rId11" Type="http://schemas.openxmlformats.org/officeDocument/2006/relationships/image" Target="../media/image60.png"/><Relationship Id="rId5" Type="http://schemas.openxmlformats.org/officeDocument/2006/relationships/slideLayout" Target="../slideLayouts/slideLayout18.xml"/><Relationship Id="rId10" Type="http://schemas.openxmlformats.org/officeDocument/2006/relationships/image" Target="../media/image28.png"/><Relationship Id="rId4" Type="http://schemas.openxmlformats.org/officeDocument/2006/relationships/tags" Target="../tags/tag35.xml"/><Relationship Id="rId9" Type="http://schemas.openxmlformats.org/officeDocument/2006/relationships/image" Target="../media/image49.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0.png"/><Relationship Id="rId1" Type="http://schemas.openxmlformats.org/officeDocument/2006/relationships/slideLayout" Target="../slideLayouts/slideLayout18.xml"/><Relationship Id="rId5" Type="http://schemas.openxmlformats.org/officeDocument/2006/relationships/image" Target="../media/image111.png"/><Relationship Id="rId4" Type="http://schemas.openxmlformats.org/officeDocument/2006/relationships/image" Target="../media/image100.png"/></Relationships>
</file>

<file path=ppt/slides/_rels/slide9.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34.png"/><Relationship Id="rId3" Type="http://schemas.openxmlformats.org/officeDocument/2006/relationships/tags" Target="../tags/tag38.xml"/><Relationship Id="rId7" Type="http://schemas.openxmlformats.org/officeDocument/2006/relationships/slideLayout" Target="../slideLayouts/slideLayout18.xml"/><Relationship Id="rId12" Type="http://schemas.openxmlformats.org/officeDocument/2006/relationships/image" Target="../media/image160.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image" Target="../media/image33.png"/><Relationship Id="rId5" Type="http://schemas.openxmlformats.org/officeDocument/2006/relationships/tags" Target="../tags/tag40.xml"/><Relationship Id="rId15" Type="http://schemas.openxmlformats.org/officeDocument/2006/relationships/image" Target="../media/image36.png"/><Relationship Id="rId10" Type="http://schemas.openxmlformats.org/officeDocument/2006/relationships/image" Target="../media/image32.png"/><Relationship Id="rId4" Type="http://schemas.openxmlformats.org/officeDocument/2006/relationships/tags" Target="../tags/tag39.xml"/><Relationship Id="rId9" Type="http://schemas.openxmlformats.org/officeDocument/2006/relationships/image" Target="../media/image31.png"/><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C1A987-EFB5-4B56-A912-BAE57DB57041}"/>
              </a:ext>
            </a:extLst>
          </p:cNvPr>
          <p:cNvSpPr txBox="1"/>
          <p:nvPr/>
        </p:nvSpPr>
        <p:spPr>
          <a:xfrm>
            <a:off x="1395038" y="134741"/>
            <a:ext cx="5989834" cy="523220"/>
          </a:xfrm>
          <a:prstGeom prst="rect">
            <a:avLst/>
          </a:prstGeom>
          <a:noFill/>
        </p:spPr>
        <p:txBody>
          <a:bodyPr wrap="square" rtlCol="0">
            <a:spAutoFit/>
          </a:bodyPr>
          <a:lstStyle/>
          <a:p>
            <a:pPr algn="ctr"/>
            <a:r>
              <a:rPr lang="en-US" sz="2800" b="1" dirty="0">
                <a:cs typeface="Arial" panose="020B0604020202020204" pitchFamily="34" charset="0"/>
              </a:rPr>
              <a:t>Quantum ideal gas – classical limit</a:t>
            </a:r>
          </a:p>
        </p:txBody>
      </p:sp>
      <p:sp>
        <p:nvSpPr>
          <p:cNvPr id="3" name="TextBox 2">
            <a:extLst>
              <a:ext uri="{FF2B5EF4-FFF2-40B4-BE49-F238E27FC236}">
                <a16:creationId xmlns:a16="http://schemas.microsoft.com/office/drawing/2014/main" id="{09EF8293-AF84-414B-BF56-D030FD1A2D89}"/>
              </a:ext>
            </a:extLst>
          </p:cNvPr>
          <p:cNvSpPr txBox="1"/>
          <p:nvPr/>
        </p:nvSpPr>
        <p:spPr>
          <a:xfrm>
            <a:off x="165617" y="657961"/>
            <a:ext cx="8448675" cy="1477328"/>
          </a:xfrm>
          <a:prstGeom prst="rect">
            <a:avLst/>
          </a:prstGeom>
          <a:noFill/>
        </p:spPr>
        <p:txBody>
          <a:bodyPr wrap="square" rtlCol="0">
            <a:spAutoFit/>
          </a:bodyPr>
          <a:lstStyle/>
          <a:p>
            <a:r>
              <a:rPr lang="en-US" dirty="0">
                <a:cs typeface="Arial" panose="020B0604020202020204" pitchFamily="34" charset="0"/>
              </a:rPr>
              <a:t>we shall now investigate the situation, when the mean occupancy of all one-particle states is much less than 1. We expect that then the quantum effects can be neglected and get results as for classical particles with the exception of the Gibbs paradox: indistinguishability is manifested even in the classical limit.</a:t>
            </a:r>
          </a:p>
          <a:p>
            <a:r>
              <a:rPr lang="en-US" dirty="0">
                <a:cs typeface="Arial" panose="020B0604020202020204" pitchFamily="34" charset="0"/>
              </a:rPr>
              <a:t>So we look for situations where</a:t>
            </a:r>
          </a:p>
        </p:txBody>
      </p:sp>
      <p:pic>
        <p:nvPicPr>
          <p:cNvPr id="17" name="Picture 16">
            <a:extLst>
              <a:ext uri="{FF2B5EF4-FFF2-40B4-BE49-F238E27FC236}">
                <a16:creationId xmlns:a16="http://schemas.microsoft.com/office/drawing/2014/main" id="{B7AC913B-A660-4298-96E9-DDD865233D2A}"/>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574067" y="1899471"/>
            <a:ext cx="2571429" cy="692571"/>
          </a:xfrm>
          <a:prstGeom prst="rect">
            <a:avLst/>
          </a:prstGeom>
        </p:spPr>
      </p:pic>
      <p:sp>
        <p:nvSpPr>
          <p:cNvPr id="10" name="TextBox 9">
            <a:extLst>
              <a:ext uri="{FF2B5EF4-FFF2-40B4-BE49-F238E27FC236}">
                <a16:creationId xmlns:a16="http://schemas.microsoft.com/office/drawing/2014/main" id="{A65F51CB-08EC-44C8-9240-459DEA306865}"/>
              </a:ext>
            </a:extLst>
          </p:cNvPr>
          <p:cNvSpPr txBox="1"/>
          <p:nvPr/>
        </p:nvSpPr>
        <p:spPr>
          <a:xfrm>
            <a:off x="208479" y="2531651"/>
            <a:ext cx="8362950" cy="369332"/>
          </a:xfrm>
          <a:prstGeom prst="rect">
            <a:avLst/>
          </a:prstGeom>
          <a:noFill/>
        </p:spPr>
        <p:txBody>
          <a:bodyPr wrap="square" rtlCol="0">
            <a:spAutoFit/>
          </a:bodyPr>
          <a:lstStyle/>
          <a:p>
            <a:r>
              <a:rPr lang="en-US" dirty="0">
                <a:cs typeface="Arial" panose="020B0604020202020204" pitchFamily="34" charset="0"/>
              </a:rPr>
              <a:t>This requirement leads to the same condition for bosons and fermions</a:t>
            </a:r>
          </a:p>
        </p:txBody>
      </p:sp>
      <p:pic>
        <p:nvPicPr>
          <p:cNvPr id="19" name="Picture 18">
            <a:extLst>
              <a:ext uri="{FF2B5EF4-FFF2-40B4-BE49-F238E27FC236}">
                <a16:creationId xmlns:a16="http://schemas.microsoft.com/office/drawing/2014/main" id="{7006C026-53B5-4E2C-8454-48077A787A8F}"/>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742098" y="3118860"/>
            <a:ext cx="2317714" cy="421714"/>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BEBF601-57F8-47D1-A2F0-A61DE839DCBB}"/>
                  </a:ext>
                </a:extLst>
              </p:cNvPr>
              <p:cNvSpPr txBox="1"/>
              <p:nvPr/>
            </p:nvSpPr>
            <p:spPr>
              <a:xfrm>
                <a:off x="390525" y="3852614"/>
                <a:ext cx="8362950" cy="646331"/>
              </a:xfrm>
              <a:prstGeom prst="rect">
                <a:avLst/>
              </a:prstGeom>
              <a:noFill/>
            </p:spPr>
            <p:txBody>
              <a:bodyPr wrap="square" rtlCol="0">
                <a:spAutoFit/>
              </a:bodyPr>
              <a:lstStyle/>
              <a:p>
                <a:r>
                  <a:rPr lang="en-US" dirty="0">
                    <a:cs typeface="Arial" panose="020B0604020202020204" pitchFamily="34" charset="0"/>
                  </a:rPr>
                  <a:t>As usual, we just pretend to know </a:t>
                </a:r>
                <a14:m>
                  <m:oMath xmlns:m="http://schemas.openxmlformats.org/officeDocument/2006/math">
                    <m:r>
                      <a:rPr lang="en-US" b="0" i="1" smtClean="0">
                        <a:latin typeface="Cambria Math" panose="02040503050406030204" pitchFamily="18" charset="0"/>
                        <a:cs typeface="Arial" panose="020B0604020202020204" pitchFamily="34" charset="0"/>
                      </a:rPr>
                      <m:t>𝜇</m:t>
                    </m:r>
                  </m:oMath>
                </a14:m>
                <a:r>
                  <a:rPr lang="en-US" dirty="0">
                    <a:cs typeface="Arial" panose="020B0604020202020204" pitchFamily="34" charset="0"/>
                  </a:rPr>
                  <a:t>. The mean number of all particles in the considered gas is</a:t>
                </a:r>
              </a:p>
            </p:txBody>
          </p:sp>
        </mc:Choice>
        <mc:Fallback xmlns="">
          <p:sp>
            <p:nvSpPr>
              <p:cNvPr id="21" name="TextBox 20">
                <a:extLst>
                  <a:ext uri="{FF2B5EF4-FFF2-40B4-BE49-F238E27FC236}">
                    <a16:creationId xmlns:a16="http://schemas.microsoft.com/office/drawing/2014/main" id="{EBEBF601-57F8-47D1-A2F0-A61DE839DCBB}"/>
                  </a:ext>
                </a:extLst>
              </p:cNvPr>
              <p:cNvSpPr txBox="1">
                <a:spLocks noRot="1" noChangeAspect="1" noMove="1" noResize="1" noEditPoints="1" noAdjustHandles="1" noChangeArrowheads="1" noChangeShapeType="1" noTextEdit="1"/>
              </p:cNvSpPr>
              <p:nvPr/>
            </p:nvSpPr>
            <p:spPr>
              <a:xfrm>
                <a:off x="390525" y="3852614"/>
                <a:ext cx="8362950" cy="646331"/>
              </a:xfrm>
              <a:prstGeom prst="rect">
                <a:avLst/>
              </a:prstGeom>
              <a:blipFill>
                <a:blip r:embed="rId9"/>
                <a:stretch>
                  <a:fillRect l="-583" t="-5660" r="-1093" b="-14151"/>
                </a:stretch>
              </a:blipFill>
            </p:spPr>
            <p:txBody>
              <a:bodyPr/>
              <a:lstStyle/>
              <a:p>
                <a:r>
                  <a:rPr lang="en-US">
                    <a:noFill/>
                  </a:rPr>
                  <a:t> </a:t>
                </a:r>
              </a:p>
            </p:txBody>
          </p:sp>
        </mc:Fallback>
      </mc:AlternateContent>
      <p:pic>
        <p:nvPicPr>
          <p:cNvPr id="34" name="Picture 33">
            <a:extLst>
              <a:ext uri="{FF2B5EF4-FFF2-40B4-BE49-F238E27FC236}">
                <a16:creationId xmlns:a16="http://schemas.microsoft.com/office/drawing/2014/main" id="{D19EA650-9A0F-4295-A14E-4B435F881711}"/>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2930525" y="4370656"/>
            <a:ext cx="3073714" cy="564000"/>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BBEA55D-A180-4B61-AC77-73B7F7FBDBE4}"/>
                  </a:ext>
                </a:extLst>
              </p:cNvPr>
              <p:cNvSpPr txBox="1"/>
              <p:nvPr/>
            </p:nvSpPr>
            <p:spPr>
              <a:xfrm>
                <a:off x="390525" y="4927679"/>
                <a:ext cx="8277225" cy="646331"/>
              </a:xfrm>
              <a:prstGeom prst="rect">
                <a:avLst/>
              </a:prstGeom>
              <a:noFill/>
            </p:spPr>
            <p:txBody>
              <a:bodyPr wrap="square" rtlCol="0">
                <a:spAutoFit/>
              </a:bodyPr>
              <a:lstStyle/>
              <a:p>
                <a:r>
                  <a:rPr lang="en-US" dirty="0">
                    <a:cs typeface="Arial" panose="020B0604020202020204" pitchFamily="34" charset="0"/>
                  </a:rPr>
                  <a:t>The sum is over all the one-particle states. It can be rewritten as a sum over energies of the one particle states using the degeneracy </a:t>
                </a:r>
                <a14:m>
                  <m:oMath xmlns:m="http://schemas.openxmlformats.org/officeDocument/2006/math">
                    <m:r>
                      <a:rPr lang="en-US" b="0" i="1" smtClean="0">
                        <a:latin typeface="Cambria Math" panose="02040503050406030204" pitchFamily="18" charset="0"/>
                        <a:cs typeface="Arial" panose="020B0604020202020204" pitchFamily="34" charset="0"/>
                      </a:rPr>
                      <m:t>𝛺</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𝜀</m:t>
                    </m:r>
                    <m:r>
                      <a:rPr lang="en-US" b="0" i="1" smtClean="0">
                        <a:latin typeface="Cambria Math" panose="02040503050406030204" pitchFamily="18" charset="0"/>
                        <a:cs typeface="Arial" panose="020B0604020202020204" pitchFamily="34" charset="0"/>
                      </a:rPr>
                      <m:t>)</m:t>
                    </m:r>
                  </m:oMath>
                </a14:m>
                <a:endParaRPr lang="en-US" dirty="0">
                  <a:cs typeface="Arial" panose="020B0604020202020204" pitchFamily="34" charset="0"/>
                </a:endParaRPr>
              </a:p>
            </p:txBody>
          </p:sp>
        </mc:Choice>
        <mc:Fallback xmlns="">
          <p:sp>
            <p:nvSpPr>
              <p:cNvPr id="26" name="TextBox 25">
                <a:extLst>
                  <a:ext uri="{FF2B5EF4-FFF2-40B4-BE49-F238E27FC236}">
                    <a16:creationId xmlns:a16="http://schemas.microsoft.com/office/drawing/2014/main" id="{6BBEA55D-A180-4B61-AC77-73B7F7FBDBE4}"/>
                  </a:ext>
                </a:extLst>
              </p:cNvPr>
              <p:cNvSpPr txBox="1">
                <a:spLocks noRot="1" noChangeAspect="1" noMove="1" noResize="1" noEditPoints="1" noAdjustHandles="1" noChangeArrowheads="1" noChangeShapeType="1" noTextEdit="1"/>
              </p:cNvSpPr>
              <p:nvPr/>
            </p:nvSpPr>
            <p:spPr>
              <a:xfrm>
                <a:off x="390525" y="4927679"/>
                <a:ext cx="8277225" cy="646331"/>
              </a:xfrm>
              <a:prstGeom prst="rect">
                <a:avLst/>
              </a:prstGeom>
              <a:blipFill>
                <a:blip r:embed="rId11"/>
                <a:stretch>
                  <a:fillRect l="-589" t="-4717" r="-1252" b="-14151"/>
                </a:stretch>
              </a:blipFill>
            </p:spPr>
            <p:txBody>
              <a:bodyPr/>
              <a:lstStyle/>
              <a:p>
                <a:r>
                  <a:rPr lang="sk-SK">
                    <a:noFill/>
                  </a:rPr>
                  <a:t> </a:t>
                </a:r>
              </a:p>
            </p:txBody>
          </p:sp>
        </mc:Fallback>
      </mc:AlternateContent>
      <p:pic>
        <p:nvPicPr>
          <p:cNvPr id="36" name="Picture 35">
            <a:extLst>
              <a:ext uri="{FF2B5EF4-FFF2-40B4-BE49-F238E27FC236}">
                <a16:creationId xmlns:a16="http://schemas.microsoft.com/office/drawing/2014/main" id="{CA3779AD-CB06-442D-8E61-8F59E03F0AA8}"/>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088387" y="5646744"/>
            <a:ext cx="2581714" cy="529714"/>
          </a:xfrm>
          <a:prstGeom prst="rect">
            <a:avLst/>
          </a:prstGeom>
        </p:spPr>
      </p:pic>
      <p:sp>
        <p:nvSpPr>
          <p:cNvPr id="32" name="TextBox 31">
            <a:extLst>
              <a:ext uri="{FF2B5EF4-FFF2-40B4-BE49-F238E27FC236}">
                <a16:creationId xmlns:a16="http://schemas.microsoft.com/office/drawing/2014/main" id="{FC59C217-03BA-4639-995A-96204F673E24}"/>
              </a:ext>
            </a:extLst>
          </p:cNvPr>
          <p:cNvSpPr txBox="1"/>
          <p:nvPr/>
        </p:nvSpPr>
        <p:spPr>
          <a:xfrm>
            <a:off x="390525" y="6334125"/>
            <a:ext cx="8467725" cy="369332"/>
          </a:xfrm>
          <a:prstGeom prst="rect">
            <a:avLst/>
          </a:prstGeom>
          <a:noFill/>
        </p:spPr>
        <p:txBody>
          <a:bodyPr wrap="square" rtlCol="0">
            <a:spAutoFit/>
          </a:bodyPr>
          <a:lstStyle/>
          <a:p>
            <a:r>
              <a:rPr lang="en-US" dirty="0">
                <a:cs typeface="Arial" panose="020B0604020202020204" pitchFamily="34" charset="0"/>
              </a:rPr>
              <a:t>The sum is over all the (discrete) values of the energies of the one-particle states.</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3F5B8148-5775-4A80-885C-C2EFBE304F0B}"/>
                  </a:ext>
                </a:extLst>
              </p:cNvPr>
              <p:cNvSpPr txBox="1"/>
              <p:nvPr/>
            </p:nvSpPr>
            <p:spPr>
              <a:xfrm>
                <a:off x="3257509" y="2849157"/>
                <a:ext cx="3695822" cy="923330"/>
              </a:xfrm>
              <a:prstGeom prst="rect">
                <a:avLst/>
              </a:prstGeom>
              <a:noFill/>
            </p:spPr>
            <p:txBody>
              <a:bodyPr wrap="square" rtlCol="0">
                <a:spAutoFit/>
              </a:bodyPr>
              <a:lstStyle/>
              <a:p>
                <a:r>
                  <a:rPr lang="en-US" dirty="0">
                    <a:cs typeface="Arial" panose="020B0604020202020204" pitchFamily="34" charset="0"/>
                  </a:rPr>
                  <a:t>If this condition holds for </a:t>
                </a:r>
                <a14:m>
                  <m:oMath xmlns:m="http://schemas.openxmlformats.org/officeDocument/2006/math">
                    <m:r>
                      <a:rPr lang="en-US" b="0" i="1" smtClean="0">
                        <a:latin typeface="Cambria Math" panose="02040503050406030204" pitchFamily="18" charset="0"/>
                        <a:cs typeface="Arial" panose="020B0604020202020204" pitchFamily="34" charset="0"/>
                      </a:rPr>
                      <m:t>𝑗</m:t>
                    </m:r>
                    <m:r>
                      <a:rPr lang="en-US" b="0" i="1" smtClean="0">
                        <a:latin typeface="Cambria Math" panose="02040503050406030204" pitchFamily="18" charset="0"/>
                        <a:cs typeface="Arial" panose="020B0604020202020204" pitchFamily="34" charset="0"/>
                      </a:rPr>
                      <m:t>=0</m:t>
                    </m:r>
                  </m:oMath>
                </a14:m>
                <a:r>
                  <a:rPr lang="en-US" dirty="0">
                    <a:cs typeface="Arial" panose="020B0604020202020204" pitchFamily="34" charset="0"/>
                  </a:rPr>
                  <a:t>, then it holds for all </a:t>
                </a:r>
                <a14:m>
                  <m:oMath xmlns:m="http://schemas.openxmlformats.org/officeDocument/2006/math">
                    <m:r>
                      <a:rPr lang="en-US" b="0" i="1" smtClean="0">
                        <a:latin typeface="Cambria Math" panose="02040503050406030204" pitchFamily="18" charset="0"/>
                        <a:cs typeface="Arial" panose="020B0604020202020204" pitchFamily="34" charset="0"/>
                      </a:rPr>
                      <m:t>𝑗</m:t>
                    </m:r>
                  </m:oMath>
                </a14:m>
                <a:r>
                  <a:rPr lang="en-US" dirty="0">
                    <a:cs typeface="Arial" panose="020B0604020202020204" pitchFamily="34" charset="0"/>
                  </a:rPr>
                  <a:t>, so the classical limit is good when</a:t>
                </a:r>
              </a:p>
            </p:txBody>
          </p:sp>
        </mc:Choice>
        <mc:Fallback xmlns="">
          <p:sp>
            <p:nvSpPr>
              <p:cNvPr id="37" name="TextBox 36">
                <a:extLst>
                  <a:ext uri="{FF2B5EF4-FFF2-40B4-BE49-F238E27FC236}">
                    <a16:creationId xmlns:a16="http://schemas.microsoft.com/office/drawing/2014/main" id="{3F5B8148-5775-4A80-885C-C2EFBE304F0B}"/>
                  </a:ext>
                </a:extLst>
              </p:cNvPr>
              <p:cNvSpPr txBox="1">
                <a:spLocks noRot="1" noChangeAspect="1" noMove="1" noResize="1" noEditPoints="1" noAdjustHandles="1" noChangeArrowheads="1" noChangeShapeType="1" noTextEdit="1"/>
              </p:cNvSpPr>
              <p:nvPr/>
            </p:nvSpPr>
            <p:spPr>
              <a:xfrm>
                <a:off x="3257509" y="2849157"/>
                <a:ext cx="3695822" cy="923330"/>
              </a:xfrm>
              <a:prstGeom prst="rect">
                <a:avLst/>
              </a:prstGeom>
              <a:blipFill>
                <a:blip r:embed="rId13"/>
                <a:stretch>
                  <a:fillRect l="-1318" t="-3289" r="-494" b="-9211"/>
                </a:stretch>
              </a:blipFill>
            </p:spPr>
            <p:txBody>
              <a:bodyPr/>
              <a:lstStyle/>
              <a:p>
                <a:r>
                  <a:rPr lang="en-US">
                    <a:noFill/>
                  </a:rPr>
                  <a:t> </a:t>
                </a:r>
              </a:p>
            </p:txBody>
          </p:sp>
        </mc:Fallback>
      </mc:AlternateContent>
      <p:pic>
        <p:nvPicPr>
          <p:cNvPr id="44" name="Picture 43">
            <a:extLst>
              <a:ext uri="{FF2B5EF4-FFF2-40B4-BE49-F238E27FC236}">
                <a16:creationId xmlns:a16="http://schemas.microsoft.com/office/drawing/2014/main" id="{ECF4AE56-A40E-43AE-A936-662FD73C45E3}"/>
              </a:ext>
            </a:extLst>
          </p:cNvPr>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6953331" y="3120555"/>
            <a:ext cx="1448571" cy="421714"/>
          </a:xfrm>
          <a:prstGeom prst="rect">
            <a:avLst/>
          </a:prstGeom>
        </p:spPr>
      </p:pic>
      <p:sp>
        <p:nvSpPr>
          <p:cNvPr id="42" name="Rectangle 41">
            <a:extLst>
              <a:ext uri="{FF2B5EF4-FFF2-40B4-BE49-F238E27FC236}">
                <a16:creationId xmlns:a16="http://schemas.microsoft.com/office/drawing/2014/main" id="{D70D7BD8-7761-4130-9B46-6396642133AE}"/>
              </a:ext>
            </a:extLst>
          </p:cNvPr>
          <p:cNvSpPr/>
          <p:nvPr/>
        </p:nvSpPr>
        <p:spPr>
          <a:xfrm>
            <a:off x="3257509" y="2900983"/>
            <a:ext cx="5313920" cy="8303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770607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9AC9EE-1B35-4CE8-B674-7E5205B2CA6C}"/>
              </a:ext>
            </a:extLst>
          </p:cNvPr>
          <p:cNvSpPr txBox="1"/>
          <p:nvPr/>
        </p:nvSpPr>
        <p:spPr>
          <a:xfrm>
            <a:off x="1029881" y="384170"/>
            <a:ext cx="693323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Fermi ideal gas at low temperatures</a:t>
            </a:r>
          </a:p>
        </p:txBody>
      </p:sp>
      <p:pic>
        <p:nvPicPr>
          <p:cNvPr id="3" name="Picture 2">
            <a:extLst>
              <a:ext uri="{FF2B5EF4-FFF2-40B4-BE49-F238E27FC236}">
                <a16:creationId xmlns:a16="http://schemas.microsoft.com/office/drawing/2014/main" id="{41EAF7D7-4228-4BDD-A746-B2CE0B005AA6}"/>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326407" y="1399809"/>
            <a:ext cx="1484190" cy="444952"/>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5810AF5-58B9-4217-A4A1-EA3EBFBE33D8}"/>
                  </a:ext>
                </a:extLst>
              </p:cNvPr>
              <p:cNvSpPr txBox="1"/>
              <p:nvPr/>
            </p:nvSpPr>
            <p:spPr>
              <a:xfrm>
                <a:off x="277526" y="1006998"/>
                <a:ext cx="8437944"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obtained result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shows that the heat capacity of the conduction electron gas is negligible for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is how quantum mechanics (which was not yet known) saved the statistical physics from being thrown away. The heat capacity of electrons (which were not yet known) did not influenced the heat capacity of the metal as given by the lattice of atoms and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everything was ok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with the predictions of statistical physics at normal temperatures.</a:t>
                </a:r>
              </a:p>
            </p:txBody>
          </p:sp>
        </mc:Choice>
        <mc:Fallback xmlns="">
          <p:sp>
            <p:nvSpPr>
              <p:cNvPr id="4" name="TextBox 3">
                <a:extLst>
                  <a:ext uri="{FF2B5EF4-FFF2-40B4-BE49-F238E27FC236}">
                    <a16:creationId xmlns:a16="http://schemas.microsoft.com/office/drawing/2014/main" id="{35810AF5-58B9-4217-A4A1-EA3EBFBE33D8}"/>
                  </a:ext>
                </a:extLst>
              </p:cNvPr>
              <p:cNvSpPr txBox="1">
                <a:spLocks noRot="1" noChangeAspect="1" noMove="1" noResize="1" noEditPoints="1" noAdjustHandles="1" noChangeArrowheads="1" noChangeShapeType="1" noTextEdit="1"/>
              </p:cNvSpPr>
              <p:nvPr/>
            </p:nvSpPr>
            <p:spPr>
              <a:xfrm>
                <a:off x="277526" y="1006998"/>
                <a:ext cx="8437944" cy="2585323"/>
              </a:xfrm>
              <a:prstGeom prst="rect">
                <a:avLst/>
              </a:prstGeom>
              <a:blipFill>
                <a:blip r:embed="rId4"/>
                <a:stretch>
                  <a:fillRect l="-650" t="-1179" r="-72" b="-2830"/>
                </a:stretch>
              </a:blipFill>
            </p:spPr>
            <p:txBody>
              <a:bodyPr/>
              <a:lstStyle/>
              <a:p>
                <a:r>
                  <a:rPr lang="en-US">
                    <a:noFill/>
                  </a:rPr>
                  <a:t> </a:t>
                </a:r>
              </a:p>
            </p:txBody>
          </p:sp>
        </mc:Fallback>
      </mc:AlternateContent>
    </p:spTree>
    <p:extLst>
      <p:ext uri="{BB962C8B-B14F-4D97-AF65-F5344CB8AC3E}">
        <p14:creationId xmlns:p14="http://schemas.microsoft.com/office/powerpoint/2010/main" val="1507361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0B4AA5-0A40-417D-BA4A-041FD8859A01}"/>
              </a:ext>
            </a:extLst>
          </p:cNvPr>
          <p:cNvSpPr txBox="1"/>
          <p:nvPr/>
        </p:nvSpPr>
        <p:spPr>
          <a:xfrm>
            <a:off x="1689904" y="393539"/>
            <a:ext cx="528963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Bose condensation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F8D0502-2666-4FF0-9FA4-7926F6B6AB58}"/>
                  </a:ext>
                </a:extLst>
              </p:cNvPr>
              <p:cNvSpPr txBox="1"/>
              <p:nvPr/>
            </p:nvSpPr>
            <p:spPr>
              <a:xfrm>
                <a:off x="347241" y="1307939"/>
                <a:ext cx="7917083"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Bosons are particles which can have any occupation numbers of the one-particle states. It means that at very low temperatures practically all bosons of an ideal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bose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gas can occupy the lowest-energy one particle state.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It is, however, not a priori clear whether at low but finite temperatures like 1K still a majority of particles would occupy the lowest-energy one-particle state.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shall estimate what happens for liquid helium which we shall very roughly consider to be an  ideal gas in a box 1 cm</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Arial" panose="020B0604020202020204" pitchFamily="34" charset="0"/>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containing 10</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Arial" panose="020B0604020202020204" pitchFamily="34" charset="0"/>
                  </a:rPr>
                  <a:t>22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particles.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energy of the lowest one-particle states will be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𝜀</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10</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−18</m:t>
                        </m:r>
                      </m:sup>
                    </m:sSup>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eV, the first higher state will have energy twice that big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𝜀</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𝜀</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mean occupation number of the lowest state is</a:t>
                </a:r>
              </a:p>
            </p:txBody>
          </p:sp>
        </mc:Choice>
        <mc:Fallback xmlns="">
          <p:sp>
            <p:nvSpPr>
              <p:cNvPr id="4" name="TextBox 3">
                <a:extLst>
                  <a:ext uri="{FF2B5EF4-FFF2-40B4-BE49-F238E27FC236}">
                    <a16:creationId xmlns:a16="http://schemas.microsoft.com/office/drawing/2014/main" id="{1F8D0502-2666-4FF0-9FA4-7926F6B6AB58}"/>
                  </a:ext>
                </a:extLst>
              </p:cNvPr>
              <p:cNvSpPr txBox="1">
                <a:spLocks noRot="1" noChangeAspect="1" noMove="1" noResize="1" noEditPoints="1" noAdjustHandles="1" noChangeArrowheads="1" noChangeShapeType="1" noTextEdit="1"/>
              </p:cNvSpPr>
              <p:nvPr/>
            </p:nvSpPr>
            <p:spPr>
              <a:xfrm>
                <a:off x="347241" y="1307939"/>
                <a:ext cx="7917083" cy="2862322"/>
              </a:xfrm>
              <a:prstGeom prst="rect">
                <a:avLst/>
              </a:prstGeom>
              <a:blipFill>
                <a:blip r:embed="rId4"/>
                <a:stretch>
                  <a:fillRect l="-693" t="-1279" b="-2559"/>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9FB8B0CC-1F8B-4487-A12A-55090B228986}"/>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063878" y="4249060"/>
            <a:ext cx="2235429" cy="562286"/>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BA5E407-40DA-4C7A-9B37-75330B33C278}"/>
                  </a:ext>
                </a:extLst>
              </p:cNvPr>
              <p:cNvSpPr txBox="1"/>
              <p:nvPr/>
            </p:nvSpPr>
            <p:spPr>
              <a:xfrm>
                <a:off x="451412" y="5104435"/>
                <a:ext cx="84147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Let us assume that a significant number of particles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10</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22</m:t>
                        </m:r>
                      </m:sup>
                    </m:sSup>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in the lowest state, then</a:t>
                </a:r>
              </a:p>
            </p:txBody>
          </p:sp>
        </mc:Choice>
        <mc:Fallback xmlns="">
          <p:sp>
            <p:nvSpPr>
              <p:cNvPr id="9" name="TextBox 8">
                <a:extLst>
                  <a:ext uri="{FF2B5EF4-FFF2-40B4-BE49-F238E27FC236}">
                    <a16:creationId xmlns:a16="http://schemas.microsoft.com/office/drawing/2014/main" id="{5BA5E407-40DA-4C7A-9B37-75330B33C278}"/>
                  </a:ext>
                </a:extLst>
              </p:cNvPr>
              <p:cNvSpPr txBox="1">
                <a:spLocks noRot="1" noChangeAspect="1" noMove="1" noResize="1" noEditPoints="1" noAdjustHandles="1" noChangeArrowheads="1" noChangeShapeType="1" noTextEdit="1"/>
              </p:cNvSpPr>
              <p:nvPr/>
            </p:nvSpPr>
            <p:spPr>
              <a:xfrm>
                <a:off x="451412" y="5104435"/>
                <a:ext cx="8414795" cy="369332"/>
              </a:xfrm>
              <a:prstGeom prst="rect">
                <a:avLst/>
              </a:prstGeom>
              <a:blipFill>
                <a:blip r:embed="rId6"/>
                <a:stretch>
                  <a:fillRect l="-580" t="-8197" b="-24590"/>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BA2E85B7-7945-4490-8075-84F5EF8E8FD6}"/>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804450" y="5885085"/>
            <a:ext cx="1494857" cy="416571"/>
          </a:xfrm>
          <a:prstGeom prst="rect">
            <a:avLst/>
          </a:prstGeom>
        </p:spPr>
      </p:pic>
    </p:spTree>
    <p:extLst>
      <p:ext uri="{BB962C8B-B14F-4D97-AF65-F5344CB8AC3E}">
        <p14:creationId xmlns:p14="http://schemas.microsoft.com/office/powerpoint/2010/main" val="1053225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6F0DAD-58F3-411C-AB7C-AE31FD013F96}"/>
              </a:ext>
            </a:extLst>
          </p:cNvPr>
          <p:cNvSpPr txBox="1"/>
          <p:nvPr/>
        </p:nvSpPr>
        <p:spPr>
          <a:xfrm>
            <a:off x="1689904" y="393539"/>
            <a:ext cx="528963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Bose condensation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FF5DFA1-337F-4F1B-8ED1-E2892AAC4980}"/>
                  </a:ext>
                </a:extLst>
              </p:cNvPr>
              <p:cNvSpPr txBox="1"/>
              <p:nvPr/>
            </p:nvSpPr>
            <p:spPr>
              <a:xfrm>
                <a:off x="289367" y="1423686"/>
                <a:ext cx="83684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Let us calculate for this value of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𝜇</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 occupancy of the first higher state 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r>
                      <m:rPr>
                        <m:nor/>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K</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mc:Choice>
        <mc:Fallback xmlns="">
          <p:sp>
            <p:nvSpPr>
              <p:cNvPr id="3" name="TextBox 2">
                <a:extLst>
                  <a:ext uri="{FF2B5EF4-FFF2-40B4-BE49-F238E27FC236}">
                    <a16:creationId xmlns:a16="http://schemas.microsoft.com/office/drawing/2014/main" id="{BFF5DFA1-337F-4F1B-8ED1-E2892AAC4980}"/>
                  </a:ext>
                </a:extLst>
              </p:cNvPr>
              <p:cNvSpPr txBox="1">
                <a:spLocks noRot="1" noChangeAspect="1" noMove="1" noResize="1" noEditPoints="1" noAdjustHandles="1" noChangeArrowheads="1" noChangeShapeType="1" noTextEdit="1"/>
              </p:cNvSpPr>
              <p:nvPr/>
            </p:nvSpPr>
            <p:spPr>
              <a:xfrm>
                <a:off x="289367" y="1423686"/>
                <a:ext cx="8368496" cy="369332"/>
              </a:xfrm>
              <a:prstGeom prst="rect">
                <a:avLst/>
              </a:prstGeom>
              <a:blipFill>
                <a:blip r:embed="rId3"/>
                <a:stretch>
                  <a:fillRect l="-583" t="-10000" b="-26667"/>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8D2AB2BC-6838-424D-8D37-F732C92043C7}"/>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546998" y="2044714"/>
            <a:ext cx="2254286" cy="2768571"/>
          </a:xfrm>
          <a:prstGeom prst="rect">
            <a:avLst/>
          </a:prstGeom>
        </p:spPr>
      </p:pic>
      <p:sp>
        <p:nvSpPr>
          <p:cNvPr id="8" name="TextBox 7">
            <a:extLst>
              <a:ext uri="{FF2B5EF4-FFF2-40B4-BE49-F238E27FC236}">
                <a16:creationId xmlns:a16="http://schemas.microsoft.com/office/drawing/2014/main" id="{8855A02B-C238-4271-AF1A-DA5BA24BC69B}"/>
              </a:ext>
            </a:extLst>
          </p:cNvPr>
          <p:cNvSpPr txBox="1"/>
          <p:nvPr/>
        </p:nvSpPr>
        <p:spPr>
          <a:xfrm>
            <a:off x="428263" y="5208608"/>
            <a:ext cx="829904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 really even at 1K almost all particles can be in the lowest one-particle state. This effect is called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Bose condensation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Tree>
    <p:extLst>
      <p:ext uri="{BB962C8B-B14F-4D97-AF65-F5344CB8AC3E}">
        <p14:creationId xmlns:p14="http://schemas.microsoft.com/office/powerpoint/2010/main" val="800016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640048-C0F5-4A09-AA54-21B5079F0869}"/>
              </a:ext>
            </a:extLst>
          </p:cNvPr>
          <p:cNvSpPr txBox="1"/>
          <p:nvPr/>
        </p:nvSpPr>
        <p:spPr>
          <a:xfrm>
            <a:off x="1689904" y="393539"/>
            <a:ext cx="528963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Bose condensation</a:t>
            </a:r>
          </a:p>
        </p:txBody>
      </p:sp>
      <p:sp>
        <p:nvSpPr>
          <p:cNvPr id="3" name="TextBox 2">
            <a:extLst>
              <a:ext uri="{FF2B5EF4-FFF2-40B4-BE49-F238E27FC236}">
                <a16:creationId xmlns:a16="http://schemas.microsoft.com/office/drawing/2014/main" id="{01A27540-EA89-4E7A-9558-913A0B40BFEE}"/>
              </a:ext>
            </a:extLst>
          </p:cNvPr>
          <p:cNvSpPr txBox="1"/>
          <p:nvPr/>
        </p:nvSpPr>
        <p:spPr>
          <a:xfrm>
            <a:off x="324091" y="891843"/>
            <a:ext cx="8414795"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low-state occupation numbers are very high, we cannot approximate various summations by integration like this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 more appropriate approximation would be to include the contribution by the lowest state explicitly (in a discrete way, the lowest state does not contribute to the integral) as </a:t>
            </a:r>
          </a:p>
        </p:txBody>
      </p:sp>
      <p:pic>
        <p:nvPicPr>
          <p:cNvPr id="9" name="Picture 8">
            <a:extLst>
              <a:ext uri="{FF2B5EF4-FFF2-40B4-BE49-F238E27FC236}">
                <a16:creationId xmlns:a16="http://schemas.microsoft.com/office/drawing/2014/main" id="{93C9F869-A574-437F-BC23-BC15A097AAB6}"/>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920432" y="1571545"/>
            <a:ext cx="2828572" cy="567429"/>
          </a:xfrm>
          <a:prstGeom prst="rect">
            <a:avLst/>
          </a:prstGeom>
        </p:spPr>
      </p:pic>
      <p:pic>
        <p:nvPicPr>
          <p:cNvPr id="7" name="Picture 6">
            <a:extLst>
              <a:ext uri="{FF2B5EF4-FFF2-40B4-BE49-F238E27FC236}">
                <a16:creationId xmlns:a16="http://schemas.microsoft.com/office/drawing/2014/main" id="{808549C4-F0DC-44F3-8DF7-944274652EEB}"/>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541794" y="2918192"/>
            <a:ext cx="3620571" cy="567429"/>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42C2A9A-383C-41B2-A8D5-5F47948B0765}"/>
                  </a:ext>
                </a:extLst>
              </p:cNvPr>
              <p:cNvSpPr txBox="1"/>
              <p:nvPr/>
            </p:nvSpPr>
            <p:spPr>
              <a:xfrm>
                <a:off x="214131" y="3485621"/>
                <a:ext cx="86347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have seen in our numerical estimates that for low temperatures both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𝜀</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and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𝜇</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are approximately zero, so we can write</a:t>
                </a:r>
              </a:p>
            </p:txBody>
          </p:sp>
        </mc:Choice>
        <mc:Fallback xmlns="">
          <p:sp>
            <p:nvSpPr>
              <p:cNvPr id="10" name="TextBox 9">
                <a:extLst>
                  <a:ext uri="{FF2B5EF4-FFF2-40B4-BE49-F238E27FC236}">
                    <a16:creationId xmlns:a16="http://schemas.microsoft.com/office/drawing/2014/main" id="{742C2A9A-383C-41B2-A8D5-5F47948B0765}"/>
                  </a:ext>
                </a:extLst>
              </p:cNvPr>
              <p:cNvSpPr txBox="1">
                <a:spLocks noRot="1" noChangeAspect="1" noMove="1" noResize="1" noEditPoints="1" noAdjustHandles="1" noChangeArrowheads="1" noChangeShapeType="1" noTextEdit="1"/>
              </p:cNvSpPr>
              <p:nvPr/>
            </p:nvSpPr>
            <p:spPr>
              <a:xfrm>
                <a:off x="214131" y="3485621"/>
                <a:ext cx="8634714" cy="646331"/>
              </a:xfrm>
              <a:prstGeom prst="rect">
                <a:avLst/>
              </a:prstGeom>
              <a:blipFill>
                <a:blip r:embed="rId8"/>
                <a:stretch>
                  <a:fillRect l="-565" t="-5660" b="-14151"/>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6F2E0D2A-998D-4DC9-A183-8E014FFBEA11}"/>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2653222" y="4238167"/>
            <a:ext cx="3509143" cy="548571"/>
          </a:xfrm>
          <a:prstGeom prst="rect">
            <a:avLst/>
          </a:prstGeom>
        </p:spPr>
      </p:pic>
      <p:pic>
        <p:nvPicPr>
          <p:cNvPr id="15" name="Picture 14">
            <a:extLst>
              <a:ext uri="{FF2B5EF4-FFF2-40B4-BE49-F238E27FC236}">
                <a16:creationId xmlns:a16="http://schemas.microsoft.com/office/drawing/2014/main" id="{E7F768BE-4C4C-40DC-92B8-5170112C43D9}"/>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2404182" y="5610844"/>
            <a:ext cx="4364572" cy="612000"/>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A44C2E9-D083-4D30-8918-3A3720E44009}"/>
                  </a:ext>
                </a:extLst>
              </p:cNvPr>
              <p:cNvSpPr txBox="1"/>
              <p:nvPr/>
            </p:nvSpPr>
            <p:spPr>
              <a:xfrm>
                <a:off x="324091" y="4892953"/>
                <a:ext cx="852475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integral gives the number of particles in higher one-particle states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𝑒</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After suitable substitution we get for it</a:t>
                </a:r>
              </a:p>
            </p:txBody>
          </p:sp>
        </mc:Choice>
        <mc:Fallback xmlns="">
          <p:sp>
            <p:nvSpPr>
              <p:cNvPr id="16" name="TextBox 15">
                <a:extLst>
                  <a:ext uri="{FF2B5EF4-FFF2-40B4-BE49-F238E27FC236}">
                    <a16:creationId xmlns:a16="http://schemas.microsoft.com/office/drawing/2014/main" id="{4A44C2E9-D083-4D30-8918-3A3720E44009}"/>
                  </a:ext>
                </a:extLst>
              </p:cNvPr>
              <p:cNvSpPr txBox="1">
                <a:spLocks noRot="1" noChangeAspect="1" noMove="1" noResize="1" noEditPoints="1" noAdjustHandles="1" noChangeArrowheads="1" noChangeShapeType="1" noTextEdit="1"/>
              </p:cNvSpPr>
              <p:nvPr/>
            </p:nvSpPr>
            <p:spPr>
              <a:xfrm>
                <a:off x="324091" y="4892953"/>
                <a:ext cx="8524754" cy="646331"/>
              </a:xfrm>
              <a:prstGeom prst="rect">
                <a:avLst/>
              </a:prstGeom>
              <a:blipFill>
                <a:blip r:embed="rId11"/>
                <a:stretch>
                  <a:fillRect l="-572" t="-5660" b="-14151"/>
                </a:stretch>
              </a:blipFill>
            </p:spPr>
            <p:txBody>
              <a:bodyPr/>
              <a:lstStyle/>
              <a:p>
                <a:r>
                  <a:rPr lang="en-US">
                    <a:noFill/>
                  </a:rPr>
                  <a:t> </a:t>
                </a:r>
              </a:p>
            </p:txBody>
          </p:sp>
        </mc:Fallback>
      </mc:AlternateContent>
    </p:spTree>
    <p:extLst>
      <p:ext uri="{BB962C8B-B14F-4D97-AF65-F5344CB8AC3E}">
        <p14:creationId xmlns:p14="http://schemas.microsoft.com/office/powerpoint/2010/main" val="783193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66C21C-ADF1-42DC-9689-100FC70A143B}"/>
              </a:ext>
            </a:extLst>
          </p:cNvPr>
          <p:cNvSpPr txBox="1"/>
          <p:nvPr/>
        </p:nvSpPr>
        <p:spPr>
          <a:xfrm>
            <a:off x="1689904" y="393539"/>
            <a:ext cx="528963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Bose condensation</a:t>
            </a:r>
          </a:p>
        </p:txBody>
      </p:sp>
      <p:sp>
        <p:nvSpPr>
          <p:cNvPr id="3" name="TextBox 2">
            <a:extLst>
              <a:ext uri="{FF2B5EF4-FFF2-40B4-BE49-F238E27FC236}">
                <a16:creationId xmlns:a16="http://schemas.microsoft.com/office/drawing/2014/main" id="{1E4ABD40-74F6-4F5C-89CA-BB6C7BB45D26}"/>
              </a:ext>
            </a:extLst>
          </p:cNvPr>
          <p:cNvSpPr txBox="1"/>
          <p:nvPr/>
        </p:nvSpPr>
        <p:spPr>
          <a:xfrm>
            <a:off x="300942" y="1481559"/>
            <a:ext cx="83106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integral can be calculated numerically and we get</a:t>
            </a:r>
          </a:p>
        </p:txBody>
      </p:sp>
      <p:pic>
        <p:nvPicPr>
          <p:cNvPr id="5" name="Picture 4">
            <a:extLst>
              <a:ext uri="{FF2B5EF4-FFF2-40B4-BE49-F238E27FC236}">
                <a16:creationId xmlns:a16="http://schemas.microsoft.com/office/drawing/2014/main" id="{1F7C54FB-25D3-44C7-94A4-A723D559B8B9}"/>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840943" y="2109691"/>
            <a:ext cx="2499429" cy="61200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299F746-B81F-4A7B-A626-7186127033B3}"/>
                  </a:ext>
                </a:extLst>
              </p:cNvPr>
              <p:cNvSpPr txBox="1"/>
              <p:nvPr/>
            </p:nvSpPr>
            <p:spPr>
              <a:xfrm>
                <a:off x="439838" y="2824223"/>
                <a:ext cx="831062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Bose condensation will disappear for temperatures for which already  practically all the particles are in higher states: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𝑒</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So the Bose condensation is present (very roughly) for temperatures lower than</a:t>
                </a:r>
              </a:p>
            </p:txBody>
          </p:sp>
        </mc:Choice>
        <mc:Fallback xmlns="">
          <p:sp>
            <p:nvSpPr>
              <p:cNvPr id="6" name="TextBox 5">
                <a:extLst>
                  <a:ext uri="{FF2B5EF4-FFF2-40B4-BE49-F238E27FC236}">
                    <a16:creationId xmlns:a16="http://schemas.microsoft.com/office/drawing/2014/main" id="{6299F746-B81F-4A7B-A626-7186127033B3}"/>
                  </a:ext>
                </a:extLst>
              </p:cNvPr>
              <p:cNvSpPr txBox="1">
                <a:spLocks noRot="1" noChangeAspect="1" noMove="1" noResize="1" noEditPoints="1" noAdjustHandles="1" noChangeArrowheads="1" noChangeShapeType="1" noTextEdit="1"/>
              </p:cNvSpPr>
              <p:nvPr/>
            </p:nvSpPr>
            <p:spPr>
              <a:xfrm>
                <a:off x="439838" y="2824223"/>
                <a:ext cx="8310623" cy="923330"/>
              </a:xfrm>
              <a:prstGeom prst="rect">
                <a:avLst/>
              </a:prstGeom>
              <a:blipFill>
                <a:blip r:embed="rId5"/>
                <a:stretch>
                  <a:fillRect l="-587" t="-3289" r="-1101" b="-9211"/>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11CD5F70-2F30-4DEB-ABA7-5885B4100966}"/>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084147" y="4108885"/>
            <a:ext cx="2501143" cy="612000"/>
          </a:xfrm>
          <a:prstGeom prst="rect">
            <a:avLst/>
          </a:prstGeom>
        </p:spPr>
      </p:pic>
      <p:sp>
        <p:nvSpPr>
          <p:cNvPr id="9" name="Rectangle 8">
            <a:extLst>
              <a:ext uri="{FF2B5EF4-FFF2-40B4-BE49-F238E27FC236}">
                <a16:creationId xmlns:a16="http://schemas.microsoft.com/office/drawing/2014/main" id="{142EB4C8-B506-44CB-8528-F999EA1157A5}"/>
              </a:ext>
            </a:extLst>
          </p:cNvPr>
          <p:cNvSpPr/>
          <p:nvPr/>
        </p:nvSpPr>
        <p:spPr>
          <a:xfrm>
            <a:off x="2840943" y="3981691"/>
            <a:ext cx="2842227" cy="9375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163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160BC43-F044-4BEE-972B-7F75370D1285}"/>
                  </a:ext>
                </a:extLst>
              </p:cNvPr>
              <p:cNvSpPr txBox="1"/>
              <p:nvPr/>
            </p:nvSpPr>
            <p:spPr>
              <a:xfrm>
                <a:off x="323850" y="800100"/>
                <a:ext cx="8372475" cy="2133982"/>
              </a:xfrm>
              <a:prstGeom prst="rect">
                <a:avLst/>
              </a:prstGeom>
              <a:noFill/>
            </p:spPr>
            <p:txBody>
              <a:bodyPr wrap="square" rtlCol="0">
                <a:spAutoFit/>
              </a:bodyPr>
              <a:lstStyle/>
              <a:p>
                <a:r>
                  <a:rPr lang="en-US" dirty="0">
                    <a:cs typeface="Arial" panose="020B0604020202020204" pitchFamily="34" charset="0"/>
                  </a:rPr>
                  <a:t>The discrete summation </a:t>
                </a:r>
              </a:p>
              <a:p>
                <a:endParaRPr lang="en-US" dirty="0">
                  <a:cs typeface="Arial" panose="020B0604020202020204" pitchFamily="34" charset="0"/>
                </a:endParaRPr>
              </a:p>
              <a:p>
                <a:r>
                  <a:rPr lang="en-US" dirty="0">
                    <a:cs typeface="Arial" panose="020B0604020202020204" pitchFamily="34" charset="0"/>
                  </a:rPr>
                  <a:t>can be approximate by integrating over almost continuous spectrum of energies as</a:t>
                </a:r>
              </a:p>
              <a:p>
                <a:endParaRPr lang="en-US" dirty="0">
                  <a:cs typeface="Arial" panose="020B0604020202020204" pitchFamily="34" charset="0"/>
                </a:endParaRPr>
              </a:p>
              <a:p>
                <a:endParaRPr lang="en-US" dirty="0">
                  <a:cs typeface="Arial" panose="020B0604020202020204" pitchFamily="34" charset="0"/>
                </a:endParaRPr>
              </a:p>
              <a:p>
                <a:endParaRPr lang="en-US" sz="600" dirty="0">
                  <a:cs typeface="Arial" panose="020B0604020202020204" pitchFamily="34" charset="0"/>
                </a:endParaRPr>
              </a:p>
              <a:p>
                <a:r>
                  <a:rPr lang="en-US" dirty="0">
                    <a:cs typeface="Arial" panose="020B0604020202020204" pitchFamily="34" charset="0"/>
                  </a:rPr>
                  <a:t>where </a:t>
                </a:r>
                <a14:m>
                  <m:oMath xmlns:m="http://schemas.openxmlformats.org/officeDocument/2006/math">
                    <m:r>
                      <a:rPr lang="en-US" b="0" i="1" smtClean="0">
                        <a:latin typeface="Cambria Math" panose="02040503050406030204" pitchFamily="18" charset="0"/>
                        <a:cs typeface="Arial" panose="020B0604020202020204" pitchFamily="34" charset="0"/>
                      </a:rPr>
                      <m:t>𝜑</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𝜀</m:t>
                    </m:r>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is our standard notation for the number of one-particle states with energies less than </a:t>
                </a:r>
                <a14:m>
                  <m:oMath xmlns:m="http://schemas.openxmlformats.org/officeDocument/2006/math">
                    <m:r>
                      <a:rPr lang="en-US" b="0" i="1" smtClean="0">
                        <a:latin typeface="Cambria Math" panose="02040503050406030204" pitchFamily="18" charset="0"/>
                        <a:cs typeface="Arial" panose="020B0604020202020204" pitchFamily="34" charset="0"/>
                      </a:rPr>
                      <m:t>𝜀</m:t>
                    </m:r>
                  </m:oMath>
                </a14:m>
                <a:r>
                  <a:rPr lang="en-US" dirty="0">
                    <a:cs typeface="Arial" panose="020B0604020202020204" pitchFamily="34" charset="0"/>
                  </a:rPr>
                  <a:t>. For spinless particles we have (</a:t>
                </a:r>
                <a14:m>
                  <m:oMath xmlns:m="http://schemas.openxmlformats.org/officeDocument/2006/math">
                    <m:r>
                      <a:rPr lang="en-US" b="0" i="1" smtClean="0">
                        <a:latin typeface="Cambria Math" panose="02040503050406030204" pitchFamily="18" charset="0"/>
                        <a:cs typeface="Arial" panose="020B0604020202020204" pitchFamily="34" charset="0"/>
                      </a:rPr>
                      <m:t>𝑚</m:t>
                    </m:r>
                  </m:oMath>
                </a14:m>
                <a:r>
                  <a:rPr lang="en-US" dirty="0">
                    <a:cs typeface="Arial" panose="020B0604020202020204" pitchFamily="34" charset="0"/>
                  </a:rPr>
                  <a:t> is the mass of the particles </a:t>
                </a:r>
                <a14:m>
                  <m:oMath xmlns:m="http://schemas.openxmlformats.org/officeDocument/2006/math">
                    <m:r>
                      <a:rPr lang="en-US" b="0" i="1" smtClean="0">
                        <a:latin typeface="Cambria Math" panose="02040503050406030204" pitchFamily="18" charset="0"/>
                        <a:cs typeface="Arial" panose="020B0604020202020204" pitchFamily="34" charset="0"/>
                      </a:rPr>
                      <m:t>𝐿</m:t>
                    </m:r>
                    <m:r>
                      <a:rPr lang="en-US" b="0" i="1" smtClean="0">
                        <a:latin typeface="Cambria Math" panose="02040503050406030204" pitchFamily="18" charset="0"/>
                        <a:cs typeface="Arial" panose="020B0604020202020204" pitchFamily="34" charset="0"/>
                      </a:rPr>
                      <m:t>=</m:t>
                    </m:r>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𝑉</m:t>
                        </m:r>
                      </m:e>
                      <m:sup>
                        <m:r>
                          <a:rPr lang="en-US" b="0" i="1" smtClean="0">
                            <a:latin typeface="Cambria Math" panose="02040503050406030204" pitchFamily="18" charset="0"/>
                            <a:cs typeface="Arial" panose="020B0604020202020204" pitchFamily="34" charset="0"/>
                          </a:rPr>
                          <m:t>2/3</m:t>
                        </m:r>
                      </m:sup>
                    </m:sSup>
                    <m:r>
                      <a:rPr lang="en-US" b="0" i="0" smtClean="0">
                        <a:latin typeface="Cambria Math" panose="02040503050406030204" pitchFamily="18" charset="0"/>
                        <a:cs typeface="Arial" panose="020B0604020202020204" pitchFamily="34" charset="0"/>
                      </a:rPr>
                      <m:t>).</m:t>
                    </m:r>
                  </m:oMath>
                </a14:m>
                <a:endParaRPr lang="en-US" dirty="0">
                  <a:cs typeface="Arial" panose="020B0604020202020204" pitchFamily="34" charset="0"/>
                </a:endParaRPr>
              </a:p>
            </p:txBody>
          </p:sp>
        </mc:Choice>
        <mc:Fallback xmlns="">
          <p:sp>
            <p:nvSpPr>
              <p:cNvPr id="4" name="TextBox 3">
                <a:extLst>
                  <a:ext uri="{FF2B5EF4-FFF2-40B4-BE49-F238E27FC236}">
                    <a16:creationId xmlns:a16="http://schemas.microsoft.com/office/drawing/2014/main" id="{3160BC43-F044-4BEE-972B-7F75370D1285}"/>
                  </a:ext>
                </a:extLst>
              </p:cNvPr>
              <p:cNvSpPr txBox="1">
                <a:spLocks noRot="1" noChangeAspect="1" noMove="1" noResize="1" noEditPoints="1" noAdjustHandles="1" noChangeArrowheads="1" noChangeShapeType="1" noTextEdit="1"/>
              </p:cNvSpPr>
              <p:nvPr/>
            </p:nvSpPr>
            <p:spPr>
              <a:xfrm>
                <a:off x="323850" y="800100"/>
                <a:ext cx="8372475" cy="2133982"/>
              </a:xfrm>
              <a:prstGeom prst="rect">
                <a:avLst/>
              </a:prstGeom>
              <a:blipFill>
                <a:blip r:embed="rId7"/>
                <a:stretch>
                  <a:fillRect l="-582" t="-1429" r="-1092" b="-3714"/>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4698ECAE-8852-4EF8-9AEE-D38B1D596EB4}"/>
              </a:ext>
            </a:extLst>
          </p:cNvPr>
          <p:cNvSpPr txBox="1"/>
          <p:nvPr/>
        </p:nvSpPr>
        <p:spPr>
          <a:xfrm>
            <a:off x="1395038" y="134741"/>
            <a:ext cx="5989834" cy="523220"/>
          </a:xfrm>
          <a:prstGeom prst="rect">
            <a:avLst/>
          </a:prstGeom>
          <a:noFill/>
        </p:spPr>
        <p:txBody>
          <a:bodyPr wrap="square" rtlCol="0">
            <a:spAutoFit/>
          </a:bodyPr>
          <a:lstStyle/>
          <a:p>
            <a:pPr algn="ctr"/>
            <a:r>
              <a:rPr lang="en-US" sz="2800" b="1" dirty="0">
                <a:cs typeface="Arial" panose="020B0604020202020204" pitchFamily="34" charset="0"/>
              </a:rPr>
              <a:t>Quantum ideal gas – classical limit</a:t>
            </a:r>
          </a:p>
        </p:txBody>
      </p:sp>
      <p:pic>
        <p:nvPicPr>
          <p:cNvPr id="6" name="Picture 5">
            <a:extLst>
              <a:ext uri="{FF2B5EF4-FFF2-40B4-BE49-F238E27FC236}">
                <a16:creationId xmlns:a16="http://schemas.microsoft.com/office/drawing/2014/main" id="{85410A39-B670-4B2B-B7D6-21CA0415172A}"/>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036001" y="800100"/>
            <a:ext cx="2582037" cy="529781"/>
          </a:xfrm>
          <a:prstGeom prst="rect">
            <a:avLst/>
          </a:prstGeom>
        </p:spPr>
      </p:pic>
      <p:pic>
        <p:nvPicPr>
          <p:cNvPr id="8" name="Picture 7">
            <a:extLst>
              <a:ext uri="{FF2B5EF4-FFF2-40B4-BE49-F238E27FC236}">
                <a16:creationId xmlns:a16="http://schemas.microsoft.com/office/drawing/2014/main" id="{13281146-07C0-4847-937A-5F395F7A7C78}"/>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096453" y="1713736"/>
            <a:ext cx="2731199" cy="507492"/>
          </a:xfrm>
          <a:prstGeom prst="rect">
            <a:avLst/>
          </a:prstGeom>
        </p:spPr>
      </p:pic>
      <p:pic>
        <p:nvPicPr>
          <p:cNvPr id="11" name="Picture 10">
            <a:extLst>
              <a:ext uri="{FF2B5EF4-FFF2-40B4-BE49-F238E27FC236}">
                <a16:creationId xmlns:a16="http://schemas.microsoft.com/office/drawing/2014/main" id="{0F2FF524-4F8E-49F5-AB55-3997EC3C6BDD}"/>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216658" y="2909933"/>
            <a:ext cx="2586857" cy="507429"/>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774C898-3325-446E-AAD2-69E266666EE3}"/>
                  </a:ext>
                </a:extLst>
              </p:cNvPr>
              <p:cNvSpPr txBox="1"/>
              <p:nvPr/>
            </p:nvSpPr>
            <p:spPr>
              <a:xfrm>
                <a:off x="323850" y="3411325"/>
                <a:ext cx="8372475" cy="1754326"/>
              </a:xfrm>
              <a:prstGeom prst="rect">
                <a:avLst/>
              </a:prstGeom>
              <a:noFill/>
            </p:spPr>
            <p:txBody>
              <a:bodyPr wrap="square" rtlCol="0">
                <a:spAutoFit/>
              </a:bodyPr>
              <a:lstStyle/>
              <a:p>
                <a:r>
                  <a:rPr lang="en-US" dirty="0">
                    <a:cs typeface="Arial" panose="020B0604020202020204" pitchFamily="34" charset="0"/>
                  </a:rPr>
                  <a:t>Let us note that the spin degeneracy survives the classical limit so for particles with spin we should include also the spin degeneracy factor </a:t>
                </a:r>
                <a14:m>
                  <m:oMath xmlns:m="http://schemas.openxmlformats.org/officeDocument/2006/math">
                    <m:r>
                      <a:rPr lang="en-US" b="0" i="1" smtClean="0">
                        <a:latin typeface="Cambria Math" panose="02040503050406030204" pitchFamily="18" charset="0"/>
                        <a:cs typeface="Arial" panose="020B0604020202020204" pitchFamily="34" charset="0"/>
                      </a:rPr>
                      <m:t>𝑔</m:t>
                    </m:r>
                  </m:oMath>
                </a14:m>
                <a:r>
                  <a:rPr lang="en-US" dirty="0">
                    <a:cs typeface="Arial" panose="020B0604020202020204" pitchFamily="34" charset="0"/>
                  </a:rPr>
                  <a:t> (2 for the spin 1/2, 3 for the spin 1 etc.). The integration  is trivial, we get</a:t>
                </a: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where we have denoted</a:t>
                </a:r>
              </a:p>
            </p:txBody>
          </p:sp>
        </mc:Choice>
        <mc:Fallback xmlns="">
          <p:sp>
            <p:nvSpPr>
              <p:cNvPr id="12" name="TextBox 11">
                <a:extLst>
                  <a:ext uri="{FF2B5EF4-FFF2-40B4-BE49-F238E27FC236}">
                    <a16:creationId xmlns:a16="http://schemas.microsoft.com/office/drawing/2014/main" id="{5774C898-3325-446E-AAD2-69E266666EE3}"/>
                  </a:ext>
                </a:extLst>
              </p:cNvPr>
              <p:cNvSpPr txBox="1">
                <a:spLocks noRot="1" noChangeAspect="1" noMove="1" noResize="1" noEditPoints="1" noAdjustHandles="1" noChangeArrowheads="1" noChangeShapeType="1" noTextEdit="1"/>
              </p:cNvSpPr>
              <p:nvPr/>
            </p:nvSpPr>
            <p:spPr>
              <a:xfrm>
                <a:off x="323850" y="3411325"/>
                <a:ext cx="8372475" cy="1754326"/>
              </a:xfrm>
              <a:prstGeom prst="rect">
                <a:avLst/>
              </a:prstGeom>
              <a:blipFill>
                <a:blip r:embed="rId11"/>
                <a:stretch>
                  <a:fillRect l="-582" t="-2091" r="-728" b="-4878"/>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ABBEF989-8543-49AD-90DD-08F37485F99B}"/>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4332021" y="4184547"/>
            <a:ext cx="1596000" cy="533143"/>
          </a:xfrm>
          <a:prstGeom prst="rect">
            <a:avLst/>
          </a:prstGeom>
        </p:spPr>
      </p:pic>
      <p:sp>
        <p:nvSpPr>
          <p:cNvPr id="15" name="Rectangle 14">
            <a:extLst>
              <a:ext uri="{FF2B5EF4-FFF2-40B4-BE49-F238E27FC236}">
                <a16:creationId xmlns:a16="http://schemas.microsoft.com/office/drawing/2014/main" id="{E47090A8-4277-4D10-AD19-F3FD31B778AA}"/>
              </a:ext>
            </a:extLst>
          </p:cNvPr>
          <p:cNvSpPr/>
          <p:nvPr/>
        </p:nvSpPr>
        <p:spPr>
          <a:xfrm>
            <a:off x="4174470" y="4110581"/>
            <a:ext cx="2143125" cy="7143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9" name="Picture 18">
            <a:extLst>
              <a:ext uri="{FF2B5EF4-FFF2-40B4-BE49-F238E27FC236}">
                <a16:creationId xmlns:a16="http://schemas.microsoft.com/office/drawing/2014/main" id="{53A33DE1-D008-4026-B900-15639CCF23FB}"/>
              </a:ext>
            </a:extLst>
          </p:cNvPr>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4203450" y="4929331"/>
            <a:ext cx="1724571" cy="620571"/>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B17D305-8011-47B4-B63E-6F7BED4E8A40}"/>
                  </a:ext>
                </a:extLst>
              </p:cNvPr>
              <p:cNvSpPr txBox="1"/>
              <p:nvPr/>
            </p:nvSpPr>
            <p:spPr>
              <a:xfrm>
                <a:off x="301442" y="5549902"/>
                <a:ext cx="8811162" cy="1219886"/>
              </a:xfrm>
              <a:prstGeom prst="rect">
                <a:avLst/>
              </a:prstGeom>
              <a:noFill/>
            </p:spPr>
            <p:txBody>
              <a:bodyPr wrap="square" rtlCol="0">
                <a:spAutoFit/>
              </a:bodyPr>
              <a:lstStyle/>
              <a:p>
                <a:r>
                  <a:rPr lang="en-US" dirty="0">
                    <a:cs typeface="Arial" panose="020B0604020202020204" pitchFamily="34" charset="0"/>
                  </a:rPr>
                  <a:t>The index </a:t>
                </a:r>
                <a:r>
                  <a:rPr lang="en-US" i="1" dirty="0">
                    <a:cs typeface="Arial" panose="020B0604020202020204" pitchFamily="34" charset="0"/>
                  </a:rPr>
                  <a:t>Q</a:t>
                </a:r>
                <a:r>
                  <a:rPr lang="en-US" dirty="0">
                    <a:cs typeface="Arial" panose="020B0604020202020204" pitchFamily="34" charset="0"/>
                  </a:rPr>
                  <a:t> in the notation suggests “quantum volume”.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𝑉</m:t>
                        </m:r>
                      </m:e>
                      <m:sub>
                        <m:r>
                          <a:rPr lang="en-US" b="0" i="1" smtClean="0">
                            <a:latin typeface="Cambria Math" panose="02040503050406030204" pitchFamily="18" charset="0"/>
                            <a:cs typeface="Arial" panose="020B0604020202020204" pitchFamily="34" charset="0"/>
                          </a:rPr>
                          <m:t>𝑄</m:t>
                        </m:r>
                      </m:sub>
                    </m:sSub>
                  </m:oMath>
                </a14:m>
                <a:r>
                  <a:rPr lang="en-US" dirty="0">
                    <a:cs typeface="Arial" panose="020B0604020202020204" pitchFamily="34" charset="0"/>
                  </a:rPr>
                  <a:t> is the volume corresponding to the </a:t>
                </a:r>
                <a:r>
                  <a:rPr lang="en-US" dirty="0" err="1">
                    <a:cs typeface="Arial" panose="020B0604020202020204" pitchFamily="34" charset="0"/>
                  </a:rPr>
                  <a:t>de’Broglie’s</a:t>
                </a:r>
                <a:r>
                  <a:rPr lang="en-US" dirty="0">
                    <a:cs typeface="Arial" panose="020B0604020202020204" pitchFamily="34" charset="0"/>
                  </a:rPr>
                  <a:t> wavelength of a particle having the energy by the order of magnitude equal to </a:t>
                </a:r>
                <a14:m>
                  <m:oMath xmlns:m="http://schemas.openxmlformats.org/officeDocument/2006/math">
                    <m:r>
                      <a:rPr lang="en-US" b="0" i="1" smtClean="0">
                        <a:latin typeface="Cambria Math" panose="02040503050406030204" pitchFamily="18" charset="0"/>
                        <a:cs typeface="Arial" panose="020B0604020202020204" pitchFamily="34" charset="0"/>
                      </a:rPr>
                      <m:t>𝑘𝑇</m:t>
                    </m:r>
                  </m:oMath>
                </a14:m>
                <a:r>
                  <a:rPr lang="en-US" dirty="0">
                    <a:cs typeface="Arial" panose="020B0604020202020204" pitchFamily="34" charset="0"/>
                  </a:rPr>
                  <a:t>. It is roughly a </a:t>
                </a:r>
                <a:r>
                  <a:rPr lang="en-US" b="1" dirty="0">
                    <a:cs typeface="Arial" panose="020B0604020202020204" pitchFamily="34" charset="0"/>
                  </a:rPr>
                  <a:t>minimum volume required so that the particle can have such energy</a:t>
                </a:r>
                <a:r>
                  <a:rPr lang="en-US" dirty="0">
                    <a:cs typeface="Arial" panose="020B0604020202020204" pitchFamily="34" charset="0"/>
                  </a:rPr>
                  <a:t>. Restricting to a smaller volume would lead (by uncertainty principle) to larger energy. </a:t>
                </a:r>
              </a:p>
            </p:txBody>
          </p:sp>
        </mc:Choice>
        <mc:Fallback xmlns="">
          <p:sp>
            <p:nvSpPr>
              <p:cNvPr id="20" name="TextBox 19">
                <a:extLst>
                  <a:ext uri="{FF2B5EF4-FFF2-40B4-BE49-F238E27FC236}">
                    <a16:creationId xmlns:a16="http://schemas.microsoft.com/office/drawing/2014/main" id="{BB17D305-8011-47B4-B63E-6F7BED4E8A40}"/>
                  </a:ext>
                </a:extLst>
              </p:cNvPr>
              <p:cNvSpPr txBox="1">
                <a:spLocks noRot="1" noChangeAspect="1" noMove="1" noResize="1" noEditPoints="1" noAdjustHandles="1" noChangeArrowheads="1" noChangeShapeType="1" noTextEdit="1"/>
              </p:cNvSpPr>
              <p:nvPr/>
            </p:nvSpPr>
            <p:spPr>
              <a:xfrm>
                <a:off x="301442" y="5549902"/>
                <a:ext cx="8811162" cy="1219886"/>
              </a:xfrm>
              <a:prstGeom prst="rect">
                <a:avLst/>
              </a:prstGeom>
              <a:blipFill>
                <a:blip r:embed="rId14"/>
                <a:stretch>
                  <a:fillRect l="-553" t="-1990" b="-6468"/>
                </a:stretch>
              </a:blipFill>
            </p:spPr>
            <p:txBody>
              <a:bodyPr/>
              <a:lstStyle/>
              <a:p>
                <a:r>
                  <a:rPr lang="sk-SK">
                    <a:noFill/>
                  </a:rPr>
                  <a:t> </a:t>
                </a:r>
              </a:p>
            </p:txBody>
          </p:sp>
        </mc:Fallback>
      </mc:AlternateContent>
    </p:spTree>
    <p:extLst>
      <p:ext uri="{BB962C8B-B14F-4D97-AF65-F5344CB8AC3E}">
        <p14:creationId xmlns:p14="http://schemas.microsoft.com/office/powerpoint/2010/main" val="2414411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7301F59-AD0E-45AC-B855-6D8575709678}"/>
                  </a:ext>
                </a:extLst>
              </p:cNvPr>
              <p:cNvSpPr txBox="1"/>
              <p:nvPr/>
            </p:nvSpPr>
            <p:spPr>
              <a:xfrm>
                <a:off x="209550" y="914400"/>
                <a:ext cx="8648700" cy="861774"/>
              </a:xfrm>
              <a:prstGeom prst="rect">
                <a:avLst/>
              </a:prstGeom>
              <a:noFill/>
            </p:spPr>
            <p:txBody>
              <a:bodyPr wrap="square" rtlCol="0">
                <a:spAutoFit/>
              </a:bodyPr>
              <a:lstStyle/>
              <a:p>
                <a:r>
                  <a:rPr lang="en-US" dirty="0">
                    <a:cs typeface="Arial" panose="020B0604020202020204" pitchFamily="34" charset="0"/>
                  </a:rPr>
                  <a:t>The relation                                          we more often use in the inverse form: to calculate </a:t>
                </a:r>
                <a14:m>
                  <m:oMath xmlns:m="http://schemas.openxmlformats.org/officeDocument/2006/math">
                    <m:r>
                      <a:rPr lang="en-US" b="0" i="1" smtClean="0">
                        <a:latin typeface="Cambria Math" panose="02040503050406030204" pitchFamily="18" charset="0"/>
                        <a:cs typeface="Arial" panose="020B0604020202020204" pitchFamily="34" charset="0"/>
                      </a:rPr>
                      <m:t>𝜇</m:t>
                    </m:r>
                  </m:oMath>
                </a14:m>
                <a:r>
                  <a:rPr lang="en-US" dirty="0">
                    <a:cs typeface="Arial" panose="020B0604020202020204" pitchFamily="34" charset="0"/>
                  </a:rPr>
                  <a:t> </a:t>
                </a:r>
              </a:p>
              <a:p>
                <a:endParaRPr lang="en-US" sz="1400" dirty="0">
                  <a:cs typeface="Arial" panose="020B0604020202020204" pitchFamily="34" charset="0"/>
                </a:endParaRPr>
              </a:p>
              <a:p>
                <a:r>
                  <a:rPr lang="en-US" dirty="0">
                    <a:cs typeface="Arial" panose="020B0604020202020204" pitchFamily="34" charset="0"/>
                  </a:rPr>
                  <a:t>when we know </a:t>
                </a:r>
                <a14:m>
                  <m:oMath xmlns:m="http://schemas.openxmlformats.org/officeDocument/2006/math">
                    <m:r>
                      <a:rPr lang="en-US" b="0" i="1" smtClean="0">
                        <a:latin typeface="Cambria Math" panose="02040503050406030204" pitchFamily="18" charset="0"/>
                        <a:cs typeface="Arial" panose="020B0604020202020204" pitchFamily="34" charset="0"/>
                      </a:rPr>
                      <m:t>𝑁</m:t>
                    </m:r>
                    <m:r>
                      <a:rPr lang="en-US" b="0" i="0" smtClean="0">
                        <a:latin typeface="Cambria Math" panose="02040503050406030204" pitchFamily="18" charset="0"/>
                        <a:cs typeface="Arial" panose="020B0604020202020204" pitchFamily="34" charset="0"/>
                      </a:rPr>
                      <m:t>:</m:t>
                    </m:r>
                  </m:oMath>
                </a14:m>
                <a:endParaRPr lang="en-US" dirty="0">
                  <a:cs typeface="Arial" panose="020B0604020202020204" pitchFamily="34" charset="0"/>
                </a:endParaRPr>
              </a:p>
            </p:txBody>
          </p:sp>
        </mc:Choice>
        <mc:Fallback xmlns="">
          <p:sp>
            <p:nvSpPr>
              <p:cNvPr id="5" name="TextBox 4">
                <a:extLst>
                  <a:ext uri="{FF2B5EF4-FFF2-40B4-BE49-F238E27FC236}">
                    <a16:creationId xmlns:a16="http://schemas.microsoft.com/office/drawing/2014/main" id="{47301F59-AD0E-45AC-B855-6D8575709678}"/>
                  </a:ext>
                </a:extLst>
              </p:cNvPr>
              <p:cNvSpPr txBox="1">
                <a:spLocks noRot="1" noChangeAspect="1" noMove="1" noResize="1" noEditPoints="1" noAdjustHandles="1" noChangeArrowheads="1" noChangeShapeType="1" noTextEdit="1"/>
              </p:cNvSpPr>
              <p:nvPr/>
            </p:nvSpPr>
            <p:spPr>
              <a:xfrm>
                <a:off x="209550" y="914400"/>
                <a:ext cx="8648700" cy="861774"/>
              </a:xfrm>
              <a:prstGeom prst="rect">
                <a:avLst/>
              </a:prstGeom>
              <a:blipFill>
                <a:blip r:embed="rId7"/>
                <a:stretch>
                  <a:fillRect l="-564" t="-3546" b="-10638"/>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9B1772E1-F6FC-4CE8-B0E0-0FD8D6A14092}"/>
              </a:ext>
            </a:extLst>
          </p:cNvPr>
          <p:cNvSpPr txBox="1"/>
          <p:nvPr/>
        </p:nvSpPr>
        <p:spPr>
          <a:xfrm>
            <a:off x="1395038" y="134741"/>
            <a:ext cx="5989834" cy="523220"/>
          </a:xfrm>
          <a:prstGeom prst="rect">
            <a:avLst/>
          </a:prstGeom>
          <a:noFill/>
        </p:spPr>
        <p:txBody>
          <a:bodyPr wrap="square" rtlCol="0">
            <a:spAutoFit/>
          </a:bodyPr>
          <a:lstStyle/>
          <a:p>
            <a:pPr algn="ctr"/>
            <a:r>
              <a:rPr lang="en-US" sz="2800" b="1" dirty="0">
                <a:cs typeface="Arial" panose="020B0604020202020204" pitchFamily="34" charset="0"/>
              </a:rPr>
              <a:t>Quantum ideal gas – classical limit</a:t>
            </a:r>
          </a:p>
        </p:txBody>
      </p:sp>
      <p:pic>
        <p:nvPicPr>
          <p:cNvPr id="4" name="Picture 3">
            <a:extLst>
              <a:ext uri="{FF2B5EF4-FFF2-40B4-BE49-F238E27FC236}">
                <a16:creationId xmlns:a16="http://schemas.microsoft.com/office/drawing/2014/main" id="{09A83D50-A1CF-4F10-9896-307E9BAA3D23}"/>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1665021" y="870104"/>
            <a:ext cx="1596000" cy="533143"/>
          </a:xfrm>
          <a:prstGeom prst="rect">
            <a:avLst/>
          </a:prstGeom>
        </p:spPr>
      </p:pic>
      <p:pic>
        <p:nvPicPr>
          <p:cNvPr id="8" name="Picture 7">
            <a:extLst>
              <a:ext uri="{FF2B5EF4-FFF2-40B4-BE49-F238E27FC236}">
                <a16:creationId xmlns:a16="http://schemas.microsoft.com/office/drawing/2014/main" id="{D5A47A5E-6DA2-4BDF-A651-44B3705B240C}"/>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349626" y="1663700"/>
            <a:ext cx="1515429" cy="473143"/>
          </a:xfrm>
          <a:prstGeom prst="rect">
            <a:avLst/>
          </a:prstGeom>
        </p:spPr>
      </p:pic>
      <p:sp>
        <p:nvSpPr>
          <p:cNvPr id="9" name="Rectangle 8">
            <a:extLst>
              <a:ext uri="{FF2B5EF4-FFF2-40B4-BE49-F238E27FC236}">
                <a16:creationId xmlns:a16="http://schemas.microsoft.com/office/drawing/2014/main" id="{973A3A3C-A676-40EE-B6E3-D6381E95EC7F}"/>
              </a:ext>
            </a:extLst>
          </p:cNvPr>
          <p:cNvSpPr/>
          <p:nvPr/>
        </p:nvSpPr>
        <p:spPr>
          <a:xfrm>
            <a:off x="3261021" y="1590675"/>
            <a:ext cx="1730079" cy="7048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a:extLst>
              <a:ext uri="{FF2B5EF4-FFF2-40B4-BE49-F238E27FC236}">
                <a16:creationId xmlns:a16="http://schemas.microsoft.com/office/drawing/2014/main" id="{7C45B5DB-910A-4B1D-8CED-611FD0E87B23}"/>
              </a:ext>
            </a:extLst>
          </p:cNvPr>
          <p:cNvSpPr txBox="1"/>
          <p:nvPr/>
        </p:nvSpPr>
        <p:spPr>
          <a:xfrm>
            <a:off x="314325" y="2295525"/>
            <a:ext cx="8467725" cy="646331"/>
          </a:xfrm>
          <a:prstGeom prst="rect">
            <a:avLst/>
          </a:prstGeom>
          <a:noFill/>
        </p:spPr>
        <p:txBody>
          <a:bodyPr wrap="square" rtlCol="0">
            <a:spAutoFit/>
          </a:bodyPr>
          <a:lstStyle/>
          <a:p>
            <a:r>
              <a:rPr lang="en-US" b="1" dirty="0">
                <a:solidFill>
                  <a:srgbClr val="FF0000"/>
                </a:solidFill>
                <a:cs typeface="Arial" panose="020B0604020202020204" pitchFamily="34" charset="0"/>
              </a:rPr>
              <a:t>We have calculated the chemical potential! </a:t>
            </a:r>
            <a:r>
              <a:rPr lang="en-US" dirty="0">
                <a:cs typeface="Arial" panose="020B0604020202020204" pitchFamily="34" charset="0"/>
              </a:rPr>
              <a:t>Of course, the result is valid only in the classical limit, what requires</a:t>
            </a:r>
          </a:p>
        </p:txBody>
      </p:sp>
      <p:pic>
        <p:nvPicPr>
          <p:cNvPr id="13" name="Picture 12">
            <a:extLst>
              <a:ext uri="{FF2B5EF4-FFF2-40B4-BE49-F238E27FC236}">
                <a16:creationId xmlns:a16="http://schemas.microsoft.com/office/drawing/2014/main" id="{5D77910F-D290-45F7-AD39-E7FBA5DDC6AA}"/>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2082984" y="2985019"/>
            <a:ext cx="1448571" cy="421714"/>
          </a:xfrm>
          <a:prstGeom prst="rect">
            <a:avLst/>
          </a:prstGeom>
        </p:spPr>
      </p:pic>
      <p:sp>
        <p:nvSpPr>
          <p:cNvPr id="14" name="TextBox 13">
            <a:extLst>
              <a:ext uri="{FF2B5EF4-FFF2-40B4-BE49-F238E27FC236}">
                <a16:creationId xmlns:a16="http://schemas.microsoft.com/office/drawing/2014/main" id="{77BFDE18-AD89-4764-B020-AB1AC3FB917A}"/>
              </a:ext>
            </a:extLst>
          </p:cNvPr>
          <p:cNvSpPr txBox="1"/>
          <p:nvPr/>
        </p:nvSpPr>
        <p:spPr>
          <a:xfrm>
            <a:off x="4107340" y="2976713"/>
            <a:ext cx="645635" cy="369332"/>
          </a:xfrm>
          <a:prstGeom prst="rect">
            <a:avLst/>
          </a:prstGeom>
          <a:noFill/>
        </p:spPr>
        <p:txBody>
          <a:bodyPr wrap="square" rtlCol="0">
            <a:spAutoFit/>
          </a:bodyPr>
          <a:lstStyle/>
          <a:p>
            <a:r>
              <a:rPr lang="en-US" dirty="0">
                <a:cs typeface="Arial" panose="020B0604020202020204" pitchFamily="34" charset="0"/>
              </a:rPr>
              <a:t>or</a:t>
            </a:r>
          </a:p>
        </p:txBody>
      </p:sp>
      <p:pic>
        <p:nvPicPr>
          <p:cNvPr id="18" name="Picture 17">
            <a:extLst>
              <a:ext uri="{FF2B5EF4-FFF2-40B4-BE49-F238E27FC236}">
                <a16:creationId xmlns:a16="http://schemas.microsoft.com/office/drawing/2014/main" id="{63891A4E-4268-46FC-B766-9E2A3B03EF3A}"/>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4991100" y="3084447"/>
            <a:ext cx="1001143" cy="222857"/>
          </a:xfrm>
          <a:prstGeom prst="rect">
            <a:avLst/>
          </a:prstGeom>
        </p:spPr>
      </p:pic>
      <p:sp>
        <p:nvSpPr>
          <p:cNvPr id="19" name="Rectangle 18">
            <a:extLst>
              <a:ext uri="{FF2B5EF4-FFF2-40B4-BE49-F238E27FC236}">
                <a16:creationId xmlns:a16="http://schemas.microsoft.com/office/drawing/2014/main" id="{EFB3A003-27B1-4541-A8BF-A42BC2D0F69B}"/>
              </a:ext>
            </a:extLst>
          </p:cNvPr>
          <p:cNvSpPr/>
          <p:nvPr/>
        </p:nvSpPr>
        <p:spPr>
          <a:xfrm>
            <a:off x="4865054" y="2838213"/>
            <a:ext cx="1448571" cy="646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0" name="Picture 19">
            <a:extLst>
              <a:ext uri="{FF2B5EF4-FFF2-40B4-BE49-F238E27FC236}">
                <a16:creationId xmlns:a16="http://schemas.microsoft.com/office/drawing/2014/main" id="{02D8CA1B-8A42-422C-B8BD-AC9BE37914DD}"/>
              </a:ext>
            </a:extLst>
          </p:cNvPr>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5908425" y="1548159"/>
            <a:ext cx="1724571" cy="620571"/>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C6C3A2A-9F71-4530-8393-AE68567D87BE}"/>
                  </a:ext>
                </a:extLst>
              </p:cNvPr>
              <p:cNvSpPr txBox="1"/>
              <p:nvPr/>
            </p:nvSpPr>
            <p:spPr>
              <a:xfrm>
                <a:off x="209550" y="3705225"/>
                <a:ext cx="8648700" cy="1773884"/>
              </a:xfrm>
              <a:prstGeom prst="rect">
                <a:avLst/>
              </a:prstGeom>
              <a:noFill/>
            </p:spPr>
            <p:txBody>
              <a:bodyPr wrap="square" rtlCol="0">
                <a:spAutoFit/>
              </a:bodyPr>
              <a:lstStyle/>
              <a:p>
                <a:r>
                  <a:rPr lang="en-US" dirty="0">
                    <a:cs typeface="Arial" panose="020B0604020202020204" pitchFamily="34" charset="0"/>
                  </a:rPr>
                  <a:t>Intuitively we understand why this is the condition of classicality. </a:t>
                </a:r>
                <a14:m>
                  <m:oMath xmlns:m="http://schemas.openxmlformats.org/officeDocument/2006/math">
                    <m:r>
                      <a:rPr lang="en-US" b="0" i="1" smtClean="0">
                        <a:latin typeface="Cambria Math" panose="02040503050406030204" pitchFamily="18" charset="0"/>
                        <a:cs typeface="Arial" panose="020B0604020202020204" pitchFamily="34" charset="0"/>
                      </a:rPr>
                      <m:t>𝑁</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𝑉</m:t>
                        </m:r>
                      </m:e>
                      <m:sub>
                        <m:r>
                          <a:rPr lang="en-US" b="0" i="1" smtClean="0">
                            <a:latin typeface="Cambria Math" panose="02040503050406030204" pitchFamily="18" charset="0"/>
                            <a:cs typeface="Arial" panose="020B0604020202020204" pitchFamily="34" charset="0"/>
                          </a:rPr>
                          <m:t>𝑄</m:t>
                        </m:r>
                      </m:sub>
                    </m:sSub>
                  </m:oMath>
                </a14:m>
                <a:r>
                  <a:rPr lang="en-US" dirty="0">
                    <a:cs typeface="Arial" panose="020B0604020202020204" pitchFamily="34" charset="0"/>
                  </a:rPr>
                  <a:t> is the minimal volume required by quantum mechanics for the gas so that its temperature (roughly kinetic energy per molecule) can be </a:t>
                </a:r>
                <a14:m>
                  <m:oMath xmlns:m="http://schemas.openxmlformats.org/officeDocument/2006/math">
                    <m:r>
                      <a:rPr lang="en-US" b="0" i="1" smtClean="0">
                        <a:latin typeface="Cambria Math" panose="02040503050406030204" pitchFamily="18" charset="0"/>
                        <a:cs typeface="Arial" panose="020B0604020202020204" pitchFamily="34" charset="0"/>
                      </a:rPr>
                      <m:t>𝑇</m:t>
                    </m:r>
                  </m:oMath>
                </a14:m>
                <a:r>
                  <a:rPr lang="en-US" dirty="0">
                    <a:cs typeface="Arial" panose="020B0604020202020204" pitchFamily="34" charset="0"/>
                  </a:rPr>
                  <a:t>. If the available total volume is much larger than that, the </a:t>
                </a:r>
                <a:r>
                  <a:rPr lang="en-US" dirty="0" err="1">
                    <a:cs typeface="Arial" panose="020B0604020202020204" pitchFamily="34" charset="0"/>
                  </a:rPr>
                  <a:t>de’Broglie’s</a:t>
                </a:r>
                <a:r>
                  <a:rPr lang="en-US" dirty="0">
                    <a:cs typeface="Arial" panose="020B0604020202020204" pitchFamily="34" charset="0"/>
                  </a:rPr>
                  <a:t> waves “are not squeezed” by the gas container and particles behave as classical. Of course, this is a “hand-waving” argument, but perhaps there is a piece of truth in it.</a:t>
                </a:r>
              </a:p>
            </p:txBody>
          </p:sp>
        </mc:Choice>
        <mc:Fallback xmlns="">
          <p:sp>
            <p:nvSpPr>
              <p:cNvPr id="21" name="TextBox 20">
                <a:extLst>
                  <a:ext uri="{FF2B5EF4-FFF2-40B4-BE49-F238E27FC236}">
                    <a16:creationId xmlns:a16="http://schemas.microsoft.com/office/drawing/2014/main" id="{EC6C3A2A-9F71-4530-8393-AE68567D87BE}"/>
                  </a:ext>
                </a:extLst>
              </p:cNvPr>
              <p:cNvSpPr txBox="1">
                <a:spLocks noRot="1" noChangeAspect="1" noMove="1" noResize="1" noEditPoints="1" noAdjustHandles="1" noChangeArrowheads="1" noChangeShapeType="1" noTextEdit="1"/>
              </p:cNvSpPr>
              <p:nvPr/>
            </p:nvSpPr>
            <p:spPr>
              <a:xfrm>
                <a:off x="209550" y="3705225"/>
                <a:ext cx="8648700" cy="1773884"/>
              </a:xfrm>
              <a:prstGeom prst="rect">
                <a:avLst/>
              </a:prstGeom>
              <a:blipFill>
                <a:blip r:embed="rId13"/>
                <a:stretch>
                  <a:fillRect l="-564" t="-1718" b="-4467"/>
                </a:stretch>
              </a:blipFill>
            </p:spPr>
            <p:txBody>
              <a:bodyPr/>
              <a:lstStyle/>
              <a:p>
                <a:r>
                  <a:rPr lang="en-US">
                    <a:noFill/>
                  </a:rPr>
                  <a:t> </a:t>
                </a:r>
              </a:p>
            </p:txBody>
          </p:sp>
        </mc:Fallback>
      </mc:AlternateContent>
    </p:spTree>
    <p:extLst>
      <p:ext uri="{BB962C8B-B14F-4D97-AF65-F5344CB8AC3E}">
        <p14:creationId xmlns:p14="http://schemas.microsoft.com/office/powerpoint/2010/main" val="3335414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0F3C33-266F-40E2-8741-2698D93BA1A6}"/>
              </a:ext>
            </a:extLst>
          </p:cNvPr>
          <p:cNvSpPr txBox="1"/>
          <p:nvPr/>
        </p:nvSpPr>
        <p:spPr>
          <a:xfrm>
            <a:off x="333375" y="277616"/>
            <a:ext cx="8477250" cy="523220"/>
          </a:xfrm>
          <a:prstGeom prst="rect">
            <a:avLst/>
          </a:prstGeom>
          <a:noFill/>
        </p:spPr>
        <p:txBody>
          <a:bodyPr wrap="square" rtlCol="0">
            <a:spAutoFit/>
          </a:bodyPr>
          <a:lstStyle/>
          <a:p>
            <a:pPr algn="ctr"/>
            <a:r>
              <a:rPr lang="en-US" sz="2800" b="1" dirty="0">
                <a:cs typeface="Arial" panose="020B0604020202020204" pitchFamily="34" charset="0"/>
              </a:rPr>
              <a:t>Ideal gas – classical limit – grand partition function</a:t>
            </a:r>
          </a:p>
        </p:txBody>
      </p:sp>
      <p:sp>
        <p:nvSpPr>
          <p:cNvPr id="3" name="TextBox 2">
            <a:extLst>
              <a:ext uri="{FF2B5EF4-FFF2-40B4-BE49-F238E27FC236}">
                <a16:creationId xmlns:a16="http://schemas.microsoft.com/office/drawing/2014/main" id="{7325D08C-48D9-4C2A-8552-E37E137DE927}"/>
              </a:ext>
            </a:extLst>
          </p:cNvPr>
          <p:cNvSpPr txBox="1"/>
          <p:nvPr/>
        </p:nvSpPr>
        <p:spPr>
          <a:xfrm>
            <a:off x="114299" y="763741"/>
            <a:ext cx="8524875" cy="923330"/>
          </a:xfrm>
          <a:prstGeom prst="rect">
            <a:avLst/>
          </a:prstGeom>
          <a:noFill/>
        </p:spPr>
        <p:txBody>
          <a:bodyPr wrap="square" rtlCol="0">
            <a:spAutoFit/>
          </a:bodyPr>
          <a:lstStyle/>
          <a:p>
            <a:r>
              <a:rPr lang="en-US" dirty="0">
                <a:cs typeface="Arial" panose="020B0604020202020204" pitchFamily="34" charset="0"/>
              </a:rPr>
              <a:t>We shall demonstrate now the calculation of the grand partition function for an ideal gas in the classical limit. The gas microstate is given by </a:t>
            </a:r>
            <a:r>
              <a:rPr lang="en-US" b="1" dirty="0">
                <a:cs typeface="Arial" panose="020B0604020202020204" pitchFamily="34" charset="0"/>
              </a:rPr>
              <a:t>the list of the occupational numbers</a:t>
            </a:r>
            <a:r>
              <a:rPr lang="en-US" dirty="0">
                <a:cs typeface="Arial" panose="020B0604020202020204" pitchFamily="34" charset="0"/>
              </a:rPr>
              <a:t>, which we shall denote as </a:t>
            </a:r>
          </a:p>
        </p:txBody>
      </p:sp>
      <p:pic>
        <p:nvPicPr>
          <p:cNvPr id="7" name="Picture 6">
            <a:extLst>
              <a:ext uri="{FF2B5EF4-FFF2-40B4-BE49-F238E27FC236}">
                <a16:creationId xmlns:a16="http://schemas.microsoft.com/office/drawing/2014/main" id="{55B2C0C2-1E79-4319-8A93-A53972319776}"/>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641816" y="1392731"/>
            <a:ext cx="3024000" cy="238286"/>
          </a:xfrm>
          <a:prstGeom prst="rect">
            <a:avLst/>
          </a:prstGeom>
        </p:spPr>
      </p:pic>
      <p:sp>
        <p:nvSpPr>
          <p:cNvPr id="8" name="TextBox 7">
            <a:extLst>
              <a:ext uri="{FF2B5EF4-FFF2-40B4-BE49-F238E27FC236}">
                <a16:creationId xmlns:a16="http://schemas.microsoft.com/office/drawing/2014/main" id="{3D910709-0304-4F3A-83DF-231757D544E7}"/>
              </a:ext>
            </a:extLst>
          </p:cNvPr>
          <p:cNvSpPr txBox="1"/>
          <p:nvPr/>
        </p:nvSpPr>
        <p:spPr>
          <a:xfrm>
            <a:off x="127955" y="1654560"/>
            <a:ext cx="8334375" cy="369332"/>
          </a:xfrm>
          <a:prstGeom prst="rect">
            <a:avLst/>
          </a:prstGeom>
          <a:noFill/>
        </p:spPr>
        <p:txBody>
          <a:bodyPr wrap="square" rtlCol="0">
            <a:spAutoFit/>
          </a:bodyPr>
          <a:lstStyle/>
          <a:p>
            <a:r>
              <a:rPr lang="en-US" dirty="0">
                <a:cs typeface="Arial" panose="020B0604020202020204" pitchFamily="34" charset="0"/>
              </a:rPr>
              <a:t>The grand partition function is the sum over all gas microstates (over all possible lists}:</a:t>
            </a:r>
          </a:p>
        </p:txBody>
      </p:sp>
      <p:sp>
        <p:nvSpPr>
          <p:cNvPr id="21" name="TextBox 20">
            <a:extLst>
              <a:ext uri="{FF2B5EF4-FFF2-40B4-BE49-F238E27FC236}">
                <a16:creationId xmlns:a16="http://schemas.microsoft.com/office/drawing/2014/main" id="{35E58D8A-C828-4D6E-8D70-7E27C63DFAE6}"/>
              </a:ext>
            </a:extLst>
          </p:cNvPr>
          <p:cNvSpPr txBox="1"/>
          <p:nvPr/>
        </p:nvSpPr>
        <p:spPr>
          <a:xfrm>
            <a:off x="114299" y="2650665"/>
            <a:ext cx="8691563" cy="923330"/>
          </a:xfrm>
          <a:prstGeom prst="rect">
            <a:avLst/>
          </a:prstGeom>
          <a:noFill/>
        </p:spPr>
        <p:txBody>
          <a:bodyPr wrap="square" rtlCol="0">
            <a:spAutoFit/>
          </a:bodyPr>
          <a:lstStyle/>
          <a:p>
            <a:r>
              <a:rPr lang="en-US" dirty="0">
                <a:cs typeface="Arial" panose="020B0604020202020204" pitchFamily="34" charset="0"/>
              </a:rPr>
              <a:t>Be careful and understand well what the symbols mean! The overall sum is over all possible infinite lists of occupational numbers.  The sums in the exponent are over the </a:t>
            </a:r>
            <a:r>
              <a:rPr lang="en-US" b="1" dirty="0">
                <a:cs typeface="Arial" panose="020B0604020202020204" pitchFamily="34" charset="0"/>
              </a:rPr>
              <a:t>occupational numbers in one specific list</a:t>
            </a:r>
            <a:r>
              <a:rPr lang="en-US" dirty="0">
                <a:cs typeface="Arial" panose="020B0604020202020204" pitchFamily="34" charset="0"/>
              </a:rPr>
              <a:t>. Now exponent of a sum is a product of exponents:</a:t>
            </a:r>
          </a:p>
        </p:txBody>
      </p:sp>
      <p:pic>
        <p:nvPicPr>
          <p:cNvPr id="33" name="Picture 32">
            <a:extLst>
              <a:ext uri="{FF2B5EF4-FFF2-40B4-BE49-F238E27FC236}">
                <a16:creationId xmlns:a16="http://schemas.microsoft.com/office/drawing/2014/main" id="{AD8ED9D0-CE0C-4786-918A-FD1FD61CB736}"/>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681427" y="2015466"/>
            <a:ext cx="7227429" cy="636000"/>
          </a:xfrm>
          <a:prstGeom prst="rect">
            <a:avLst/>
          </a:prstGeom>
        </p:spPr>
      </p:pic>
      <p:pic>
        <p:nvPicPr>
          <p:cNvPr id="38" name="Picture 37">
            <a:extLst>
              <a:ext uri="{FF2B5EF4-FFF2-40B4-BE49-F238E27FC236}">
                <a16:creationId xmlns:a16="http://schemas.microsoft.com/office/drawing/2014/main" id="{0272A5A8-8FCB-4A31-9BC9-D0804439888F}"/>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2757593" y="3536900"/>
            <a:ext cx="3238286" cy="636000"/>
          </a:xfrm>
          <a:prstGeom prst="rect">
            <a:avLst/>
          </a:prstGeom>
        </p:spPr>
      </p:pic>
      <p:sp>
        <p:nvSpPr>
          <p:cNvPr id="39" name="TextBox 38">
            <a:extLst>
              <a:ext uri="{FF2B5EF4-FFF2-40B4-BE49-F238E27FC236}">
                <a16:creationId xmlns:a16="http://schemas.microsoft.com/office/drawing/2014/main" id="{805B129E-BC25-47DA-B365-B79659E758DE}"/>
              </a:ext>
            </a:extLst>
          </p:cNvPr>
          <p:cNvSpPr txBox="1"/>
          <p:nvPr/>
        </p:nvSpPr>
        <p:spPr>
          <a:xfrm>
            <a:off x="161291" y="4058326"/>
            <a:ext cx="8691563" cy="646331"/>
          </a:xfrm>
          <a:prstGeom prst="rect">
            <a:avLst/>
          </a:prstGeom>
          <a:noFill/>
        </p:spPr>
        <p:txBody>
          <a:bodyPr wrap="square" rtlCol="0">
            <a:spAutoFit/>
          </a:bodyPr>
          <a:lstStyle/>
          <a:p>
            <a:r>
              <a:rPr lang="en-US" b="1" dirty="0">
                <a:cs typeface="Arial" panose="020B0604020202020204" pitchFamily="34" charset="0"/>
              </a:rPr>
              <a:t>Now the most difficult (for understanding) rearrangement </a:t>
            </a:r>
            <a:r>
              <a:rPr lang="en-US" dirty="0">
                <a:cs typeface="Arial" panose="020B0604020202020204" pitchFamily="34" charset="0"/>
              </a:rPr>
              <a:t>according to the distributive law. Symbolically but imprecisely: “sum of products is the product of sums”.</a:t>
            </a:r>
          </a:p>
        </p:txBody>
      </p:sp>
      <p:pic>
        <p:nvPicPr>
          <p:cNvPr id="44" name="Picture 43">
            <a:extLst>
              <a:ext uri="{FF2B5EF4-FFF2-40B4-BE49-F238E27FC236}">
                <a16:creationId xmlns:a16="http://schemas.microsoft.com/office/drawing/2014/main" id="{005F5467-1DDC-4585-9277-9EE695CE1B2A}"/>
              </a:ext>
            </a:extLst>
          </p:cNvPr>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2868365" y="4694326"/>
            <a:ext cx="3183429" cy="615429"/>
          </a:xfrm>
          <a:prstGeom prst="rect">
            <a:avLst/>
          </a:prstGeom>
        </p:spPr>
      </p:pic>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CA4132F0-89CA-4885-B087-86312E01B980}"/>
                  </a:ext>
                </a:extLst>
              </p:cNvPr>
              <p:cNvSpPr txBox="1"/>
              <p:nvPr/>
            </p:nvSpPr>
            <p:spPr>
              <a:xfrm>
                <a:off x="161291" y="5207091"/>
                <a:ext cx="8691563" cy="1477328"/>
              </a:xfrm>
              <a:prstGeom prst="rect">
                <a:avLst/>
              </a:prstGeom>
              <a:noFill/>
            </p:spPr>
            <p:txBody>
              <a:bodyPr wrap="square" rtlCol="0">
                <a:spAutoFit/>
              </a:bodyPr>
              <a:lstStyle/>
              <a:p>
                <a:r>
                  <a:rPr lang="en-US" b="1" dirty="0">
                    <a:solidFill>
                      <a:srgbClr val="FF0000"/>
                    </a:solidFill>
                    <a:cs typeface="Arial" panose="020B0604020202020204" pitchFamily="34" charset="0"/>
                  </a:rPr>
                  <a:t>Observe the difference</a:t>
                </a:r>
                <a:r>
                  <a:rPr lang="en-US" dirty="0">
                    <a:cs typeface="Arial" panose="020B0604020202020204" pitchFamily="34" charset="0"/>
                  </a:rPr>
                  <a:t>: in the original expression the sum is </a:t>
                </a:r>
                <a:r>
                  <a:rPr lang="en-US" b="1" dirty="0">
                    <a:solidFill>
                      <a:srgbClr val="FF0000"/>
                    </a:solidFill>
                    <a:cs typeface="Arial" panose="020B0604020202020204" pitchFamily="34" charset="0"/>
                  </a:rPr>
                  <a:t>over lists </a:t>
                </a:r>
                <a:r>
                  <a:rPr lang="en-US" dirty="0">
                    <a:cs typeface="Arial" panose="020B0604020202020204" pitchFamily="34" charset="0"/>
                  </a:rPr>
                  <a:t>of numbers, in the transformed expression the sum is </a:t>
                </a:r>
                <a:r>
                  <a:rPr lang="en-US" b="1" dirty="0">
                    <a:solidFill>
                      <a:srgbClr val="FF0000"/>
                    </a:solidFill>
                    <a:cs typeface="Arial" panose="020B0604020202020204" pitchFamily="34" charset="0"/>
                  </a:rPr>
                  <a:t>over all possible occupational number values </a:t>
                </a:r>
                <a:r>
                  <a:rPr lang="en-US" dirty="0">
                    <a:cs typeface="Arial" panose="020B0604020202020204" pitchFamily="34" charset="0"/>
                  </a:rPr>
                  <a:t>for the specific state </a:t>
                </a:r>
                <a14:m>
                  <m:oMath xmlns:m="http://schemas.openxmlformats.org/officeDocument/2006/math">
                    <m:r>
                      <a:rPr lang="sk-SK" b="0" i="1" smtClean="0">
                        <a:latin typeface="Cambria Math" panose="02040503050406030204" pitchFamily="18" charset="0"/>
                        <a:cs typeface="Arial" panose="020B0604020202020204" pitchFamily="34" charset="0"/>
                      </a:rPr>
                      <m:t>𝑗</m:t>
                    </m:r>
                  </m:oMath>
                </a14:m>
                <a:r>
                  <a:rPr lang="sk-SK" dirty="0">
                    <a:cs typeface="Arial" panose="020B0604020202020204" pitchFamily="34" charset="0"/>
                  </a:rPr>
                  <a:t>. So </a:t>
                </a:r>
                <a:r>
                  <a:rPr lang="en-US" dirty="0">
                    <a:cs typeface="Arial" panose="020B0604020202020204" pitchFamily="34" charset="0"/>
                  </a:rPr>
                  <a:t>for fermions it is the sum of just two numbers 0, 1. You can understand that </a:t>
                </a:r>
                <a:r>
                  <a:rPr lang="en-US" b="1" dirty="0">
                    <a:solidFill>
                      <a:srgbClr val="FF0000"/>
                    </a:solidFill>
                    <a:cs typeface="Arial" panose="020B0604020202020204" pitchFamily="34" charset="0"/>
                  </a:rPr>
                  <a:t>this is correct</a:t>
                </a:r>
                <a:r>
                  <a:rPr lang="en-US" dirty="0">
                    <a:cs typeface="Arial" panose="020B0604020202020204" pitchFamily="34" charset="0"/>
                  </a:rPr>
                  <a:t> by inspecting small specific examples for the distributive law. </a:t>
                </a:r>
                <a:r>
                  <a:rPr lang="en-US" b="1" dirty="0">
                    <a:solidFill>
                      <a:srgbClr val="FF0000"/>
                    </a:solidFill>
                    <a:cs typeface="Arial" panose="020B0604020202020204" pitchFamily="34" charset="0"/>
                  </a:rPr>
                  <a:t>Try hard</a:t>
                </a:r>
                <a:r>
                  <a:rPr lang="en-US" dirty="0">
                    <a:cs typeface="Arial" panose="020B0604020202020204" pitchFamily="34" charset="0"/>
                  </a:rPr>
                  <a:t>, finally you will understand the distributive law!</a:t>
                </a:r>
              </a:p>
            </p:txBody>
          </p:sp>
        </mc:Choice>
        <mc:Fallback xmlns="">
          <p:sp>
            <p:nvSpPr>
              <p:cNvPr id="45" name="TextBox 44">
                <a:extLst>
                  <a:ext uri="{FF2B5EF4-FFF2-40B4-BE49-F238E27FC236}">
                    <a16:creationId xmlns:a16="http://schemas.microsoft.com/office/drawing/2014/main" id="{CA4132F0-89CA-4885-B087-86312E01B980}"/>
                  </a:ext>
                </a:extLst>
              </p:cNvPr>
              <p:cNvSpPr txBox="1">
                <a:spLocks noRot="1" noChangeAspect="1" noMove="1" noResize="1" noEditPoints="1" noAdjustHandles="1" noChangeArrowheads="1" noChangeShapeType="1" noTextEdit="1"/>
              </p:cNvSpPr>
              <p:nvPr/>
            </p:nvSpPr>
            <p:spPr>
              <a:xfrm>
                <a:off x="161291" y="5207091"/>
                <a:ext cx="8691563" cy="1477328"/>
              </a:xfrm>
              <a:prstGeom prst="rect">
                <a:avLst/>
              </a:prstGeom>
              <a:blipFill>
                <a:blip r:embed="rId10"/>
                <a:stretch>
                  <a:fillRect l="-561" t="-2058" b="-5350"/>
                </a:stretch>
              </a:blipFill>
            </p:spPr>
            <p:txBody>
              <a:bodyPr/>
              <a:lstStyle/>
              <a:p>
                <a:r>
                  <a:rPr lang="en-US">
                    <a:noFill/>
                  </a:rPr>
                  <a:t> </a:t>
                </a:r>
              </a:p>
            </p:txBody>
          </p:sp>
        </mc:Fallback>
      </mc:AlternateContent>
    </p:spTree>
    <p:extLst>
      <p:ext uri="{BB962C8B-B14F-4D97-AF65-F5344CB8AC3E}">
        <p14:creationId xmlns:p14="http://schemas.microsoft.com/office/powerpoint/2010/main" val="2269209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587B4E-CE9A-4E1C-8546-D1A31CEA5B9C}"/>
              </a:ext>
            </a:extLst>
          </p:cNvPr>
          <p:cNvSpPr txBox="1"/>
          <p:nvPr/>
        </p:nvSpPr>
        <p:spPr>
          <a:xfrm>
            <a:off x="333375" y="277616"/>
            <a:ext cx="8477250" cy="523220"/>
          </a:xfrm>
          <a:prstGeom prst="rect">
            <a:avLst/>
          </a:prstGeom>
          <a:noFill/>
        </p:spPr>
        <p:txBody>
          <a:bodyPr wrap="square" rtlCol="0">
            <a:spAutoFit/>
          </a:bodyPr>
          <a:lstStyle/>
          <a:p>
            <a:pPr algn="ctr"/>
            <a:r>
              <a:rPr lang="en-US" sz="2800" b="1" dirty="0">
                <a:cs typeface="Arial" panose="020B0604020202020204" pitchFamily="34" charset="0"/>
              </a:rPr>
              <a:t>Ideal gas – classical limit – grand partition function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7822279-B77E-4E14-A758-E399BE4BB977}"/>
                  </a:ext>
                </a:extLst>
              </p:cNvPr>
              <p:cNvSpPr txBox="1"/>
              <p:nvPr/>
            </p:nvSpPr>
            <p:spPr>
              <a:xfrm>
                <a:off x="200025" y="866162"/>
                <a:ext cx="8686800" cy="1222642"/>
              </a:xfrm>
              <a:prstGeom prst="rect">
                <a:avLst/>
              </a:prstGeom>
              <a:noFill/>
            </p:spPr>
            <p:txBody>
              <a:bodyPr wrap="square" rtlCol="0">
                <a:spAutoFit/>
              </a:bodyPr>
              <a:lstStyle/>
              <a:p>
                <a:r>
                  <a:rPr lang="en-US" dirty="0">
                    <a:cs typeface="Arial" panose="020B0604020202020204" pitchFamily="34" charset="0"/>
                  </a:rPr>
                  <a:t>So far, our calculations were exact. Now we will do approximations of the classical limit.</a:t>
                </a:r>
              </a:p>
              <a:p>
                <a:r>
                  <a:rPr lang="en-US" dirty="0">
                    <a:cs typeface="Arial" panose="020B0604020202020204" pitchFamily="34" charset="0"/>
                  </a:rPr>
                  <a:t>Firstly, in the classical limit there is no difference between bosons and fermions because the mean occupational numbers are very low. So we continue the calculations with fermions, where the sums are only over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𝑛</m:t>
                        </m:r>
                      </m:e>
                      <m:sub>
                        <m:r>
                          <a:rPr lang="en-US" b="0" i="1" smtClean="0">
                            <a:latin typeface="Cambria Math" panose="02040503050406030204" pitchFamily="18" charset="0"/>
                            <a:cs typeface="Arial" panose="020B0604020202020204" pitchFamily="34" charset="0"/>
                          </a:rPr>
                          <m:t>𝑗</m:t>
                        </m:r>
                      </m:sub>
                    </m:sSub>
                    <m:r>
                      <a:rPr lang="en-US" b="0" i="1" smtClean="0">
                        <a:latin typeface="Cambria Math" panose="02040503050406030204" pitchFamily="18" charset="0"/>
                        <a:cs typeface="Arial" panose="020B0604020202020204" pitchFamily="34" charset="0"/>
                      </a:rPr>
                      <m:t>=0,1</m:t>
                    </m:r>
                  </m:oMath>
                </a14:m>
                <a:r>
                  <a:rPr lang="en-US" dirty="0">
                    <a:cs typeface="Arial" panose="020B0604020202020204" pitchFamily="34" charset="0"/>
                  </a:rPr>
                  <a:t>.</a:t>
                </a:r>
              </a:p>
            </p:txBody>
          </p:sp>
        </mc:Choice>
        <mc:Fallback xmlns="">
          <p:sp>
            <p:nvSpPr>
              <p:cNvPr id="3" name="TextBox 2">
                <a:extLst>
                  <a:ext uri="{FF2B5EF4-FFF2-40B4-BE49-F238E27FC236}">
                    <a16:creationId xmlns:a16="http://schemas.microsoft.com/office/drawing/2014/main" id="{17822279-B77E-4E14-A758-E399BE4BB977}"/>
                  </a:ext>
                </a:extLst>
              </p:cNvPr>
              <p:cNvSpPr txBox="1">
                <a:spLocks noRot="1" noChangeAspect="1" noMove="1" noResize="1" noEditPoints="1" noAdjustHandles="1" noChangeArrowheads="1" noChangeShapeType="1" noTextEdit="1"/>
              </p:cNvSpPr>
              <p:nvPr/>
            </p:nvSpPr>
            <p:spPr>
              <a:xfrm>
                <a:off x="200025" y="866162"/>
                <a:ext cx="8686800" cy="1222642"/>
              </a:xfrm>
              <a:prstGeom prst="rect">
                <a:avLst/>
              </a:prstGeom>
              <a:blipFill>
                <a:blip r:embed="rId8"/>
                <a:stretch>
                  <a:fillRect l="-632" t="-2488" b="-5473"/>
                </a:stretch>
              </a:blipFill>
            </p:spPr>
            <p:txBody>
              <a:bodyPr/>
              <a:lstStyle/>
              <a:p>
                <a:r>
                  <a:rPr lang="sk-SK">
                    <a:noFill/>
                  </a:rPr>
                  <a:t> </a:t>
                </a:r>
              </a:p>
            </p:txBody>
          </p:sp>
        </mc:Fallback>
      </mc:AlternateContent>
      <p:pic>
        <p:nvPicPr>
          <p:cNvPr id="12" name="Picture 11">
            <a:extLst>
              <a:ext uri="{FF2B5EF4-FFF2-40B4-BE49-F238E27FC236}">
                <a16:creationId xmlns:a16="http://schemas.microsoft.com/office/drawing/2014/main" id="{F235F2BC-2269-40D1-B9E4-A84CDBBE4083}"/>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1533034" y="2004500"/>
            <a:ext cx="5909143" cy="704572"/>
          </a:xfrm>
          <a:prstGeom prst="rect">
            <a:avLst/>
          </a:prstGeom>
        </p:spPr>
      </p:pic>
      <p:pic>
        <p:nvPicPr>
          <p:cNvPr id="13" name="Picture 12">
            <a:extLst>
              <a:ext uri="{FF2B5EF4-FFF2-40B4-BE49-F238E27FC236}">
                <a16:creationId xmlns:a16="http://schemas.microsoft.com/office/drawing/2014/main" id="{0C04F18D-5867-46F3-9AB5-2C105B8EE185}"/>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198829" y="3194962"/>
            <a:ext cx="2317714" cy="421714"/>
          </a:xfrm>
          <a:prstGeom prst="rect">
            <a:avLst/>
          </a:prstGeom>
        </p:spPr>
      </p:pic>
      <p:sp>
        <p:nvSpPr>
          <p:cNvPr id="14" name="TextBox 13">
            <a:extLst>
              <a:ext uri="{FF2B5EF4-FFF2-40B4-BE49-F238E27FC236}">
                <a16:creationId xmlns:a16="http://schemas.microsoft.com/office/drawing/2014/main" id="{19972087-1BF0-4F54-BE86-41758086705A}"/>
              </a:ext>
            </a:extLst>
          </p:cNvPr>
          <p:cNvSpPr txBox="1"/>
          <p:nvPr/>
        </p:nvSpPr>
        <p:spPr>
          <a:xfrm>
            <a:off x="158002" y="3201610"/>
            <a:ext cx="8181975" cy="646331"/>
          </a:xfrm>
          <a:prstGeom prst="rect">
            <a:avLst/>
          </a:prstGeom>
          <a:noFill/>
        </p:spPr>
        <p:txBody>
          <a:bodyPr wrap="square" rtlCol="0">
            <a:spAutoFit/>
          </a:bodyPr>
          <a:lstStyle/>
          <a:p>
            <a:r>
              <a:rPr lang="en-US" dirty="0">
                <a:cs typeface="Arial" panose="020B0604020202020204" pitchFamily="34" charset="0"/>
              </a:rPr>
              <a:t>The classical limit also means                                                  so we approximate the logarithms</a:t>
            </a:r>
          </a:p>
        </p:txBody>
      </p:sp>
      <p:pic>
        <p:nvPicPr>
          <p:cNvPr id="22" name="Picture 21">
            <a:extLst>
              <a:ext uri="{FF2B5EF4-FFF2-40B4-BE49-F238E27FC236}">
                <a16:creationId xmlns:a16="http://schemas.microsoft.com/office/drawing/2014/main" id="{6C2AF123-79FF-4077-8DB5-E47EFD51F173}"/>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019686" y="3837848"/>
            <a:ext cx="2676000" cy="564000"/>
          </a:xfrm>
          <a:prstGeom prst="rect">
            <a:avLst/>
          </a:prstGeom>
        </p:spPr>
      </p:pic>
      <p:pic>
        <p:nvPicPr>
          <p:cNvPr id="20" name="Picture 19">
            <a:extLst>
              <a:ext uri="{FF2B5EF4-FFF2-40B4-BE49-F238E27FC236}">
                <a16:creationId xmlns:a16="http://schemas.microsoft.com/office/drawing/2014/main" id="{50840A1F-B4A7-4392-819B-F8B2F4A0BCC9}"/>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729115" y="2734167"/>
            <a:ext cx="3257143" cy="564000"/>
          </a:xfrm>
          <a:prstGeom prst="rect">
            <a:avLst/>
          </a:prstGeom>
        </p:spPr>
      </p:pic>
      <p:sp>
        <p:nvSpPr>
          <p:cNvPr id="23" name="TextBox 22">
            <a:extLst>
              <a:ext uri="{FF2B5EF4-FFF2-40B4-BE49-F238E27FC236}">
                <a16:creationId xmlns:a16="http://schemas.microsoft.com/office/drawing/2014/main" id="{8A12EAE7-E8A1-439C-972C-D0D26B25A11C}"/>
              </a:ext>
            </a:extLst>
          </p:cNvPr>
          <p:cNvSpPr txBox="1"/>
          <p:nvPr/>
        </p:nvSpPr>
        <p:spPr>
          <a:xfrm>
            <a:off x="158002" y="4354170"/>
            <a:ext cx="8401050" cy="646331"/>
          </a:xfrm>
          <a:prstGeom prst="rect">
            <a:avLst/>
          </a:prstGeom>
          <a:noFill/>
        </p:spPr>
        <p:txBody>
          <a:bodyPr wrap="square" rtlCol="0">
            <a:spAutoFit/>
          </a:bodyPr>
          <a:lstStyle/>
          <a:p>
            <a:r>
              <a:rPr lang="en-US" dirty="0">
                <a:cs typeface="Arial" panose="020B0604020202020204" pitchFamily="34" charset="0"/>
              </a:rPr>
              <a:t>We got just the sum over mean occupational numbers, what gives the total number of particles. So </a:t>
            </a:r>
            <a:r>
              <a:rPr lang="en-US" b="1" dirty="0">
                <a:solidFill>
                  <a:srgbClr val="FF0000"/>
                </a:solidFill>
                <a:cs typeface="Arial" panose="020B0604020202020204" pitchFamily="34" charset="0"/>
              </a:rPr>
              <a:t>in the classical limit</a:t>
            </a:r>
          </a:p>
        </p:txBody>
      </p:sp>
      <p:pic>
        <p:nvPicPr>
          <p:cNvPr id="26" name="Picture 25">
            <a:extLst>
              <a:ext uri="{FF2B5EF4-FFF2-40B4-BE49-F238E27FC236}">
                <a16:creationId xmlns:a16="http://schemas.microsoft.com/office/drawing/2014/main" id="{91C5B41D-E044-4FFE-8CB8-A0F1C4A88A49}"/>
              </a:ext>
            </a:extLst>
          </p:cNvPr>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3863702" y="4974438"/>
            <a:ext cx="908571" cy="159429"/>
          </a:xfrm>
          <a:prstGeom prst="rect">
            <a:avLst/>
          </a:prstGeom>
        </p:spPr>
      </p:pic>
      <p:sp>
        <p:nvSpPr>
          <p:cNvPr id="27" name="Rectangle 26">
            <a:extLst>
              <a:ext uri="{FF2B5EF4-FFF2-40B4-BE49-F238E27FC236}">
                <a16:creationId xmlns:a16="http://schemas.microsoft.com/office/drawing/2014/main" id="{87002FE4-4F09-4325-92FA-D07C06330AB7}"/>
              </a:ext>
            </a:extLst>
          </p:cNvPr>
          <p:cNvSpPr/>
          <p:nvPr/>
        </p:nvSpPr>
        <p:spPr>
          <a:xfrm>
            <a:off x="3695700" y="4798343"/>
            <a:ext cx="1343025" cy="5364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ACEF0E7-9044-4DA2-97FB-9BF2BA20548A}"/>
                  </a:ext>
                </a:extLst>
              </p:cNvPr>
              <p:cNvSpPr txBox="1"/>
              <p:nvPr/>
            </p:nvSpPr>
            <p:spPr>
              <a:xfrm>
                <a:off x="200025" y="5396996"/>
                <a:ext cx="8858250" cy="1499641"/>
              </a:xfrm>
              <a:prstGeom prst="rect">
                <a:avLst/>
              </a:prstGeom>
              <a:noFill/>
            </p:spPr>
            <p:txBody>
              <a:bodyPr wrap="square" rtlCol="0">
                <a:spAutoFit/>
              </a:bodyPr>
              <a:lstStyle/>
              <a:p>
                <a:r>
                  <a:rPr lang="en-US" b="1" dirty="0">
                    <a:solidFill>
                      <a:srgbClr val="FF0000"/>
                    </a:solidFill>
                    <a:cs typeface="Arial" panose="020B0604020202020204" pitchFamily="34" charset="0"/>
                  </a:rPr>
                  <a:t>We have calculated the grand partition function! </a:t>
                </a:r>
                <a:r>
                  <a:rPr lang="en-US" dirty="0">
                    <a:cs typeface="Arial" panose="020B0604020202020204" pitchFamily="34" charset="0"/>
                  </a:rPr>
                  <a:t>We were able to do it because of the classical limit but also because in the grand statistical sum there is no restriction for the one-particle states we sum over. For the canonical sum the restriction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𝑁</m:t>
                        </m:r>
                      </m:e>
                      <m:sub>
                        <m:r>
                          <a:rPr lang="en-US" b="0" i="1" smtClean="0">
                            <a:latin typeface="Cambria Math" panose="02040503050406030204" pitchFamily="18" charset="0"/>
                            <a:cs typeface="Arial" panose="020B0604020202020204" pitchFamily="34" charset="0"/>
                          </a:rPr>
                          <m:t>𝑗</m:t>
                        </m:r>
                      </m:sub>
                    </m:sSub>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𝑁</m:t>
                    </m:r>
                  </m:oMath>
                </a14:m>
                <a:r>
                  <a:rPr lang="en-US" dirty="0">
                    <a:cs typeface="Arial" panose="020B0604020202020204" pitchFamily="34" charset="0"/>
                  </a:rPr>
                  <a:t> would make a similar calculation more difficult. (Later we shall see that in classical (non-quantum) statistics the calculation of the canonical sum for ideal gas is easy!)</a:t>
                </a:r>
              </a:p>
            </p:txBody>
          </p:sp>
        </mc:Choice>
        <mc:Fallback xmlns="">
          <p:sp>
            <p:nvSpPr>
              <p:cNvPr id="28" name="TextBox 27">
                <a:extLst>
                  <a:ext uri="{FF2B5EF4-FFF2-40B4-BE49-F238E27FC236}">
                    <a16:creationId xmlns:a16="http://schemas.microsoft.com/office/drawing/2014/main" id="{4ACEF0E7-9044-4DA2-97FB-9BF2BA20548A}"/>
                  </a:ext>
                </a:extLst>
              </p:cNvPr>
              <p:cNvSpPr txBox="1">
                <a:spLocks noRot="1" noChangeAspect="1" noMove="1" noResize="1" noEditPoints="1" noAdjustHandles="1" noChangeArrowheads="1" noChangeShapeType="1" noTextEdit="1"/>
              </p:cNvSpPr>
              <p:nvPr/>
            </p:nvSpPr>
            <p:spPr>
              <a:xfrm>
                <a:off x="200025" y="5396996"/>
                <a:ext cx="8858250" cy="1499641"/>
              </a:xfrm>
              <a:prstGeom prst="rect">
                <a:avLst/>
              </a:prstGeom>
              <a:blipFill>
                <a:blip r:embed="rId14"/>
                <a:stretch>
                  <a:fillRect l="-619" t="-2033" r="-138" b="-5691"/>
                </a:stretch>
              </a:blipFill>
            </p:spPr>
            <p:txBody>
              <a:bodyPr/>
              <a:lstStyle/>
              <a:p>
                <a:r>
                  <a:rPr lang="sk-SK">
                    <a:noFill/>
                  </a:rPr>
                  <a:t> </a:t>
                </a:r>
              </a:p>
            </p:txBody>
          </p:sp>
        </mc:Fallback>
      </mc:AlternateContent>
      <p:pic>
        <p:nvPicPr>
          <p:cNvPr id="5" name="Picture 4">
            <a:extLst>
              <a:ext uri="{FF2B5EF4-FFF2-40B4-BE49-F238E27FC236}">
                <a16:creationId xmlns:a16="http://schemas.microsoft.com/office/drawing/2014/main" id="{5C09E125-0EE3-487F-B593-67DDE7682EB6}"/>
              </a:ext>
            </a:extLst>
          </p:cNvPr>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1434215" y="3571359"/>
            <a:ext cx="1306449" cy="229743"/>
          </a:xfrm>
          <a:prstGeom prst="rect">
            <a:avLst/>
          </a:prstGeom>
        </p:spPr>
      </p:pic>
    </p:spTree>
    <p:extLst>
      <p:ext uri="{BB962C8B-B14F-4D97-AF65-F5344CB8AC3E}">
        <p14:creationId xmlns:p14="http://schemas.microsoft.com/office/powerpoint/2010/main" val="1466321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CE01C5-D3FC-4BFD-80B9-8077D7D3B124}"/>
              </a:ext>
            </a:extLst>
          </p:cNvPr>
          <p:cNvSpPr txBox="1"/>
          <p:nvPr/>
        </p:nvSpPr>
        <p:spPr>
          <a:xfrm>
            <a:off x="333375" y="277616"/>
            <a:ext cx="8477250" cy="523220"/>
          </a:xfrm>
          <a:prstGeom prst="rect">
            <a:avLst/>
          </a:prstGeom>
          <a:noFill/>
        </p:spPr>
        <p:txBody>
          <a:bodyPr wrap="square" rtlCol="0">
            <a:spAutoFit/>
          </a:bodyPr>
          <a:lstStyle/>
          <a:p>
            <a:pPr algn="ctr"/>
            <a:r>
              <a:rPr lang="en-US" sz="2800" b="1" dirty="0">
                <a:cs typeface="Arial" panose="020B0604020202020204" pitchFamily="34" charset="0"/>
              </a:rPr>
              <a:t>Ideal gas – classical limit – entropy</a:t>
            </a:r>
          </a:p>
        </p:txBody>
      </p:sp>
      <p:pic>
        <p:nvPicPr>
          <p:cNvPr id="4" name="Picture 3">
            <a:extLst>
              <a:ext uri="{FF2B5EF4-FFF2-40B4-BE49-F238E27FC236}">
                <a16:creationId xmlns:a16="http://schemas.microsoft.com/office/drawing/2014/main" id="{3A5896ED-34E3-43C6-B06A-F13E5AD9439E}"/>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1239700" y="2964429"/>
            <a:ext cx="6159429" cy="464571"/>
          </a:xfrm>
          <a:prstGeom prst="rect">
            <a:avLst/>
          </a:prstGeom>
        </p:spPr>
      </p:pic>
      <p:pic>
        <p:nvPicPr>
          <p:cNvPr id="6" name="Picture 5">
            <a:extLst>
              <a:ext uri="{FF2B5EF4-FFF2-40B4-BE49-F238E27FC236}">
                <a16:creationId xmlns:a16="http://schemas.microsoft.com/office/drawing/2014/main" id="{7D51FDB7-D80F-409F-8726-A0D44532FB6B}"/>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6292577" y="1569688"/>
            <a:ext cx="908571" cy="159429"/>
          </a:xfrm>
          <a:prstGeom prst="rect">
            <a:avLst/>
          </a:prstGeom>
        </p:spPr>
      </p:pic>
      <p:pic>
        <p:nvPicPr>
          <p:cNvPr id="7" name="Picture 6">
            <a:extLst>
              <a:ext uri="{FF2B5EF4-FFF2-40B4-BE49-F238E27FC236}">
                <a16:creationId xmlns:a16="http://schemas.microsoft.com/office/drawing/2014/main" id="{579D149A-1793-42C5-BA74-BB5CAA639092}"/>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662960" y="1492546"/>
            <a:ext cx="1515429" cy="473143"/>
          </a:xfrm>
          <a:prstGeom prst="rect">
            <a:avLst/>
          </a:prstGeom>
        </p:spPr>
      </p:pic>
      <p:pic>
        <p:nvPicPr>
          <p:cNvPr id="8" name="Picture 7">
            <a:extLst>
              <a:ext uri="{FF2B5EF4-FFF2-40B4-BE49-F238E27FC236}">
                <a16:creationId xmlns:a16="http://schemas.microsoft.com/office/drawing/2014/main" id="{024C10AD-071C-431F-8BA9-2089B8461BBD}"/>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3279525" y="1345118"/>
            <a:ext cx="1724571" cy="620571"/>
          </a:xfrm>
          <a:prstGeom prst="rect">
            <a:avLst/>
          </a:prstGeom>
        </p:spPr>
      </p:pic>
      <p:sp>
        <p:nvSpPr>
          <p:cNvPr id="9" name="TextBox 8">
            <a:extLst>
              <a:ext uri="{FF2B5EF4-FFF2-40B4-BE49-F238E27FC236}">
                <a16:creationId xmlns:a16="http://schemas.microsoft.com/office/drawing/2014/main" id="{FCD05E29-7CC9-42BC-B142-606A50560A2B}"/>
              </a:ext>
            </a:extLst>
          </p:cNvPr>
          <p:cNvSpPr txBox="1"/>
          <p:nvPr/>
        </p:nvSpPr>
        <p:spPr>
          <a:xfrm>
            <a:off x="238125" y="962025"/>
            <a:ext cx="8477250" cy="369332"/>
          </a:xfrm>
          <a:prstGeom prst="rect">
            <a:avLst/>
          </a:prstGeom>
          <a:noFill/>
        </p:spPr>
        <p:txBody>
          <a:bodyPr wrap="square" rtlCol="0">
            <a:spAutoFit/>
          </a:bodyPr>
          <a:lstStyle/>
          <a:p>
            <a:r>
              <a:rPr lang="en-US" dirty="0">
                <a:cs typeface="Arial" panose="020B0604020202020204" pitchFamily="34" charset="0"/>
              </a:rPr>
              <a:t>Summarizing the results we have obtained</a:t>
            </a:r>
          </a:p>
        </p:txBody>
      </p:sp>
      <p:sp>
        <p:nvSpPr>
          <p:cNvPr id="10" name="Rectangle 9">
            <a:extLst>
              <a:ext uri="{FF2B5EF4-FFF2-40B4-BE49-F238E27FC236}">
                <a16:creationId xmlns:a16="http://schemas.microsoft.com/office/drawing/2014/main" id="{54315EF4-4770-4830-BEF6-603D568BC03C}"/>
              </a:ext>
            </a:extLst>
          </p:cNvPr>
          <p:cNvSpPr/>
          <p:nvPr/>
        </p:nvSpPr>
        <p:spPr>
          <a:xfrm>
            <a:off x="438150" y="1297493"/>
            <a:ext cx="7467600" cy="7408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186E4E5-D4DD-4D35-8B69-10FDB3A6BDB9}"/>
              </a:ext>
            </a:extLst>
          </p:cNvPr>
          <p:cNvSpPr txBox="1"/>
          <p:nvPr/>
        </p:nvSpPr>
        <p:spPr>
          <a:xfrm>
            <a:off x="238125" y="2373818"/>
            <a:ext cx="8572500" cy="646331"/>
          </a:xfrm>
          <a:prstGeom prst="rect">
            <a:avLst/>
          </a:prstGeom>
          <a:noFill/>
        </p:spPr>
        <p:txBody>
          <a:bodyPr wrap="square" rtlCol="0">
            <a:spAutoFit/>
          </a:bodyPr>
          <a:lstStyle/>
          <a:p>
            <a:r>
              <a:rPr lang="en-US" dirty="0">
                <a:cs typeface="Arial" panose="020B0604020202020204" pitchFamily="34" charset="0"/>
              </a:rPr>
              <a:t>we continue by calculating the entropy of an ideal gas in the classical limit. We start with the relation</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886A845-D3C0-4749-A5A2-18A8E8C7DEE9}"/>
                  </a:ext>
                </a:extLst>
              </p:cNvPr>
              <p:cNvSpPr txBox="1"/>
              <p:nvPr/>
            </p:nvSpPr>
            <p:spPr>
              <a:xfrm>
                <a:off x="238125" y="3639913"/>
                <a:ext cx="8677275" cy="369332"/>
              </a:xfrm>
              <a:prstGeom prst="rect">
                <a:avLst/>
              </a:prstGeom>
              <a:noFill/>
            </p:spPr>
            <p:txBody>
              <a:bodyPr wrap="square" rtlCol="0">
                <a:spAutoFit/>
              </a:bodyPr>
              <a:lstStyle/>
              <a:p>
                <a:r>
                  <a:rPr lang="en-US" dirty="0">
                    <a:cs typeface="Arial" panose="020B0604020202020204" pitchFamily="34" charset="0"/>
                  </a:rPr>
                  <a:t>After substitution for </a:t>
                </a:r>
                <a14:m>
                  <m:oMath xmlns:m="http://schemas.openxmlformats.org/officeDocument/2006/math">
                    <m:r>
                      <a:rPr lang="en-US" b="0" i="1" smtClean="0">
                        <a:latin typeface="Cambria Math" panose="02040503050406030204" pitchFamily="18" charset="0"/>
                        <a:cs typeface="Arial" panose="020B0604020202020204" pitchFamily="34" charset="0"/>
                      </a:rPr>
                      <m:t>𝜇</m:t>
                    </m:r>
                  </m:oMath>
                </a14:m>
                <a:r>
                  <a:rPr lang="en-US" dirty="0">
                    <a:cs typeface="Arial" panose="020B0604020202020204" pitchFamily="34" charset="0"/>
                  </a:rPr>
                  <a:t> and          we get </a:t>
                </a:r>
              </a:p>
            </p:txBody>
          </p:sp>
        </mc:Choice>
        <mc:Fallback xmlns="">
          <p:sp>
            <p:nvSpPr>
              <p:cNvPr id="14" name="TextBox 13">
                <a:extLst>
                  <a:ext uri="{FF2B5EF4-FFF2-40B4-BE49-F238E27FC236}">
                    <a16:creationId xmlns:a16="http://schemas.microsoft.com/office/drawing/2014/main" id="{7886A845-D3C0-4749-A5A2-18A8E8C7DEE9}"/>
                  </a:ext>
                </a:extLst>
              </p:cNvPr>
              <p:cNvSpPr txBox="1">
                <a:spLocks noRot="1" noChangeAspect="1" noMove="1" noResize="1" noEditPoints="1" noAdjustHandles="1" noChangeArrowheads="1" noChangeShapeType="1" noTextEdit="1"/>
              </p:cNvSpPr>
              <p:nvPr/>
            </p:nvSpPr>
            <p:spPr>
              <a:xfrm>
                <a:off x="238125" y="3639913"/>
                <a:ext cx="8677275" cy="369332"/>
              </a:xfrm>
              <a:prstGeom prst="rect">
                <a:avLst/>
              </a:prstGeom>
              <a:blipFill>
                <a:blip r:embed="rId12"/>
                <a:stretch>
                  <a:fillRect l="-562" t="-8197" b="-24590"/>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184730D5-191F-457E-83A8-54A8E6AF2D4D}"/>
              </a:ext>
            </a:extLst>
          </p:cNvPr>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2936000" y="3744864"/>
            <a:ext cx="396000" cy="159429"/>
          </a:xfrm>
          <a:prstGeom prst="rect">
            <a:avLst/>
          </a:prstGeom>
        </p:spPr>
      </p:pic>
      <p:pic>
        <p:nvPicPr>
          <p:cNvPr id="18" name="Picture 17">
            <a:extLst>
              <a:ext uri="{FF2B5EF4-FFF2-40B4-BE49-F238E27FC236}">
                <a16:creationId xmlns:a16="http://schemas.microsoft.com/office/drawing/2014/main" id="{45CADAA0-DD4A-48C3-8322-D44FCFE616FD}"/>
              </a:ext>
            </a:extLst>
          </p:cNvPr>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2082750" y="4220158"/>
            <a:ext cx="4788000" cy="473143"/>
          </a:xfrm>
          <a:prstGeom prst="rect">
            <a:avLst/>
          </a:prstGeom>
        </p:spPr>
      </p:pic>
      <p:sp>
        <p:nvSpPr>
          <p:cNvPr id="19" name="Rectangle 18">
            <a:extLst>
              <a:ext uri="{FF2B5EF4-FFF2-40B4-BE49-F238E27FC236}">
                <a16:creationId xmlns:a16="http://schemas.microsoft.com/office/drawing/2014/main" id="{C2E3A8B2-DBFD-45A2-99DC-55A1C7C1630E}"/>
              </a:ext>
            </a:extLst>
          </p:cNvPr>
          <p:cNvSpPr/>
          <p:nvPr/>
        </p:nvSpPr>
        <p:spPr>
          <a:xfrm>
            <a:off x="2000250" y="4114196"/>
            <a:ext cx="4981575" cy="7632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545D824-5421-4150-ABFD-EC1626623003}"/>
              </a:ext>
            </a:extLst>
          </p:cNvPr>
          <p:cNvSpPr txBox="1"/>
          <p:nvPr/>
        </p:nvSpPr>
        <p:spPr>
          <a:xfrm>
            <a:off x="333375" y="5105400"/>
            <a:ext cx="8239125" cy="1200329"/>
          </a:xfrm>
          <a:prstGeom prst="rect">
            <a:avLst/>
          </a:prstGeom>
          <a:noFill/>
        </p:spPr>
        <p:txBody>
          <a:bodyPr wrap="square" rtlCol="0">
            <a:spAutoFit/>
          </a:bodyPr>
          <a:lstStyle/>
          <a:p>
            <a:r>
              <a:rPr lang="en-US" dirty="0">
                <a:cs typeface="Arial" panose="020B0604020202020204" pitchFamily="34" charset="0"/>
              </a:rPr>
              <a:t>This formula is called </a:t>
            </a:r>
            <a:r>
              <a:rPr lang="en-US" b="1" dirty="0" err="1">
                <a:solidFill>
                  <a:srgbClr val="FF0000"/>
                </a:solidFill>
                <a:cs typeface="Arial" panose="020B0604020202020204" pitchFamily="34" charset="0"/>
              </a:rPr>
              <a:t>Sackur</a:t>
            </a:r>
            <a:r>
              <a:rPr lang="en-US" b="1" dirty="0">
                <a:solidFill>
                  <a:srgbClr val="FF0000"/>
                </a:solidFill>
                <a:cs typeface="Arial" panose="020B0604020202020204" pitchFamily="34" charset="0"/>
              </a:rPr>
              <a:t>-Tetrode equation </a:t>
            </a:r>
            <a:r>
              <a:rPr lang="en-US" dirty="0">
                <a:cs typeface="Arial" panose="020B0604020202020204" pitchFamily="34" charset="0"/>
              </a:rPr>
              <a:t>for the entropy of monoatomic classical ideal gas. It demonstrates that the statistical physics is able to calculate the entropy absolutely: there is no arbitrary additive constants, while the phenomenological thermodynamics is able to determine entropy only up to an additive constant.</a:t>
            </a:r>
          </a:p>
        </p:txBody>
      </p:sp>
    </p:spTree>
    <p:extLst>
      <p:ext uri="{BB962C8B-B14F-4D97-AF65-F5344CB8AC3E}">
        <p14:creationId xmlns:p14="http://schemas.microsoft.com/office/powerpoint/2010/main" val="840021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423FDF-B86C-436A-96F1-ED86C84BBBD7}"/>
              </a:ext>
            </a:extLst>
          </p:cNvPr>
          <p:cNvSpPr txBox="1"/>
          <p:nvPr/>
        </p:nvSpPr>
        <p:spPr>
          <a:xfrm>
            <a:off x="1029881" y="384170"/>
            <a:ext cx="693323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Fermi ideal gas at low temperatures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185CBA2-0D5F-4EDC-B7F0-DD21513D6E9F}"/>
                  </a:ext>
                </a:extLst>
              </p:cNvPr>
              <p:cNvSpPr txBox="1"/>
              <p:nvPr/>
            </p:nvSpPr>
            <p:spPr>
              <a:xfrm>
                <a:off x="347241" y="1226916"/>
                <a:ext cx="8449518"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Fermi-Dirac distribution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 the limit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 </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gives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3" name="TextBox 2">
                <a:extLst>
                  <a:ext uri="{FF2B5EF4-FFF2-40B4-BE49-F238E27FC236}">
                    <a16:creationId xmlns:a16="http://schemas.microsoft.com/office/drawing/2014/main" id="{D185CBA2-0D5F-4EDC-B7F0-DD21513D6E9F}"/>
                  </a:ext>
                </a:extLst>
              </p:cNvPr>
              <p:cNvSpPr txBox="1">
                <a:spLocks noRot="1" noChangeAspect="1" noMove="1" noResize="1" noEditPoints="1" noAdjustHandles="1" noChangeArrowheads="1" noChangeShapeType="1" noTextEdit="1"/>
              </p:cNvSpPr>
              <p:nvPr/>
            </p:nvSpPr>
            <p:spPr>
              <a:xfrm>
                <a:off x="347241" y="1226916"/>
                <a:ext cx="8449518" cy="1477328"/>
              </a:xfrm>
              <a:prstGeom prst="rect">
                <a:avLst/>
              </a:prstGeom>
              <a:blipFill>
                <a:blip r:embed="rId6"/>
                <a:stretch>
                  <a:fillRect l="-649" t="-2058"/>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DA7F32A1-0DC8-43F7-A05D-7790C65CA7CF}"/>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491998" y="1144506"/>
            <a:ext cx="2127429" cy="562286"/>
          </a:xfrm>
          <a:prstGeom prst="rect">
            <a:avLst/>
          </a:prstGeom>
        </p:spPr>
      </p:pic>
      <p:pic>
        <p:nvPicPr>
          <p:cNvPr id="17" name="Picture 16">
            <a:extLst>
              <a:ext uri="{FF2B5EF4-FFF2-40B4-BE49-F238E27FC236}">
                <a16:creationId xmlns:a16="http://schemas.microsoft.com/office/drawing/2014/main" id="{92F7FDC8-5128-4E8B-8907-F79F17D3967A}"/>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508283" y="1939801"/>
            <a:ext cx="2094857" cy="684000"/>
          </a:xfrm>
          <a:prstGeom prst="rect">
            <a:avLst/>
          </a:prstGeom>
        </p:spPr>
      </p:pic>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9333629-7EE7-4149-975A-D0A0CDB5236E}"/>
                  </a:ext>
                </a:extLst>
              </p:cNvPr>
              <p:cNvSpPr txBox="1"/>
              <p:nvPr/>
            </p:nvSpPr>
            <p:spPr>
              <a:xfrm>
                <a:off x="3865942" y="2772363"/>
                <a:ext cx="504656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all one-particle states below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𝜀</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𝜇</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are occupied, all states above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𝜇</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are empty.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 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chemical potential </a:t>
                </a:r>
                <a14:m>
                  <m:oMath xmlns:m="http://schemas.openxmlformats.org/officeDocument/2006/math">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Arial" panose="020B0604020202020204" pitchFamily="34" charset="0"/>
                      </a:rPr>
                      <m:t>𝝁</m:t>
                    </m:r>
                  </m:oMath>
                </a14:m>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 is equal to the energy of the highest occupied one-particle state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This energy is called the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Fermi energy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𝜀</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mc:Choice>
        <mc:Fallback xmlns="">
          <p:sp>
            <p:nvSpPr>
              <p:cNvPr id="38" name="TextBox 37">
                <a:extLst>
                  <a:ext uri="{FF2B5EF4-FFF2-40B4-BE49-F238E27FC236}">
                    <a16:creationId xmlns:a16="http://schemas.microsoft.com/office/drawing/2014/main" id="{49333629-7EE7-4149-975A-D0A0CDB5236E}"/>
                  </a:ext>
                </a:extLst>
              </p:cNvPr>
              <p:cNvSpPr txBox="1">
                <a:spLocks noRot="1" noChangeAspect="1" noMove="1" noResize="1" noEditPoints="1" noAdjustHandles="1" noChangeArrowheads="1" noChangeShapeType="1" noTextEdit="1"/>
              </p:cNvSpPr>
              <p:nvPr/>
            </p:nvSpPr>
            <p:spPr>
              <a:xfrm>
                <a:off x="3865942" y="2772363"/>
                <a:ext cx="5046564" cy="1477328"/>
              </a:xfrm>
              <a:prstGeom prst="rect">
                <a:avLst/>
              </a:prstGeom>
              <a:blipFill>
                <a:blip r:embed="rId9"/>
                <a:stretch>
                  <a:fillRect l="-966" t="-2479" b="-5785"/>
                </a:stretch>
              </a:blipFill>
            </p:spPr>
            <p:txBody>
              <a:bodyPr/>
              <a:lstStyle/>
              <a:p>
                <a:r>
                  <a:rPr lang="en-US">
                    <a:noFill/>
                  </a:rPr>
                  <a:t> </a:t>
                </a:r>
              </a:p>
            </p:txBody>
          </p:sp>
        </mc:Fallback>
      </mc:AlternateContent>
      <p:pic>
        <p:nvPicPr>
          <p:cNvPr id="48" name="Picture 47">
            <a:extLst>
              <a:ext uri="{FF2B5EF4-FFF2-40B4-BE49-F238E27FC236}">
                <a16:creationId xmlns:a16="http://schemas.microsoft.com/office/drawing/2014/main" id="{59CDF386-ED92-4D5C-A40A-E09CAC105ACE}"/>
              </a:ext>
            </a:extLst>
          </p:cNvPr>
          <p:cNvPicPr>
            <a:picLocks noChangeAspect="1"/>
          </p:cNvPicPr>
          <p:nvPr/>
        </p:nvPicPr>
        <p:blipFill>
          <a:blip r:embed="rId10"/>
          <a:stretch>
            <a:fillRect/>
          </a:stretch>
        </p:blipFill>
        <p:spPr>
          <a:xfrm>
            <a:off x="439839" y="2704244"/>
            <a:ext cx="3084731" cy="1897911"/>
          </a:xfrm>
          <a:prstGeom prst="rect">
            <a:avLst/>
          </a:prstGeom>
        </p:spPr>
      </p:pic>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FC0C22E4-3083-444C-A612-10DC4055AECD}"/>
                  </a:ext>
                </a:extLst>
              </p:cNvPr>
              <p:cNvSpPr txBox="1"/>
              <p:nvPr/>
            </p:nvSpPr>
            <p:spPr>
              <a:xfrm>
                <a:off x="63660" y="4602155"/>
                <a:ext cx="884884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Fermi energy can easily be calculated if we realize that the number of one-particle states below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𝜀</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must be equal to the total number of particles. (Do not forget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𝑔</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for spin 1/2 particles.)</a:t>
                </a:r>
              </a:p>
            </p:txBody>
          </p:sp>
        </mc:Choice>
        <mc:Fallback xmlns="">
          <p:sp>
            <p:nvSpPr>
              <p:cNvPr id="49" name="TextBox 48">
                <a:extLst>
                  <a:ext uri="{FF2B5EF4-FFF2-40B4-BE49-F238E27FC236}">
                    <a16:creationId xmlns:a16="http://schemas.microsoft.com/office/drawing/2014/main" id="{FC0C22E4-3083-444C-A612-10DC4055AECD}"/>
                  </a:ext>
                </a:extLst>
              </p:cNvPr>
              <p:cNvSpPr txBox="1">
                <a:spLocks noRot="1" noChangeAspect="1" noMove="1" noResize="1" noEditPoints="1" noAdjustHandles="1" noChangeArrowheads="1" noChangeShapeType="1" noTextEdit="1"/>
              </p:cNvSpPr>
              <p:nvPr/>
            </p:nvSpPr>
            <p:spPr>
              <a:xfrm>
                <a:off x="63660" y="4602155"/>
                <a:ext cx="8848845" cy="923330"/>
              </a:xfrm>
              <a:prstGeom prst="rect">
                <a:avLst/>
              </a:prstGeom>
              <a:blipFill>
                <a:blip r:embed="rId11"/>
                <a:stretch>
                  <a:fillRect l="-551" t="-3974" r="-620" b="-9934"/>
                </a:stretch>
              </a:blipFill>
            </p:spPr>
            <p:txBody>
              <a:bodyPr/>
              <a:lstStyle/>
              <a:p>
                <a:r>
                  <a:rPr lang="en-US">
                    <a:noFill/>
                  </a:rPr>
                  <a:t> </a:t>
                </a:r>
              </a:p>
            </p:txBody>
          </p:sp>
        </mc:Fallback>
      </mc:AlternateContent>
      <p:pic>
        <p:nvPicPr>
          <p:cNvPr id="53" name="Picture 52">
            <a:extLst>
              <a:ext uri="{FF2B5EF4-FFF2-40B4-BE49-F238E27FC236}">
                <a16:creationId xmlns:a16="http://schemas.microsoft.com/office/drawing/2014/main" id="{BAD34450-5CB2-48E2-9C11-20BFF3A0CBA6}"/>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865942" y="5294629"/>
            <a:ext cx="1064572" cy="229714"/>
          </a:xfrm>
          <a:prstGeom prst="rect">
            <a:avLst/>
          </a:prstGeom>
        </p:spPr>
      </p:pic>
      <p:pic>
        <p:nvPicPr>
          <p:cNvPr id="63" name="Picture 62">
            <a:extLst>
              <a:ext uri="{FF2B5EF4-FFF2-40B4-BE49-F238E27FC236}">
                <a16:creationId xmlns:a16="http://schemas.microsoft.com/office/drawing/2014/main" id="{B5CBEAB5-3AC9-4E2A-80D1-CF8CA47E2580}"/>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3448367" y="5713494"/>
            <a:ext cx="2079429" cy="620571"/>
          </a:xfrm>
          <a:prstGeom prst="rect">
            <a:avLst/>
          </a:prstGeom>
        </p:spPr>
      </p:pic>
      <p:sp>
        <p:nvSpPr>
          <p:cNvPr id="64" name="Rectangle 63">
            <a:extLst>
              <a:ext uri="{FF2B5EF4-FFF2-40B4-BE49-F238E27FC236}">
                <a16:creationId xmlns:a16="http://schemas.microsoft.com/office/drawing/2014/main" id="{F4F2A0C2-2FBF-4B90-A635-404F0C1EEA56}"/>
              </a:ext>
            </a:extLst>
          </p:cNvPr>
          <p:cNvSpPr/>
          <p:nvPr/>
        </p:nvSpPr>
        <p:spPr>
          <a:xfrm>
            <a:off x="3396723" y="5631792"/>
            <a:ext cx="2199553" cy="8914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3719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CBF595-17B9-42DF-9128-D1BE807D95EC}"/>
              </a:ext>
            </a:extLst>
          </p:cNvPr>
          <p:cNvSpPr txBox="1"/>
          <p:nvPr/>
        </p:nvSpPr>
        <p:spPr>
          <a:xfrm>
            <a:off x="1029881" y="384170"/>
            <a:ext cx="693323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Fermi ideal gas at low temperatures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E393912-25C4-4D01-AB7E-0208050219A2}"/>
                  </a:ext>
                </a:extLst>
              </p:cNvPr>
              <p:cNvSpPr txBox="1"/>
              <p:nvPr/>
            </p:nvSpPr>
            <p:spPr>
              <a:xfrm>
                <a:off x="277792" y="1157468"/>
                <a:ext cx="834534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or temperatures slightly above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the chemical potential will be slightly higher then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𝜀</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so the occupation numbers will be only slightly different from their values 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for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𝜀</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around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𝜀</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in the interval with a width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𝑘𝑇</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(Red curve.)</a:t>
                </a:r>
              </a:p>
            </p:txBody>
          </p:sp>
        </mc:Choice>
        <mc:Fallback xmlns="">
          <p:sp>
            <p:nvSpPr>
              <p:cNvPr id="3" name="TextBox 2">
                <a:extLst>
                  <a:ext uri="{FF2B5EF4-FFF2-40B4-BE49-F238E27FC236}">
                    <a16:creationId xmlns:a16="http://schemas.microsoft.com/office/drawing/2014/main" id="{7E393912-25C4-4D01-AB7E-0208050219A2}"/>
                  </a:ext>
                </a:extLst>
              </p:cNvPr>
              <p:cNvSpPr txBox="1">
                <a:spLocks noRot="1" noChangeAspect="1" noMove="1" noResize="1" noEditPoints="1" noAdjustHandles="1" noChangeArrowheads="1" noChangeShapeType="1" noTextEdit="1"/>
              </p:cNvSpPr>
              <p:nvPr/>
            </p:nvSpPr>
            <p:spPr>
              <a:xfrm>
                <a:off x="277792" y="1157468"/>
                <a:ext cx="8345347" cy="923330"/>
              </a:xfrm>
              <a:prstGeom prst="rect">
                <a:avLst/>
              </a:prstGeom>
              <a:blipFill>
                <a:blip r:embed="rId2"/>
                <a:stretch>
                  <a:fillRect l="-657" t="-3974" r="-292" b="-993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51121A68-42CC-4061-8222-0FF03FB2C5FF}"/>
              </a:ext>
            </a:extLst>
          </p:cNvPr>
          <p:cNvPicPr>
            <a:picLocks noChangeAspect="1"/>
          </p:cNvPicPr>
          <p:nvPr/>
        </p:nvPicPr>
        <p:blipFill>
          <a:blip r:embed="rId3"/>
          <a:stretch>
            <a:fillRect/>
          </a:stretch>
        </p:blipFill>
        <p:spPr>
          <a:xfrm>
            <a:off x="277792" y="2330876"/>
            <a:ext cx="3084731" cy="1897911"/>
          </a:xfrm>
          <a:prstGeom prst="rect">
            <a:avLst/>
          </a:prstGeom>
        </p:spPr>
      </p:pic>
      <p:sp>
        <p:nvSpPr>
          <p:cNvPr id="7" name="Freeform: Shape 6">
            <a:extLst>
              <a:ext uri="{FF2B5EF4-FFF2-40B4-BE49-F238E27FC236}">
                <a16:creationId xmlns:a16="http://schemas.microsoft.com/office/drawing/2014/main" id="{226ADDDD-FDDB-44CF-A5AA-4E40A7E180F1}"/>
              </a:ext>
            </a:extLst>
          </p:cNvPr>
          <p:cNvSpPr/>
          <p:nvPr/>
        </p:nvSpPr>
        <p:spPr>
          <a:xfrm>
            <a:off x="601882" y="2992638"/>
            <a:ext cx="2696901" cy="697734"/>
          </a:xfrm>
          <a:custGeom>
            <a:avLst/>
            <a:gdLst>
              <a:gd name="connsiteX0" fmla="*/ 0 w 2696901"/>
              <a:gd name="connsiteY0" fmla="*/ 13802 h 697734"/>
              <a:gd name="connsiteX1" fmla="*/ 243068 w 2696901"/>
              <a:gd name="connsiteY1" fmla="*/ 2227 h 697734"/>
              <a:gd name="connsiteX2" fmla="*/ 497712 w 2696901"/>
              <a:gd name="connsiteY2" fmla="*/ 2227 h 697734"/>
              <a:gd name="connsiteX3" fmla="*/ 787079 w 2696901"/>
              <a:gd name="connsiteY3" fmla="*/ 25376 h 697734"/>
              <a:gd name="connsiteX4" fmla="*/ 856527 w 2696901"/>
              <a:gd name="connsiteY4" fmla="*/ 71675 h 697734"/>
              <a:gd name="connsiteX5" fmla="*/ 983848 w 2696901"/>
              <a:gd name="connsiteY5" fmla="*/ 303169 h 697734"/>
              <a:gd name="connsiteX6" fmla="*/ 1041722 w 2696901"/>
              <a:gd name="connsiteY6" fmla="*/ 384191 h 697734"/>
              <a:gd name="connsiteX7" fmla="*/ 1134319 w 2696901"/>
              <a:gd name="connsiteY7" fmla="*/ 488364 h 697734"/>
              <a:gd name="connsiteX8" fmla="*/ 1215342 w 2696901"/>
              <a:gd name="connsiteY8" fmla="*/ 569386 h 697734"/>
              <a:gd name="connsiteX9" fmla="*/ 1284790 w 2696901"/>
              <a:gd name="connsiteY9" fmla="*/ 615685 h 697734"/>
              <a:gd name="connsiteX10" fmla="*/ 1377387 w 2696901"/>
              <a:gd name="connsiteY10" fmla="*/ 650409 h 697734"/>
              <a:gd name="connsiteX11" fmla="*/ 1655180 w 2696901"/>
              <a:gd name="connsiteY11" fmla="*/ 661984 h 697734"/>
              <a:gd name="connsiteX12" fmla="*/ 1967696 w 2696901"/>
              <a:gd name="connsiteY12" fmla="*/ 661984 h 697734"/>
              <a:gd name="connsiteX13" fmla="*/ 2476982 w 2696901"/>
              <a:gd name="connsiteY13" fmla="*/ 696708 h 697734"/>
              <a:gd name="connsiteX14" fmla="*/ 2696901 w 2696901"/>
              <a:gd name="connsiteY14" fmla="*/ 685133 h 69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96901" h="697734">
                <a:moveTo>
                  <a:pt x="0" y="13802"/>
                </a:moveTo>
                <a:cubicBezTo>
                  <a:pt x="80058" y="8979"/>
                  <a:pt x="160116" y="4156"/>
                  <a:pt x="243068" y="2227"/>
                </a:cubicBezTo>
                <a:cubicBezTo>
                  <a:pt x="326020" y="298"/>
                  <a:pt x="407044" y="-1631"/>
                  <a:pt x="497712" y="2227"/>
                </a:cubicBezTo>
                <a:cubicBezTo>
                  <a:pt x="588380" y="6085"/>
                  <a:pt x="727277" y="13801"/>
                  <a:pt x="787079" y="25376"/>
                </a:cubicBezTo>
                <a:cubicBezTo>
                  <a:pt x="846881" y="36951"/>
                  <a:pt x="823732" y="25376"/>
                  <a:pt x="856527" y="71675"/>
                </a:cubicBezTo>
                <a:cubicBezTo>
                  <a:pt x="889322" y="117974"/>
                  <a:pt x="952982" y="251083"/>
                  <a:pt x="983848" y="303169"/>
                </a:cubicBezTo>
                <a:cubicBezTo>
                  <a:pt x="1014714" y="355255"/>
                  <a:pt x="1016644" y="353325"/>
                  <a:pt x="1041722" y="384191"/>
                </a:cubicBezTo>
                <a:cubicBezTo>
                  <a:pt x="1066800" y="415057"/>
                  <a:pt x="1105383" y="457498"/>
                  <a:pt x="1134319" y="488364"/>
                </a:cubicBezTo>
                <a:cubicBezTo>
                  <a:pt x="1163255" y="519230"/>
                  <a:pt x="1190264" y="548166"/>
                  <a:pt x="1215342" y="569386"/>
                </a:cubicBezTo>
                <a:cubicBezTo>
                  <a:pt x="1240420" y="590606"/>
                  <a:pt x="1257783" y="602181"/>
                  <a:pt x="1284790" y="615685"/>
                </a:cubicBezTo>
                <a:cubicBezTo>
                  <a:pt x="1311798" y="629189"/>
                  <a:pt x="1315655" y="642693"/>
                  <a:pt x="1377387" y="650409"/>
                </a:cubicBezTo>
                <a:cubicBezTo>
                  <a:pt x="1439119" y="658125"/>
                  <a:pt x="1556795" y="660055"/>
                  <a:pt x="1655180" y="661984"/>
                </a:cubicBezTo>
                <a:cubicBezTo>
                  <a:pt x="1753565" y="663913"/>
                  <a:pt x="1830729" y="656197"/>
                  <a:pt x="1967696" y="661984"/>
                </a:cubicBezTo>
                <a:cubicBezTo>
                  <a:pt x="2104663" y="667771"/>
                  <a:pt x="2355448" y="692850"/>
                  <a:pt x="2476982" y="696708"/>
                </a:cubicBezTo>
                <a:cubicBezTo>
                  <a:pt x="2598516" y="700566"/>
                  <a:pt x="2647708" y="692849"/>
                  <a:pt x="2696901" y="68513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53F63F4-227A-44CC-AB98-9096ECE6B273}"/>
                  </a:ext>
                </a:extLst>
              </p:cNvPr>
              <p:cNvSpPr txBox="1"/>
              <p:nvPr/>
            </p:nvSpPr>
            <p:spPr>
              <a:xfrm>
                <a:off x="3362523" y="2066578"/>
                <a:ext cx="5584706"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qualitative picture will not change until the temperature reaches Fermi temperature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𝜀</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𝑘</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Fermi gas below the Fermi temperature is called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degenerate Fermi gas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As an example of degenerate fermi gas we can consider conduction electrons in metal. Of course, the electron gas is not ideal, the electron feel each other. We use this example only to demonstrate some features qualitatively.</a:t>
                </a:r>
              </a:p>
            </p:txBody>
          </p:sp>
        </mc:Choice>
        <mc:Fallback xmlns="">
          <p:sp>
            <p:nvSpPr>
              <p:cNvPr id="8" name="TextBox 7">
                <a:extLst>
                  <a:ext uri="{FF2B5EF4-FFF2-40B4-BE49-F238E27FC236}">
                    <a16:creationId xmlns:a16="http://schemas.microsoft.com/office/drawing/2014/main" id="{053F63F4-227A-44CC-AB98-9096ECE6B273}"/>
                  </a:ext>
                </a:extLst>
              </p:cNvPr>
              <p:cNvSpPr txBox="1">
                <a:spLocks noRot="1" noChangeAspect="1" noMove="1" noResize="1" noEditPoints="1" noAdjustHandles="1" noChangeArrowheads="1" noChangeShapeType="1" noTextEdit="1"/>
              </p:cNvSpPr>
              <p:nvPr/>
            </p:nvSpPr>
            <p:spPr>
              <a:xfrm>
                <a:off x="3362523" y="2066578"/>
                <a:ext cx="5584706" cy="2308324"/>
              </a:xfrm>
              <a:prstGeom prst="rect">
                <a:avLst/>
              </a:prstGeom>
              <a:blipFill>
                <a:blip r:embed="rId4"/>
                <a:stretch>
                  <a:fillRect l="-983" t="-1319" r="-1092" b="-31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8E5C33E-BBFD-4ED0-BC26-1A1B1DABA79B}"/>
                  </a:ext>
                </a:extLst>
              </p:cNvPr>
              <p:cNvSpPr txBox="1"/>
              <p:nvPr/>
            </p:nvSpPr>
            <p:spPr>
              <a:xfrm>
                <a:off x="222852" y="4269214"/>
                <a:ext cx="86694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 metal  potassium the electron density in the lattice is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1.34×</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10</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22</m:t>
                        </m:r>
                      </m:sup>
                    </m:sSup>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14:m>
                  <m:oMath xmlns:m="http://schemas.openxmlformats.org/officeDocument/2006/math">
                    <m:sSup>
                      <m:sSup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m:rPr>
                            <m:nor/>
                          </m:rPr>
                          <a:rPr kumimoji="0" lang="en-US" sz="18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cm</m:t>
                        </m:r>
                      </m:e>
                      <m:sup>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−3</m:t>
                        </m:r>
                      </m:sup>
                    </m:sSup>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and for the Fermi temperature we get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24000 K. </a:t>
                </a:r>
              </a:p>
            </p:txBody>
          </p:sp>
        </mc:Choice>
        <mc:Fallback xmlns="">
          <p:sp>
            <p:nvSpPr>
              <p:cNvPr id="10" name="TextBox 9">
                <a:extLst>
                  <a:ext uri="{FF2B5EF4-FFF2-40B4-BE49-F238E27FC236}">
                    <a16:creationId xmlns:a16="http://schemas.microsoft.com/office/drawing/2014/main" id="{88E5C33E-BBFD-4ED0-BC26-1A1B1DABA79B}"/>
                  </a:ext>
                </a:extLst>
              </p:cNvPr>
              <p:cNvSpPr txBox="1">
                <a:spLocks noRot="1" noChangeAspect="1" noMove="1" noResize="1" noEditPoints="1" noAdjustHandles="1" noChangeArrowheads="1" noChangeShapeType="1" noTextEdit="1"/>
              </p:cNvSpPr>
              <p:nvPr/>
            </p:nvSpPr>
            <p:spPr>
              <a:xfrm>
                <a:off x="222852" y="4269214"/>
                <a:ext cx="8669437" cy="646331"/>
              </a:xfrm>
              <a:prstGeom prst="rect">
                <a:avLst/>
              </a:prstGeom>
              <a:blipFill>
                <a:blip r:embed="rId5"/>
                <a:stretch>
                  <a:fillRect l="-633" t="-4717" b="-14151"/>
                </a:stretch>
              </a:blipFill>
            </p:spPr>
            <p:txBody>
              <a:bodyPr/>
              <a:lstStyle/>
              <a:p>
                <a:r>
                  <a:rPr lang="en-US">
                    <a:noFill/>
                  </a:rPr>
                  <a:t> </a:t>
                </a:r>
              </a:p>
            </p:txBody>
          </p:sp>
        </mc:Fallback>
      </mc:AlternateContent>
    </p:spTree>
    <p:extLst>
      <p:ext uri="{BB962C8B-B14F-4D97-AF65-F5344CB8AC3E}">
        <p14:creationId xmlns:p14="http://schemas.microsoft.com/office/powerpoint/2010/main" val="154352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EC63E55-BEAE-4B52-B926-4362BFF1D936}"/>
                  </a:ext>
                </a:extLst>
              </p:cNvPr>
              <p:cNvSpPr txBox="1"/>
              <p:nvPr/>
            </p:nvSpPr>
            <p:spPr>
              <a:xfrm>
                <a:off x="161779" y="907390"/>
                <a:ext cx="86694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shall calculate the degenerate fermion gas heat capacity work in the approximation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𝜀</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p:txBody>
          </p:sp>
        </mc:Choice>
        <mc:Fallback xmlns="">
          <p:sp>
            <p:nvSpPr>
              <p:cNvPr id="2" name="TextBox 1">
                <a:extLst>
                  <a:ext uri="{FF2B5EF4-FFF2-40B4-BE49-F238E27FC236}">
                    <a16:creationId xmlns:a16="http://schemas.microsoft.com/office/drawing/2014/main" id="{6EC63E55-BEAE-4B52-B926-4362BFF1D936}"/>
                  </a:ext>
                </a:extLst>
              </p:cNvPr>
              <p:cNvSpPr txBox="1">
                <a:spLocks noRot="1" noChangeAspect="1" noMove="1" noResize="1" noEditPoints="1" noAdjustHandles="1" noChangeArrowheads="1" noChangeShapeType="1" noTextEdit="1"/>
              </p:cNvSpPr>
              <p:nvPr/>
            </p:nvSpPr>
            <p:spPr>
              <a:xfrm>
                <a:off x="161779" y="907390"/>
                <a:ext cx="8669437" cy="646331"/>
              </a:xfrm>
              <a:prstGeom prst="rect">
                <a:avLst/>
              </a:prstGeom>
              <a:blipFill>
                <a:blip r:embed="rId8"/>
                <a:stretch>
                  <a:fillRect l="-633" t="-5660" b="-14151"/>
                </a:stretch>
              </a:blipFill>
            </p:spPr>
            <p:txBody>
              <a:bodyPr/>
              <a:lstStyle/>
              <a:p>
                <a:r>
                  <a:rPr lang="en-US">
                    <a:noFill/>
                  </a:rPr>
                  <a:t> </a:t>
                </a:r>
              </a:p>
            </p:txBody>
          </p:sp>
        </mc:Fallback>
      </mc:AlternateContent>
      <p:pic>
        <p:nvPicPr>
          <p:cNvPr id="17" name="Picture 16">
            <a:extLst>
              <a:ext uri="{FF2B5EF4-FFF2-40B4-BE49-F238E27FC236}">
                <a16:creationId xmlns:a16="http://schemas.microsoft.com/office/drawing/2014/main" id="{1D9CBDC3-8F5F-42FF-936E-58048AD012BC}"/>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2065639" y="1285186"/>
            <a:ext cx="4321524" cy="528762"/>
          </a:xfrm>
          <a:prstGeom prst="rect">
            <a:avLst/>
          </a:prstGeom>
        </p:spPr>
      </p:pic>
      <p:sp>
        <p:nvSpPr>
          <p:cNvPr id="4" name="TextBox 3">
            <a:extLst>
              <a:ext uri="{FF2B5EF4-FFF2-40B4-BE49-F238E27FC236}">
                <a16:creationId xmlns:a16="http://schemas.microsoft.com/office/drawing/2014/main" id="{DB501B45-A7BB-49C1-8C72-D6436A978FB3}"/>
              </a:ext>
            </a:extLst>
          </p:cNvPr>
          <p:cNvSpPr txBox="1"/>
          <p:nvPr/>
        </p:nvSpPr>
        <p:spPr>
          <a:xfrm>
            <a:off x="1029881" y="384170"/>
            <a:ext cx="693323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Fermi ideal gas at low temperatures</a:t>
            </a:r>
          </a:p>
        </p:txBody>
      </p:sp>
      <p:sp>
        <p:nvSpPr>
          <p:cNvPr id="5" name="TextBox 4">
            <a:extLst>
              <a:ext uri="{FF2B5EF4-FFF2-40B4-BE49-F238E27FC236}">
                <a16:creationId xmlns:a16="http://schemas.microsoft.com/office/drawing/2014/main" id="{EC7A7154-389B-47D7-8E93-01C82C1536F7}"/>
              </a:ext>
            </a:extLst>
          </p:cNvPr>
          <p:cNvSpPr txBox="1"/>
          <p:nvPr/>
        </p:nvSpPr>
        <p:spPr>
          <a:xfrm>
            <a:off x="161779" y="2065978"/>
            <a:ext cx="8669437" cy="5637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6" name="TextBox 5">
            <a:extLst>
              <a:ext uri="{FF2B5EF4-FFF2-40B4-BE49-F238E27FC236}">
                <a16:creationId xmlns:a16="http://schemas.microsoft.com/office/drawing/2014/main" id="{4F0944D8-CCD1-47DB-9931-AEA6F89AE33A}"/>
              </a:ext>
            </a:extLst>
          </p:cNvPr>
          <p:cNvSpPr txBox="1"/>
          <p:nvPr/>
        </p:nvSpPr>
        <p:spPr>
          <a:xfrm>
            <a:off x="161779" y="1830960"/>
            <a:ext cx="866943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have intelligently  written zero 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trick enables us to use the substitution </a:t>
            </a:r>
          </a:p>
        </p:txBody>
      </p:sp>
      <p:pic>
        <p:nvPicPr>
          <p:cNvPr id="19" name="Picture 18">
            <a:extLst>
              <a:ext uri="{FF2B5EF4-FFF2-40B4-BE49-F238E27FC236}">
                <a16:creationId xmlns:a16="http://schemas.microsoft.com/office/drawing/2014/main" id="{BC499CE5-E7A9-41D2-A382-FBBF4ED0A9D8}"/>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065639" y="2191154"/>
            <a:ext cx="3925333" cy="498286"/>
          </a:xfrm>
          <a:prstGeom prst="rect">
            <a:avLst/>
          </a:prstGeom>
        </p:spPr>
      </p:pic>
      <p:pic>
        <p:nvPicPr>
          <p:cNvPr id="10" name="Picture 9">
            <a:extLst>
              <a:ext uri="{FF2B5EF4-FFF2-40B4-BE49-F238E27FC236}">
                <a16:creationId xmlns:a16="http://schemas.microsoft.com/office/drawing/2014/main" id="{DE5064FB-A700-4A3F-9DC5-565331D2169F}"/>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4444443" y="2801043"/>
            <a:ext cx="1098857" cy="416571"/>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83C4676-CD6E-4B6C-A52A-A7EBD1A49163}"/>
                  </a:ext>
                </a:extLst>
              </p:cNvPr>
              <p:cNvSpPr txBox="1"/>
              <p:nvPr/>
            </p:nvSpPr>
            <p:spPr>
              <a:xfrm>
                <a:off x="161779" y="3279295"/>
                <a:ext cx="866943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 temperatures much lower than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Fermi-Dirac function is constant (either 1 or 0) almost everywhere except around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𝜀</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So the derivative of the Fermi-Dirac function is nonzero only around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𝜀</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.Therefore the slowly varying function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𝜑</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𝜀</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can be replaced by the constant value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𝜑</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up>
                    </m:s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𝜀</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and we get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𝐹</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we can replace the lower bound by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p:txBody>
          </p:sp>
        </mc:Choice>
        <mc:Fallback xmlns="">
          <p:sp>
            <p:nvSpPr>
              <p:cNvPr id="11" name="TextBox 10">
                <a:extLst>
                  <a:ext uri="{FF2B5EF4-FFF2-40B4-BE49-F238E27FC236}">
                    <a16:creationId xmlns:a16="http://schemas.microsoft.com/office/drawing/2014/main" id="{F83C4676-CD6E-4B6C-A52A-A7EBD1A49163}"/>
                  </a:ext>
                </a:extLst>
              </p:cNvPr>
              <p:cNvSpPr txBox="1">
                <a:spLocks noRot="1" noChangeAspect="1" noMove="1" noResize="1" noEditPoints="1" noAdjustHandles="1" noChangeArrowheads="1" noChangeShapeType="1" noTextEdit="1"/>
              </p:cNvSpPr>
              <p:nvPr/>
            </p:nvSpPr>
            <p:spPr>
              <a:xfrm>
                <a:off x="161779" y="3279295"/>
                <a:ext cx="8669437" cy="1938992"/>
              </a:xfrm>
              <a:prstGeom prst="rect">
                <a:avLst/>
              </a:prstGeom>
              <a:blipFill>
                <a:blip r:embed="rId12"/>
                <a:stretch>
                  <a:fillRect l="-633" t="-1887" r="-563" b="-3459"/>
                </a:stretch>
              </a:blipFill>
            </p:spPr>
            <p:txBody>
              <a:bodyPr/>
              <a:lstStyle/>
              <a:p>
                <a:r>
                  <a:rPr lang="sk-SK">
                    <a:noFill/>
                  </a:rPr>
                  <a:t> </a:t>
                </a:r>
              </a:p>
            </p:txBody>
          </p:sp>
        </mc:Fallback>
      </mc:AlternateContent>
      <p:pic>
        <p:nvPicPr>
          <p:cNvPr id="21" name="Picture 20">
            <a:extLst>
              <a:ext uri="{FF2B5EF4-FFF2-40B4-BE49-F238E27FC236}">
                <a16:creationId xmlns:a16="http://schemas.microsoft.com/office/drawing/2014/main" id="{0C022A38-2C3D-4EF1-B304-B39E78586D19}"/>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3042633" y="4363920"/>
            <a:ext cx="3902476" cy="510476"/>
          </a:xfrm>
          <a:prstGeom prst="rect">
            <a:avLst/>
          </a:prstGeom>
        </p:spPr>
      </p:pic>
      <p:pic>
        <p:nvPicPr>
          <p:cNvPr id="28" name="Picture 27">
            <a:extLst>
              <a:ext uri="{FF2B5EF4-FFF2-40B4-BE49-F238E27FC236}">
                <a16:creationId xmlns:a16="http://schemas.microsoft.com/office/drawing/2014/main" id="{14DAF5FD-4CA7-47A7-AAAA-EF53129BCD5E}"/>
              </a:ext>
            </a:extLst>
          </p:cNvPr>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2255555" y="5218287"/>
            <a:ext cx="5039238" cy="496762"/>
          </a:xfrm>
          <a:prstGeom prst="rect">
            <a:avLst/>
          </a:prstGeom>
        </p:spPr>
      </p:pic>
      <p:pic>
        <p:nvPicPr>
          <p:cNvPr id="25" name="Picture 24">
            <a:extLst>
              <a:ext uri="{FF2B5EF4-FFF2-40B4-BE49-F238E27FC236}">
                <a16:creationId xmlns:a16="http://schemas.microsoft.com/office/drawing/2014/main" id="{CE63A2AE-160D-45D7-8C28-AF631CB9DEC6}"/>
              </a:ext>
            </a:extLst>
          </p:cNvPr>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3829905" y="5976880"/>
            <a:ext cx="1484190" cy="444952"/>
          </a:xfrm>
          <a:prstGeom prst="rect">
            <a:avLst/>
          </a:prstGeom>
        </p:spPr>
      </p:pic>
      <p:sp>
        <p:nvSpPr>
          <p:cNvPr id="26" name="Rectangle 25">
            <a:extLst>
              <a:ext uri="{FF2B5EF4-FFF2-40B4-BE49-F238E27FC236}">
                <a16:creationId xmlns:a16="http://schemas.microsoft.com/office/drawing/2014/main" id="{E488F2DB-DF99-4C65-BDF3-15D1AC4C6B46}"/>
              </a:ext>
            </a:extLst>
          </p:cNvPr>
          <p:cNvSpPr/>
          <p:nvPr/>
        </p:nvSpPr>
        <p:spPr>
          <a:xfrm>
            <a:off x="3703899" y="5891514"/>
            <a:ext cx="1839401" cy="6829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48968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n_j}=\frac{1}{\exp\Big(\frac{\varepsilon_j-\mu}{kT}&#10;\Big)\pm 1}\ll 1&#10;\end{align*}&#10;\end{document}&#10;"/>
  <p:tag name="IGUANATEXSIZE" val="18"/>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_Q=\left(\frac{2\pi\hbar^2}{mkT}\right)^{3/2}&#10;\end{align*}&#10;\end{document}&#10;"/>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 N = \frac{V}{V_Q}\exp\frac{\mu}{kT}&#10;\end{align*}&#10;\end{document}&#10;"/>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u = kT \ln\frac{NV_Q}{V}&#10;\end{align*}&#10;\end{document}&#10;"/>
  <p:tag name="IGUANATEXSIZE" val="18"/>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exp\Big(\frac{\mu}{kT}\Big)\ll 1&#10;\end{align*}&#10;\end{document}&#10;"/>
  <p:tag name="IGUANATEXSIZE" val="18"/>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 \gg NV_Q&#10;\end{align*}&#10;\end{document}&#10;"/>
  <p:tag name="IGUANATEXSIZE" val="18"/>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_Q=\left(\frac{2\pi\hbar^2}{mkT}\right)^{3/2}&#10;\end{align*}&#10;\end{document}&#10;"/>
  <p:tag name="IGUANATEXSIZE" val="18"/>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n_j\}\equiv\{n_0,n_1,n_2,\dots,n_j,\dots\}&#10;\end{align*}&#10;\end{document}&#10;"/>
  <p:tag name="IGUANATEXSIZE" val="18"/>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mathcal Z= \sum_{\{n_j\}}\exp\Big(\frac{1}{kT}&#10;\big(\mu\sum_{j}n_j-\sum_{j}n_j\varepsilon_j\big)\Big)&#10;=&#10;\sum_{\{n_j\}}\exp\Big(\frac{1}{kT}&#10;\big(\sum_{j}n_j\big(\mu-\varepsilon_j\big)\Big)&#10;\end{align*}&#10;\end{document}&#10;"/>
  <p:tag name="IGUANATEXSIZE" val="18"/>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mathcal Z= &#10;\sum_{\{n_j\}}\prod_j\exp\Big(\frac{1}{kT}&#10;(n_j\big(\mu-\varepsilon_j\Big)&#10;\end{align*}&#10;\end{document}&#10;"/>
  <p:tag name="IGUANATEXSIZE" val="18"/>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mathcal Z= &#10;\prod_j\sum_{n_j}\exp\Big(\frac{1}{kT}&#10;(n_j\big(\mu-\varepsilon_j\Big)&#10;\end{align*}&#10;\end{document}&#10;"/>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n_j}\approx\exp\Big(\frac{\mu-\varepsilon_j}{kT}\Big)\ll 1&#10;\end{align*}&#10;\end{document}&#10;"/>
  <p:tag name="IGUANATEXSIZE" val="18"/>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mathcal Z= &#10;\prod_j\sum_{n_j=0}^1\exp\Big(\frac{1}{kT}&#10;(n_j\big(\mu-\varepsilon_j\Big)&#10;=\prod_j\Big(1+\exp\Big(\frac{\mu - \varepsilon_j}{kT}&#10;\Big)\Big)&#10;\end{align*}&#10;\end{document}&#10;"/>
  <p:tag name="IGUANATEXSIZE" val="1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n_j}\approx\exp\Big(\frac{\mu-\varepsilon_j}{kT}\Big)\ll 1&#10;\end{align*}&#10;\end{document}&#10;"/>
  <p:tag name="IGUANATEXSIZE" val="18"/>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ln\mathcal Z= &#10;\sum_j\Big(\exp\Big(\frac{\mu - \varepsilon_j}{kT}&#10;\Big)\Big)&#10;\end{align*}&#10;\end{document}&#10;"/>
  <p:tag name="IGUANATEXSIZE" val="18"/>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ln\mathcal Z= &#10;\sum_j\ln\Big(1+\exp\Big(\frac{\mu - \varepsilon_j}{kT}&#10;\Big)\Big)&#10;\end{align*}&#10;\end{document}&#10;"/>
  <p:tag name="IGUANATEXSIZE" val="18"/>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ln\mathcal Z= N&#10;\end{align*}&#10;\end{document}&#10;"/>
  <p:tag name="IGUANATEXSIZE" val="18"/>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n(1+x)\approx x&#10;\end{align*}&#10;\end{document}&#10;"/>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ln \mathcal Z(\mu,T,V)=&#10;=\frac{\mu}{kT}\bar N +\ln Z(\bar N,T,V)=&#10;\frac{\mu}{kT}\bar N -\frac{1}{kT}\bar E+\frac{1}{k}S&#10;\end{align*}&#10;\end{document}&#10;"/>
  <p:tag name="IGUANATEXSIZE" val="18"/>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ln\mathcal Z= N&#10;\end{align*}&#10;\end{document}&#10;"/>
  <p:tag name="IGUANATEXSIZE" val="18"/>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u = kT \ln\frac{NV_Q}{V}&#10;\end{align*}&#10;\end{document}&#10;"/>
  <p:tag name="IGUANATEXSIZE" val="18"/>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_Q=\left(\frac{2\pi\hbar^2}{mkT}\right)^{3/2}&#10;\end{align*}&#10;\end{document}&#10;"/>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 N=\sum_j\overline{n_j}=\sum_j\exp\Big(\frac{\mu-\varepsilon_j}{kT}\Big)&#10;\end{align*}&#10;\end{document}&#10;"/>
  <p:tag name="IGUANATEXSIZE" val="18"/>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ln\mathcal Z&#10;\end{align*}&#10;\end{document}&#10;"/>
  <p:tag name="IGUANATEXSIZE" val="18"/>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S=kN\ln\frac{V}{N} +\frac{3}{2}kN\ln\frac{E}{N}+&#10;3/2kN\ln\frac{m}{3\pi\hbar^2}+\frac{5}{2}&#10;\end{align*}&#10;\end{document}&#10;"/>
  <p:tag name="IGUANATEXSIZE" val="18"/>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n(\varepsilon)=\frac{1}{\exp\left(\frac{\varepsilon -\mu}{kT}\right)+1}&#10;\end{align*}&#10;\end{document}&#10;"/>
  <p:tag name="IGUANATEXSIZE" val="18"/>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n(\varepsilon)=&#10;\begin{cases}1\;\;\; \text{for  } \varepsilon&lt;\mu\\&#10;0\;\;\;\text{for  }\varepsilon&gt;\mu&#10;\end{cases}&#10;\end{align*}&#10;\end{document}&#10;"/>
  <p:tag name="IGUANATEXSIZE" val="18"/>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varphi(\varepsilon_F)&#10;\end{align*}&#10;\end{document}&#10;"/>
  <p:tag name="IGUANATEXSIZE" val="18"/>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epsilon_F=\frac{\hbar^2}{2m}{\left(\frac{3\pi^2N}{V}\right)}^{\!\!2/3}&#10;\end{align*}&#10;\end{document}&#10;"/>
  <p:tag name="IGUANATEXSIZE" val="18"/>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C_V = \frac{d\overline E}{dT} =&#10;  \int d\varepsilon\varphi^\prime(\varepsilon)(\varepsilon-\varepsilon_F)&#10;  \frac{d}{dT}\frac{1}{\exp(\frac{\varepsilon-\varepsilon_F}{kT})+1}&#10;\end{align*}&#10;\end{document}&#10;"/>
  <p:tag name="IGUANATEXSIZE" val="16"/>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0 = \varepsilon_F\frac{dN}{dT} =&#10;  \varepsilon_F\frac{d}{dT}&#10;  \int d\varepsilon\varphi^\prime(\varepsilon)&#10;  \frac{1}{\exp(\frac{\varepsilon-\varepsilon_F}{kT})+1}&#10;\end{align*}&#10;\end{document}&#10;"/>
  <p:tag name="IGUANATEXSIZE" val="16"/>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 = \frac{\varepsilon-\varepsilon_F}{kT}&#10;\end{align*}&#10;\end{document}&#10;"/>
  <p:tag name="IGUANATEXSIZE" val="18"/>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C_V = k^2T \varphi^\prime(\varepsilon_F)&#10;\int_{-\varepsilon_F/kT}^{\infty} d x x^2 \frac{\exp(x)}{(\exp(x)+1)^2}&#10;\end{align*}&#10;\end{document}&#10;"/>
  <p:tag name="IGUANATEXSIZE" val="16"/>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 N=\sum_\varepsilon\varOmega(\varepsilon)\exp\Big(\frac{\mu-\varepsilon}{kT}\Big)&#10;\end{align*}&#10;\end{document}&#10;"/>
  <p:tag name="IGUANATEXSIZE" val="18"/>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C_V = k^2T \varphi^\prime(\varepsilon_F)&#10;\int_{-\infty}^{\infty} dx x^2 \frac{\exp(x)}{(\exp(x)+1)^2}&#10;=k^2 T\varphi'(\varepsilon_F)\frac{\pi^2}{3}&#10;\end{align*}&#10;\end{document}&#10;"/>
  <p:tag name="IGUANATEXSIZE" val="16"/>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C_V = \frac{1}{2}\pi^2 N k \frac{T}{T_F}&#10;\end{align*}&#10;\end{document}&#10;"/>
  <p:tag name="IGUANATEXSIZE" val="16"/>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C_V = \frac{1}{2}\pi^2 N k \frac{T}{T_F}&#10;\end{align*}&#10;\end{document}&#10;"/>
  <p:tag name="IGUANATEXSIZE" val="16"/>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epsilon_0) = \frac{1}{\exp({\frac{\varepsilon_0 - \mu}{kT}})-1}&#10;\end{align*}&#10;\end{document}&#10;"/>
  <p:tag name="IGUANATEXSIZE" val="18"/>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varepsilon_0 - \mu}{kT} = 10^{-22}&#10;\end{align*}&#10;\end{document}&#10;"/>
  <p:tag name="IGUANATEXSIZE" val="18"/>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varepsilon_1) &amp;= \frac{1}{\frac{\varepsilon_1 - \mu}{kT}}\\&#10;n(\varepsilon_1) &amp;= \frac{1}{\frac{2\varepsilon_0 - \mu}{kT}}\\&#10;n(\varepsilon_1) &amp;= \frac{1}{ \frac{\varepsilon_0 - \mu}{kT} +&#10;                            \frac{\varepsilon_0}{kT}         }\\&#10;n(\varepsilon_1) &amp;= \frac{1}{ 10^{-22} + 10^{-13}}\\&#10;n(\epsilon_1) &amp;= 10^{13}&#10;\end{align*}&#10;\end{document}&#10;"/>
  <p:tag name="IGUANATEXSIZE" val="18"/>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 = \int{d\varepsilon \varphi^{\prime}(\varepsilon)&#10;         \frac{1}{\exp({\frac{\varepsilon - \mu}{kT}})-1}}&#10;\end{align*}&#10;\end{document}&#10;"/>
  <p:tag name="IGUANATEXSIZE" val="18"/>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 = n(\varepsilon_0) + \int{d\varepsilon \varphi^{\prime}(\varepsilon)&#10;         \frac{1}{\exp({\frac{\epsilon - \mu}{kT}})-1}}\end{align*}&#10;\end{document}&#10;"/>
  <p:tag name="IGUANATEXSIZE" val="18"/>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 = n(\varepsilon_0) + \int{d\epsilon \varphi^{\prime}(\varepsilon)&#10;         \frac{1}{\exp({\frac{\varepsilon}{kT}})-1}}&#10;\end{align*}&#10;\end{document}&#10;"/>
  <p:tag name="IGUANATEXSIZE" val="18"/>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_e = \frac{V}{4} \left(\frac{2mkT}{\pi\hbar^2}\right)^{3/2}&#10;            \int{dx \frac{x^{1/2}}{\pi^{1/2}(\exp(x)-1)}}&#10;\end{align*}&#10;\end{document}&#10;"/>
  <p:tag name="IGUANATEXSIZE" val="18"/>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exp\Big(\frac{\mu}{kT}\Big)\ll 1&#10;\end{align*}&#10;\end{document}&#10;"/>
  <p:tag name="IGUANATEXSIZE" val="18"/>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_e = 2,612 V \left(\frac{mkT}{2\pi\hbar^2}\right)^{3/2}&#10;\end{align*}&#10;\end{document}&#10;"/>
  <p:tag name="IGUANATEXSIZE" val="18"/>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_0 = \frac{2\pi\hbar^2}{km} \left(\frac{N}{2,612V}\right)^{2/3}\end{align*}&#10;\end{document}&#10;"/>
  <p:tag name="IGUANATEXSIZE" val="1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 N=\sum_\varepsilon\varOmega(\varepsilon)\exp\Big(\frac{\mu-\varepsilon}{kT}\Big)&#10;\end{align*}&#10;\end{document}&#10;"/>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 N=\int d\varepsilon \varphi'(\varepsilon)\exp\Big(\frac{\mu-\varepsilon}{kT}\Big)&#10;\end{align*}&#10;\end{document}&#10;"/>
  <p:tag name="IGUANATEXSIZE" val="1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varepsilon)=\frac{1}{6}\pi&#10;\Big(\frac{2mL^2}{\pi^2\hbar^2}\Big)^{3/2}\varepsilon^{1/2}&#10;\end{align*}&#10;\end{document}&#10;"/>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 N = \frac{V}{V_Q}\exp\frac{\mu}{kT}&#10;\end{align*}&#10;\end{document}&#10;"/>
  <p:tag name="IGUANATEXSIZE" val="18"/>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cs typeface="Arial" panose="020B0604020202020204" pitchFamily="34" charset="0"/>
          </a:defRPr>
        </a:defPPr>
      </a:lstStyle>
    </a:txDef>
  </a:objectDefaults>
  <a:extraClrSchemeLst/>
  <a:extLst>
    <a:ext uri="{05A4C25C-085E-4340-85A3-A5531E510DB2}">
      <thm15:themeFamily xmlns:thm15="http://schemas.microsoft.com/office/thememl/2012/main" name="MyblankCalibri.potx" id="{8A0F0F14-46AE-4D77-ADE7-0F718B9836FD}" vid="{B1D029F5-8F85-4FE6-9F53-704A5FA2D1C4}"/>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cs typeface="Arial" panose="020B0604020202020204" pitchFamily="34" charset="0"/>
          </a:defRPr>
        </a:defPPr>
      </a:lstStyle>
    </a:txDef>
  </a:objectDefaults>
  <a:extraClrSchemeLst/>
  <a:extLst>
    <a:ext uri="{05A4C25C-085E-4340-85A3-A5531E510DB2}">
      <thm15:themeFamily xmlns:thm15="http://schemas.microsoft.com/office/thememl/2012/main" name="MyblankCalibri.potx" id="{8A0F0F14-46AE-4D77-ADE7-0F718B9836FD}" vid="{B1D029F5-8F85-4FE6-9F53-704A5FA2D1C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MyblankCalibri</Template>
  <TotalTime>770</TotalTime>
  <Words>1772</Words>
  <Application>Microsoft Office PowerPoint</Application>
  <PresentationFormat>On-screen Show (4:3)</PresentationFormat>
  <Paragraphs>97</Paragraphs>
  <Slides>14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Cambria Math</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Černý Vladimír</dc:creator>
  <cp:lastModifiedBy>Černý Vladimír</cp:lastModifiedBy>
  <cp:revision>58</cp:revision>
  <dcterms:created xsi:type="dcterms:W3CDTF">2018-09-06T11:18:30Z</dcterms:created>
  <dcterms:modified xsi:type="dcterms:W3CDTF">2019-11-12T11:43:08Z</dcterms:modified>
</cp:coreProperties>
</file>