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321" r:id="rId3"/>
    <p:sldId id="327" r:id="rId4"/>
    <p:sldId id="323" r:id="rId5"/>
    <p:sldId id="328" r:id="rId6"/>
    <p:sldId id="324" r:id="rId7"/>
    <p:sldId id="326" r:id="rId8"/>
    <p:sldId id="329" r:id="rId9"/>
    <p:sldId id="453" r:id="rId10"/>
    <p:sldId id="397" r:id="rId11"/>
    <p:sldId id="395" r:id="rId12"/>
    <p:sldId id="417" r:id="rId13"/>
    <p:sldId id="451" r:id="rId14"/>
    <p:sldId id="419"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75" d="100"/>
          <a:sy n="75"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F150-CF80-48B6-87D3-A5C2E121FD22}" type="datetimeFigureOut">
              <a:rPr lang="sk-SK" smtClean="0"/>
              <a:t>25. 11. 2019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75E12-888E-4F8D-8C5F-08FB545C584F}" type="slidenum">
              <a:rPr lang="sk-SK" smtClean="0"/>
              <a:t>‹#›</a:t>
            </a:fld>
            <a:endParaRPr lang="sk-SK"/>
          </a:p>
        </p:txBody>
      </p:sp>
    </p:spTree>
    <p:extLst>
      <p:ext uri="{BB962C8B-B14F-4D97-AF65-F5344CB8AC3E}">
        <p14:creationId xmlns:p14="http://schemas.microsoft.com/office/powerpoint/2010/main" val="304979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A2C60B68-3802-438B-B134-13697467ADE4}" type="datetime1">
              <a:rPr lang="sk-SK" smtClean="0"/>
              <a:t>25. 11. 2019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30274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94B8C9A8-6714-47F7-8635-25E48153FB91}" type="datetime1">
              <a:rPr lang="sk-SK" smtClean="0"/>
              <a:t>25. 11. 2019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685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178E12C2-2EE1-49D5-A17E-C9D0562AA85C}" type="datetime1">
              <a:rPr lang="sk-SK" smtClean="0"/>
              <a:t>25. 11. 2019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44916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E06D2D-D2E5-4C1A-869B-E33E6D04C92D}"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63385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7904B-F875-4D4A-8FC0-EB48D0D076DA}"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40685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DC6F-5F6A-4178-B4B8-D7B9F4C56804}"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179678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1EA633-513A-4E92-A033-DABAB231284D}"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64954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2C36A-7D7E-476C-AFAF-173DB9B2567D}" type="datetime1">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51052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F18A-F669-432E-813C-220B08C846AB}" type="datetime1">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06658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6C319-DC00-4234-BE39-C56A51631AEA}" type="datetime1">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17014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7EE55-08F2-4951-9663-304AEF0B3E41}"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7345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5F63383-531A-4B25-8D88-6C929E30BBB9}" type="datetime1">
              <a:rPr lang="sk-SK" smtClean="0"/>
              <a:t>25. 11. 2019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762239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56F1-E37E-42D9-B56C-079DEB0DE8F5}" type="datetime1">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4086093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A2AE3-DE23-4E27-AD12-C4E7E9491A4E}"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68080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9A005-4BB3-470C-BDA3-1E7C80AD01B0}" type="datetime1">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07613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C79F9-D485-4DEB-A5D4-26735C4B1CF2}" type="datetime1">
              <a:rPr lang="sk-SK" smtClean="0"/>
              <a:t>25. 11. 2019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539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211C6956-6EBC-4FB1-8C5D-0AA6599B0EDD}" type="datetime1">
              <a:rPr lang="sk-SK" smtClean="0"/>
              <a:t>25. 11. 2019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5355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4AE4F9F-2867-4ADA-AF7B-7FC43C7F21D4}" type="datetime1">
              <a:rPr lang="sk-SK" smtClean="0"/>
              <a:t>25. 11. 2019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69189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8A111ED0-C41C-4D2B-B09E-0AD13D2441D1}" type="datetime1">
              <a:rPr lang="sk-SK" smtClean="0"/>
              <a:t>25. 11. 2019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4418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A2BBD-07D0-4781-BBBE-89E2C84C9DB2}" type="datetime1">
              <a:rPr lang="sk-SK" smtClean="0"/>
              <a:t>25. 11. 2019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77352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120A7-4B3C-4B0C-90C1-0C3C95E6BC47}" type="datetime1">
              <a:rPr lang="sk-SK" smtClean="0"/>
              <a:t>25. 11. 2019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20142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31399D-CBF8-4987-89AE-5AA761F4AA46}" type="datetime1">
              <a:rPr lang="sk-SK" smtClean="0"/>
              <a:t>25. 11. 2019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67801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27FD2-8FF6-4665-B326-A943E95DE980}" type="datetime1">
              <a:rPr lang="sk-SK" smtClean="0"/>
              <a:t>25. 11. 2019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2169252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B203-2D37-4B0D-9389-E945EDC3B71B}" type="datetime1">
              <a:rPr lang="en-US" smtClean="0"/>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91A1-080D-4B75-96DD-5F8CFE4971FF}" type="slidenum">
              <a:rPr lang="en-US" smtClean="0"/>
              <a:t>‹#›</a:t>
            </a:fld>
            <a:endParaRPr lang="en-US"/>
          </a:p>
        </p:txBody>
      </p:sp>
    </p:spTree>
    <p:extLst>
      <p:ext uri="{BB962C8B-B14F-4D97-AF65-F5344CB8AC3E}">
        <p14:creationId xmlns:p14="http://schemas.microsoft.com/office/powerpoint/2010/main" val="4075597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xml"/><Relationship Id="rId7" Type="http://schemas.openxmlformats.org/officeDocument/2006/relationships/image" Target="../media/image2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8.xml"/><Relationship Id="rId11" Type="http://schemas.openxmlformats.org/officeDocument/2006/relationships/image" Target="../media/image26.png"/><Relationship Id="rId5" Type="http://schemas.openxmlformats.org/officeDocument/2006/relationships/tags" Target="../tags/tag11.xml"/><Relationship Id="rId10" Type="http://schemas.openxmlformats.org/officeDocument/2006/relationships/image" Target="../media/image25.png"/><Relationship Id="rId4" Type="http://schemas.openxmlformats.org/officeDocument/2006/relationships/tags" Target="../tags/tag10.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0.png"/><Relationship Id="rId3" Type="http://schemas.openxmlformats.org/officeDocument/2006/relationships/tags" Target="../tags/tag14.xml"/><Relationship Id="rId12" Type="http://schemas.openxmlformats.org/officeDocument/2006/relationships/image" Target="../media/image30.png"/><Relationship Id="rId2" Type="http://schemas.openxmlformats.org/officeDocument/2006/relationships/tags" Target="../tags/tag13.xml"/><Relationship Id="rId1" Type="http://schemas.openxmlformats.org/officeDocument/2006/relationships/tags" Target="../tags/tag12.xml"/><Relationship Id="rId11" Type="http://schemas.openxmlformats.org/officeDocument/2006/relationships/image" Target="../media/image29.png"/><Relationship Id="rId5" Type="http://schemas.openxmlformats.org/officeDocument/2006/relationships/slideLayout" Target="../slideLayouts/slideLayout18.xml"/><Relationship Id="rId10" Type="http://schemas.openxmlformats.org/officeDocument/2006/relationships/image" Target="../media/image28.png"/><Relationship Id="rId4" Type="http://schemas.openxmlformats.org/officeDocument/2006/relationships/tags" Target="../tags/tag15.xml"/><Relationship Id="rId9" Type="http://schemas.openxmlformats.org/officeDocument/2006/relationships/image" Target="../media/image27.png"/><Relationship Id="rId14" Type="http://schemas.openxmlformats.org/officeDocument/2006/relationships/image" Target="../media/image150.png"/></Relationships>
</file>

<file path=ppt/slides/_rels/slide1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slideLayout" Target="../slideLayouts/slideLayout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11.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11" Type="http://schemas.openxmlformats.org/officeDocument/2006/relationships/image" Target="../media/image17.png"/><Relationship Id="rId5" Type="http://schemas.openxmlformats.org/officeDocument/2006/relationships/image" Target="../media/image6.gif"/><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 Id="rId5" Type="http://schemas.openxmlformats.org/officeDocument/2006/relationships/image" Target="../media/image210.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8.xml"/><Relationship Id="rId7" Type="http://schemas.openxmlformats.org/officeDocument/2006/relationships/image" Target="../media/image2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589" y="343989"/>
            <a:ext cx="71954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 gases, condensation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555B7BB-62D3-42EA-9803-EFB09B3857C6}"/>
                  </a:ext>
                </a:extLst>
              </p:cNvPr>
              <p:cNvSpPr txBox="1"/>
              <p:nvPr/>
            </p:nvSpPr>
            <p:spPr>
              <a:xfrm>
                <a:off x="162560" y="1036320"/>
                <a:ext cx="8493760" cy="923330"/>
              </a:xfrm>
              <a:prstGeom prst="rect">
                <a:avLst/>
              </a:prstGeom>
              <a:noFill/>
            </p:spPr>
            <p:txBody>
              <a:bodyPr wrap="square" rtlCol="0">
                <a:spAutoFit/>
              </a:bodyPr>
              <a:lstStyle/>
              <a:p>
                <a:r>
                  <a:rPr lang="en-US" dirty="0"/>
                  <a:t>Real gases do not satisfy the ideal gas equation of state </a:t>
                </a:r>
                <a14:m>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r>
                      <a:rPr lang="en-US" b="0" i="1" smtClean="0">
                        <a:latin typeface="Cambria Math" panose="02040503050406030204" pitchFamily="18" charset="0"/>
                      </a:rPr>
                      <m:t>𝑁𝑘𝑇</m:t>
                    </m:r>
                  </m:oMath>
                </a14:m>
                <a:r>
                  <a:rPr lang="en-US" dirty="0"/>
                  <a:t>. Real isotherms are not simple hyperbolas. For sufficiently small temperatures the real isotherm has a flat horizontal segment corresponding to condensation. The piston pusher dwarf will observe</a:t>
                </a:r>
              </a:p>
            </p:txBody>
          </p:sp>
        </mc:Choice>
        <mc:Fallback xmlns="">
          <p:sp>
            <p:nvSpPr>
              <p:cNvPr id="2" name="TextBox 1">
                <a:extLst>
                  <a:ext uri="{FF2B5EF4-FFF2-40B4-BE49-F238E27FC236}">
                    <a16:creationId xmlns:a16="http://schemas.microsoft.com/office/drawing/2014/main" id="{D555B7BB-62D3-42EA-9803-EFB09B3857C6}"/>
                  </a:ext>
                </a:extLst>
              </p:cNvPr>
              <p:cNvSpPr txBox="1">
                <a:spLocks noRot="1" noChangeAspect="1" noMove="1" noResize="1" noEditPoints="1" noAdjustHandles="1" noChangeArrowheads="1" noChangeShapeType="1" noTextEdit="1"/>
              </p:cNvSpPr>
              <p:nvPr/>
            </p:nvSpPr>
            <p:spPr>
              <a:xfrm>
                <a:off x="162560" y="1036320"/>
                <a:ext cx="8493760" cy="923330"/>
              </a:xfrm>
              <a:prstGeom prst="rect">
                <a:avLst/>
              </a:prstGeom>
              <a:blipFill>
                <a:blip r:embed="rId4"/>
                <a:stretch>
                  <a:fillRect l="-646" t="-3311" r="-287" b="-993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8BC50D2-C930-46B3-898F-981201B08D1D}"/>
              </a:ext>
            </a:extLst>
          </p:cNvPr>
          <p:cNvPicPr>
            <a:picLocks noChangeAspect="1"/>
          </p:cNvPicPr>
          <p:nvPr/>
        </p:nvPicPr>
        <p:blipFill rotWithShape="1">
          <a:blip r:embed="rId5"/>
          <a:srcRect t="-114" r="8044" b="1"/>
          <a:stretch/>
        </p:blipFill>
        <p:spPr>
          <a:xfrm>
            <a:off x="507802" y="2174240"/>
            <a:ext cx="5110678" cy="4173015"/>
          </a:xfrm>
          <a:prstGeom prst="rect">
            <a:avLst/>
          </a:prstGeom>
        </p:spPr>
      </p:pic>
      <p:sp>
        <p:nvSpPr>
          <p:cNvPr id="5" name="TextBox 4">
            <a:extLst>
              <a:ext uri="{FF2B5EF4-FFF2-40B4-BE49-F238E27FC236}">
                <a16:creationId xmlns:a16="http://schemas.microsoft.com/office/drawing/2014/main" id="{09782AC1-11D8-4963-B75E-E61F84E87538}"/>
              </a:ext>
            </a:extLst>
          </p:cNvPr>
          <p:cNvSpPr txBox="1"/>
          <p:nvPr/>
        </p:nvSpPr>
        <p:spPr>
          <a:xfrm>
            <a:off x="5771078" y="1833842"/>
            <a:ext cx="3281680" cy="4524315"/>
          </a:xfrm>
          <a:prstGeom prst="rect">
            <a:avLst/>
          </a:prstGeom>
          <a:noFill/>
        </p:spPr>
        <p:txBody>
          <a:bodyPr wrap="square" rtlCol="0">
            <a:spAutoFit/>
          </a:bodyPr>
          <a:lstStyle/>
          <a:p>
            <a:r>
              <a:rPr lang="en-US" dirty="0"/>
              <a:t>a strange phenomenon: he will be able to decrease the volume of the container at a constant pressure. The reason is that a new phase will appear at the bottom of the container: a liquid phase. When pushing the piston more an more molecules from the gas phase above the liquid enter the liquid phase thus decreasing the number of molecules in the gas phase. The gas phase having smaller number of molecules keeps constant pressure in the decreasing gas volume in the container. </a:t>
            </a:r>
          </a:p>
        </p:txBody>
      </p:sp>
      <p:sp>
        <p:nvSpPr>
          <p:cNvPr id="6" name="Slide Number Placeholder 5">
            <a:extLst>
              <a:ext uri="{FF2B5EF4-FFF2-40B4-BE49-F238E27FC236}">
                <a16:creationId xmlns:a16="http://schemas.microsoft.com/office/drawing/2014/main" id="{69E7F508-10EA-4A32-A6E5-A11F7BCFA640}"/>
              </a:ext>
            </a:extLst>
          </p:cNvPr>
          <p:cNvSpPr>
            <a:spLocks noGrp="1"/>
          </p:cNvSpPr>
          <p:nvPr>
            <p:ph type="sldNum" sz="quarter" idx="12"/>
          </p:nvPr>
        </p:nvSpPr>
        <p:spPr/>
        <p:txBody>
          <a:bodyPr/>
          <a:lstStyle/>
          <a:p>
            <a:fld id="{75C6860D-BD61-40CF-A6C8-13A1495E506D}" type="slidenum">
              <a:rPr lang="sk-SK" smtClean="0"/>
              <a:t>1</a:t>
            </a:fld>
            <a:endParaRPr lang="sk-SK"/>
          </a:p>
        </p:txBody>
      </p:sp>
    </p:spTree>
    <p:extLst>
      <p:ext uri="{BB962C8B-B14F-4D97-AF65-F5344CB8AC3E}">
        <p14:creationId xmlns:p14="http://schemas.microsoft.com/office/powerpoint/2010/main" val="407342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187" y="332194"/>
            <a:ext cx="720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err="1">
                <a:ln>
                  <a:noFill/>
                </a:ln>
                <a:solidFill>
                  <a:prstClr val="black"/>
                </a:solidFill>
                <a:effectLst/>
                <a:uLnTx/>
                <a:uFillTx/>
                <a:latin typeface="Calibri"/>
                <a:ea typeface="+mn-ea"/>
                <a:cs typeface="+mn-cs"/>
              </a:rPr>
              <a:t>Maxwell</a:t>
            </a:r>
            <a:r>
              <a:rPr kumimoji="0" lang="sk-SK"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equations</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E6A8C02C-9CD4-4A8D-BD84-672A1AB13DA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56301" y="1154747"/>
            <a:ext cx="1719429" cy="500571"/>
          </a:xfrm>
          <a:prstGeom prst="rect">
            <a:avLst/>
          </a:prstGeom>
        </p:spPr>
      </p:pic>
      <p:pic>
        <p:nvPicPr>
          <p:cNvPr id="19" name="Picture 18">
            <a:extLst>
              <a:ext uri="{FF2B5EF4-FFF2-40B4-BE49-F238E27FC236}">
                <a16:creationId xmlns:a16="http://schemas.microsoft.com/office/drawing/2014/main" id="{C3D24CE9-5E5F-4F14-A11D-FC6E5465CBF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9079" y="1681259"/>
            <a:ext cx="1220571" cy="276000"/>
          </a:xfrm>
          <a:prstGeom prst="rect">
            <a:avLst/>
          </a:prstGeom>
        </p:spPr>
      </p:pic>
      <p:pic>
        <p:nvPicPr>
          <p:cNvPr id="25" name="Picture 24">
            <a:extLst>
              <a:ext uri="{FF2B5EF4-FFF2-40B4-BE49-F238E27FC236}">
                <a16:creationId xmlns:a16="http://schemas.microsoft.com/office/drawing/2014/main" id="{244C3ABC-A70A-49C9-AC23-B87244B5AB7C}"/>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11429" y="2161106"/>
            <a:ext cx="1868571" cy="536571"/>
          </a:xfrm>
          <a:prstGeom prst="rect">
            <a:avLst/>
          </a:prstGeom>
        </p:spPr>
      </p:pic>
      <p:pic>
        <p:nvPicPr>
          <p:cNvPr id="27" name="Picture 26">
            <a:extLst>
              <a:ext uri="{FF2B5EF4-FFF2-40B4-BE49-F238E27FC236}">
                <a16:creationId xmlns:a16="http://schemas.microsoft.com/office/drawing/2014/main" id="{6F8F5B3B-7467-453B-8C1C-C5DE2CA8008A}"/>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156301" y="2669402"/>
            <a:ext cx="3087429" cy="536571"/>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875CE-A84D-440A-80FE-967101B8789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39F1846-B2B9-4B24-96EA-FDDABF4264EE}"/>
              </a:ext>
            </a:extLst>
          </p:cNvPr>
          <p:cNvSpPr/>
          <p:nvPr/>
        </p:nvSpPr>
        <p:spPr>
          <a:xfrm>
            <a:off x="2749233" y="1125246"/>
            <a:ext cx="2290127" cy="9067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94893F3-94CD-42B6-83C7-AEC03E6298CD}"/>
              </a:ext>
            </a:extLst>
          </p:cNvPr>
          <p:cNvSpPr/>
          <p:nvPr/>
        </p:nvSpPr>
        <p:spPr>
          <a:xfrm>
            <a:off x="2749233" y="2115597"/>
            <a:ext cx="3661727" cy="13134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8C5EF30-D24D-4687-8862-6FED2F236BC6}"/>
              </a:ext>
            </a:extLst>
          </p:cNvPr>
          <p:cNvSpPr txBox="1"/>
          <p:nvPr/>
        </p:nvSpPr>
        <p:spPr>
          <a:xfrm>
            <a:off x="132080" y="3652153"/>
            <a:ext cx="8554720"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first two equations do not contain derivatives with respect to time. They must be true in each time instant. Therefore they pose </a:t>
            </a:r>
            <a:r>
              <a:rPr kumimoji="0" lang="en-US" sz="1800" b="1" i="0" u="none" strike="noStrike" kern="1200" cap="none" spc="0" normalizeH="0" baseline="0" noProof="0" dirty="0">
                <a:ln>
                  <a:noFill/>
                </a:ln>
                <a:solidFill>
                  <a:srgbClr val="FF0000"/>
                </a:solidFill>
                <a:effectLst/>
                <a:uLnTx/>
                <a:uFillTx/>
                <a:latin typeface="Calibri"/>
                <a:ea typeface="+mn-ea"/>
                <a:cs typeface="+mn-cs"/>
              </a:rPr>
              <a:t>a condition on state of the electromagnetic field which must be satisfied in each time instant </a:t>
            </a:r>
            <a:r>
              <a:rPr kumimoji="0" lang="en-US" sz="1800" b="0" i="0" u="none" strike="noStrike" kern="1200" cap="none" spc="0" normalizeH="0" baseline="0" noProof="0" dirty="0">
                <a:ln>
                  <a:noFill/>
                </a:ln>
                <a:solidFill>
                  <a:prstClr val="black"/>
                </a:solidFill>
                <a:effectLst/>
                <a:uLnTx/>
                <a:uFillTx/>
                <a:latin typeface="Calibri"/>
                <a:ea typeface="+mn-ea"/>
                <a:cs typeface="+mn-cs"/>
              </a:rPr>
              <a:t>(in particular in “initial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means that the six functions describing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cannot be chosen arbitrarily at will at each spatial point. Very imprecisely it means that because of two conditions only four of the six functions are independent. To work wit six functions of state is just technically practical in applications. In theoretical physics we, however, often describe the state by just four other functions (potentials).</a:t>
            </a:r>
          </a:p>
        </p:txBody>
      </p:sp>
      <p:pic>
        <p:nvPicPr>
          <p:cNvPr id="29" name="Picture 28">
            <a:extLst>
              <a:ext uri="{FF2B5EF4-FFF2-40B4-BE49-F238E27FC236}">
                <a16:creationId xmlns:a16="http://schemas.microsoft.com/office/drawing/2014/main" id="{1E42B720-6C38-46B0-BF48-C00CA7AFE318}"/>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369444" y="4929153"/>
            <a:ext cx="3874286" cy="240000"/>
          </a:xfrm>
          <a:prstGeom prst="rect">
            <a:avLst/>
          </a:prstGeom>
        </p:spPr>
      </p:pic>
    </p:spTree>
    <p:extLst>
      <p:ext uri="{BB962C8B-B14F-4D97-AF65-F5344CB8AC3E}">
        <p14:creationId xmlns:p14="http://schemas.microsoft.com/office/powerpoint/2010/main" val="385732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0A76C-8B78-46B0-8DC0-9BCC73B84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29D121CA-8605-4CAE-AD86-717CEAF50C79}"/>
              </a:ext>
            </a:extLst>
          </p:cNvPr>
          <p:cNvSpPr txBox="1"/>
          <p:nvPr/>
        </p:nvSpPr>
        <p:spPr>
          <a:xfrm>
            <a:off x="619760" y="207851"/>
            <a:ext cx="77012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Electromagnetic field – time development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FA7B2F-924A-432A-A82C-0A47596CB699}"/>
                  </a:ext>
                </a:extLst>
              </p:cNvPr>
              <p:cNvSpPr txBox="1"/>
              <p:nvPr/>
            </p:nvSpPr>
            <p:spPr>
              <a:xfrm>
                <a:off x="124595" y="640458"/>
                <a:ext cx="84531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second pair of the Maxwell equations contains time derivatives, so let us try to rewrite those equations to use them to determine a new state after infinitesimal time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4" name="TextBox 3">
                <a:extLst>
                  <a:ext uri="{FF2B5EF4-FFF2-40B4-BE49-F238E27FC236}">
                    <a16:creationId xmlns:a16="http://schemas.microsoft.com/office/drawing/2014/main" id="{C4FA7B2F-924A-432A-A82C-0A47596CB699}"/>
                  </a:ext>
                </a:extLst>
              </p:cNvPr>
              <p:cNvSpPr txBox="1">
                <a:spLocks noRot="1" noChangeAspect="1" noMove="1" noResize="1" noEditPoints="1" noAdjustHandles="1" noChangeArrowheads="1" noChangeShapeType="1" noTextEdit="1"/>
              </p:cNvSpPr>
              <p:nvPr/>
            </p:nvSpPr>
            <p:spPr>
              <a:xfrm>
                <a:off x="124595" y="640458"/>
                <a:ext cx="8453120" cy="923330"/>
              </a:xfrm>
              <a:prstGeom prst="rect">
                <a:avLst/>
              </a:prstGeom>
              <a:blipFill>
                <a:blip r:embed="rId8"/>
                <a:stretch>
                  <a:fillRect l="-577" t="-3289" b="-921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AED91FF-DEA3-491A-BCA3-9E47575AA9F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22766" y="1343168"/>
            <a:ext cx="1296000" cy="536571"/>
          </a:xfrm>
          <a:prstGeom prst="rect">
            <a:avLst/>
          </a:prstGeom>
        </p:spPr>
      </p:pic>
      <p:pic>
        <p:nvPicPr>
          <p:cNvPr id="10" name="Picture 9">
            <a:extLst>
              <a:ext uri="{FF2B5EF4-FFF2-40B4-BE49-F238E27FC236}">
                <a16:creationId xmlns:a16="http://schemas.microsoft.com/office/drawing/2014/main" id="{B77F5001-4BBE-4A18-BF59-2978297F96F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811665" y="1289861"/>
            <a:ext cx="2324572" cy="581143"/>
          </a:xfrm>
          <a:prstGeom prst="rect">
            <a:avLst/>
          </a:prstGeom>
        </p:spPr>
      </p:pic>
      <p:pic>
        <p:nvPicPr>
          <p:cNvPr id="14" name="Picture 13">
            <a:extLst>
              <a:ext uri="{FF2B5EF4-FFF2-40B4-BE49-F238E27FC236}">
                <a16:creationId xmlns:a16="http://schemas.microsoft.com/office/drawing/2014/main" id="{0D415A70-8C64-45C7-9A91-BF22CB6B38C8}"/>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730114" y="2925898"/>
            <a:ext cx="3560572" cy="276000"/>
          </a:xfrm>
          <a:prstGeom prst="rect">
            <a:avLst/>
          </a:prstGeom>
        </p:spPr>
      </p:pic>
      <p:pic>
        <p:nvPicPr>
          <p:cNvPr id="16" name="Picture 15">
            <a:extLst>
              <a:ext uri="{FF2B5EF4-FFF2-40B4-BE49-F238E27FC236}">
                <a16:creationId xmlns:a16="http://schemas.microsoft.com/office/drawing/2014/main" id="{8DCFF45B-AC89-4468-8A32-F88BEED934E7}"/>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30114" y="2381056"/>
            <a:ext cx="5480572" cy="51257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666BA1-659A-4D14-8E89-132A9F085DB3}"/>
                  </a:ext>
                </a:extLst>
              </p:cNvPr>
              <p:cNvSpPr txBox="1"/>
              <p:nvPr/>
            </p:nvSpPr>
            <p:spPr>
              <a:xfrm>
                <a:off x="231275" y="1856824"/>
                <a:ext cx="8239760" cy="4031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Suppose we know the state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acc>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d>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𝐵</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 state after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should be</a:t>
                </a:r>
              </a:p>
            </p:txBody>
          </p:sp>
        </mc:Choice>
        <mc:Fallback xmlns="">
          <p:sp>
            <p:nvSpPr>
              <p:cNvPr id="17" name="TextBox 16">
                <a:extLst>
                  <a:ext uri="{FF2B5EF4-FFF2-40B4-BE49-F238E27FC236}">
                    <a16:creationId xmlns:a16="http://schemas.microsoft.com/office/drawing/2014/main" id="{83666BA1-659A-4D14-8E89-132A9F085DB3}"/>
                  </a:ext>
                </a:extLst>
              </p:cNvPr>
              <p:cNvSpPr txBox="1">
                <a:spLocks noRot="1" noChangeAspect="1" noMove="1" noResize="1" noEditPoints="1" noAdjustHandles="1" noChangeArrowheads="1" noChangeShapeType="1" noTextEdit="1"/>
              </p:cNvSpPr>
              <p:nvPr/>
            </p:nvSpPr>
            <p:spPr>
              <a:xfrm>
                <a:off x="231275" y="1856824"/>
                <a:ext cx="8239760" cy="403124"/>
              </a:xfrm>
              <a:prstGeom prst="rect">
                <a:avLst/>
              </a:prstGeom>
              <a:blipFill>
                <a:blip r:embed="rId13"/>
                <a:stretch>
                  <a:fillRect l="-666" t="-12121" b="-2424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78E4E9BB-38C9-43ED-B2A2-AFE4A27779A1}"/>
              </a:ext>
            </a:extLst>
          </p:cNvPr>
          <p:cNvSpPr/>
          <p:nvPr/>
        </p:nvSpPr>
        <p:spPr>
          <a:xfrm>
            <a:off x="1635760" y="2350576"/>
            <a:ext cx="5953760" cy="929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A29E21E-98BF-4DE9-B6B4-7B2DD005C93C}"/>
                  </a:ext>
                </a:extLst>
              </p:cNvPr>
              <p:cNvSpPr txBox="1"/>
              <p:nvPr/>
            </p:nvSpPr>
            <p:spPr>
              <a:xfrm>
                <a:off x="264160" y="3371080"/>
                <a:ext cx="841248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right-hand sides concern only the “current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Therefore they can be evaluated just  knowing the current (initial) state. So we are happy: we can move forward in time. We should just check whether the first pair of the Maxwell equations will be satisfied after the time shift if they were satisfied in the initial state. One can easily check that it is true provided the charges and currents satisfy the continuity equation (which is the consequence of the charge conservation). Notice that we have considered the currents to be “external entities”, their time and space dependence are considered here “to be given”.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By the way: do notice that when we want to make the time shift, we have to do it simultaneously for both electric field and magnetic field. So these two fields are not “individual entities” they form together a common “electromagnetic field”.</a:t>
                </a:r>
              </a:p>
            </p:txBody>
          </p:sp>
        </mc:Choice>
        <mc:Fallback xmlns="">
          <p:sp>
            <p:nvSpPr>
              <p:cNvPr id="19" name="TextBox 18">
                <a:extLst>
                  <a:ext uri="{FF2B5EF4-FFF2-40B4-BE49-F238E27FC236}">
                    <a16:creationId xmlns:a16="http://schemas.microsoft.com/office/drawing/2014/main" id="{DA29E21E-98BF-4DE9-B6B4-7B2DD005C93C}"/>
                  </a:ext>
                </a:extLst>
              </p:cNvPr>
              <p:cNvSpPr txBox="1">
                <a:spLocks noRot="1" noChangeAspect="1" noMove="1" noResize="1" noEditPoints="1" noAdjustHandles="1" noChangeArrowheads="1" noChangeShapeType="1" noTextEdit="1"/>
              </p:cNvSpPr>
              <p:nvPr/>
            </p:nvSpPr>
            <p:spPr>
              <a:xfrm>
                <a:off x="264160" y="3371080"/>
                <a:ext cx="8412480" cy="3139321"/>
              </a:xfrm>
              <a:prstGeom prst="rect">
                <a:avLst/>
              </a:prstGeom>
              <a:blipFill>
                <a:blip r:embed="rId14"/>
                <a:stretch>
                  <a:fillRect l="-580" t="-1165" r="-435" b="-2136"/>
                </a:stretch>
              </a:blipFill>
            </p:spPr>
            <p:txBody>
              <a:bodyPr/>
              <a:lstStyle/>
              <a:p>
                <a:r>
                  <a:rPr lang="en-US">
                    <a:noFill/>
                  </a:rPr>
                  <a:t> </a:t>
                </a:r>
              </a:p>
            </p:txBody>
          </p:sp>
        </mc:Fallback>
      </mc:AlternateContent>
    </p:spTree>
    <p:extLst>
      <p:ext uri="{BB962C8B-B14F-4D97-AF65-F5344CB8AC3E}">
        <p14:creationId xmlns:p14="http://schemas.microsoft.com/office/powerpoint/2010/main" val="102036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6B5C8-9CF2-4504-8891-31CA7A8091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1F4AC62-71EC-4043-A3EE-AC64F77359BD}"/>
              </a:ext>
            </a:extLst>
          </p:cNvPr>
          <p:cNvSpPr txBox="1"/>
          <p:nvPr/>
        </p:nvSpPr>
        <p:spPr>
          <a:xfrm>
            <a:off x="1838960" y="528320"/>
            <a:ext cx="5466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Note: boundary conditions</a:t>
            </a:r>
          </a:p>
        </p:txBody>
      </p:sp>
      <p:pic>
        <p:nvPicPr>
          <p:cNvPr id="4" name="Picture 3">
            <a:extLst>
              <a:ext uri="{FF2B5EF4-FFF2-40B4-BE49-F238E27FC236}">
                <a16:creationId xmlns:a16="http://schemas.microsoft.com/office/drawing/2014/main" id="{22C0FDEF-A344-4148-B160-961806EBC2C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838960" y="1931957"/>
            <a:ext cx="3560572" cy="276000"/>
          </a:xfrm>
          <a:prstGeom prst="rect">
            <a:avLst/>
          </a:prstGeom>
        </p:spPr>
      </p:pic>
      <p:pic>
        <p:nvPicPr>
          <p:cNvPr id="5" name="Picture 4">
            <a:extLst>
              <a:ext uri="{FF2B5EF4-FFF2-40B4-BE49-F238E27FC236}">
                <a16:creationId xmlns:a16="http://schemas.microsoft.com/office/drawing/2014/main" id="{22A21333-022B-4258-A4AF-D5A8AC2E0048}"/>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38960" y="1391472"/>
            <a:ext cx="5480572" cy="51257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816183-2412-4937-B8FC-01A16F3B71F9}"/>
                  </a:ext>
                </a:extLst>
              </p:cNvPr>
              <p:cNvSpPr txBox="1"/>
              <p:nvPr/>
            </p:nvSpPr>
            <p:spPr>
              <a:xfrm>
                <a:off x="325120" y="2611120"/>
                <a:ext cx="836168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These equations can in principle be used to predict the state after a small time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knowing the current state at the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then iterate to further future, next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next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so on. We can try to do it at least numerically on a computer. However, we meet two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numerical instabilities. We either have be very careful with the choice of steps in time and space or we have to choose more sophisticated numerical methods. This is not a sign of some essential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will not be able to numerically approximate the rotations in points at the boundaries. We have to use boundary conditions for the boundary points instead. </a:t>
                </a:r>
                <a:r>
                  <a:rPr kumimoji="0" lang="en-US" sz="1800" b="1" i="0" u="none" strike="noStrike" kern="1200" cap="none" spc="0" normalizeH="0" baseline="0" noProof="0" dirty="0">
                    <a:ln>
                      <a:noFill/>
                    </a:ln>
                    <a:solidFill>
                      <a:srgbClr val="FF0000"/>
                    </a:solidFill>
                    <a:effectLst/>
                    <a:uLnTx/>
                    <a:uFillTx/>
                    <a:latin typeface="Calibri"/>
                    <a:ea typeface="+mn-ea"/>
                    <a:cs typeface="+mn-cs"/>
                  </a:rPr>
                  <a:t>This is essential and it helps us to understand why the partial differential equations force us to specify the boundary conditions. To know the initial state is not enough to predict the future.</a:t>
                </a:r>
              </a:p>
            </p:txBody>
          </p:sp>
        </mc:Choice>
        <mc:Fallback xmlns="">
          <p:sp>
            <p:nvSpPr>
              <p:cNvPr id="6" name="TextBox 5">
                <a:extLst>
                  <a:ext uri="{FF2B5EF4-FFF2-40B4-BE49-F238E27FC236}">
                    <a16:creationId xmlns:a16="http://schemas.microsoft.com/office/drawing/2014/main" id="{A0816183-2412-4937-B8FC-01A16F3B71F9}"/>
                  </a:ext>
                </a:extLst>
              </p:cNvPr>
              <p:cNvSpPr txBox="1">
                <a:spLocks noRot="1" noChangeAspect="1" noMove="1" noResize="1" noEditPoints="1" noAdjustHandles="1" noChangeArrowheads="1" noChangeShapeType="1" noTextEdit="1"/>
              </p:cNvSpPr>
              <p:nvPr/>
            </p:nvSpPr>
            <p:spPr>
              <a:xfrm>
                <a:off x="325120" y="2611120"/>
                <a:ext cx="8361680" cy="3416320"/>
              </a:xfrm>
              <a:prstGeom prst="rect">
                <a:avLst/>
              </a:prstGeom>
              <a:blipFill>
                <a:blip r:embed="rId8"/>
                <a:stretch>
                  <a:fillRect l="-583" t="-891" r="-729" b="-1783"/>
                </a:stretch>
              </a:blipFill>
            </p:spPr>
            <p:txBody>
              <a:bodyPr/>
              <a:lstStyle/>
              <a:p>
                <a:r>
                  <a:rPr lang="en-US">
                    <a:noFill/>
                  </a:rPr>
                  <a:t> </a:t>
                </a:r>
              </a:p>
            </p:txBody>
          </p:sp>
        </mc:Fallback>
      </mc:AlternateContent>
    </p:spTree>
    <p:extLst>
      <p:ext uri="{BB962C8B-B14F-4D97-AF65-F5344CB8AC3E}">
        <p14:creationId xmlns:p14="http://schemas.microsoft.com/office/powerpoint/2010/main" val="282412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ECD0F-B0A8-4DC0-B510-AE5C32C219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t>
            </a: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AEDC0CD5-D0AF-41D6-B78B-6365450EA57F}"/>
              </a:ext>
            </a:extLst>
          </p:cNvPr>
          <p:cNvSpPr txBox="1"/>
          <p:nvPr/>
        </p:nvSpPr>
        <p:spPr>
          <a:xfrm>
            <a:off x="1056640" y="335280"/>
            <a:ext cx="66344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Statistical physics of a new physical object: electromagnetic field </a:t>
            </a:r>
          </a:p>
        </p:txBody>
      </p:sp>
      <p:sp>
        <p:nvSpPr>
          <p:cNvPr id="4" name="TextBox 3">
            <a:extLst>
              <a:ext uri="{FF2B5EF4-FFF2-40B4-BE49-F238E27FC236}">
                <a16:creationId xmlns:a16="http://schemas.microsoft.com/office/drawing/2014/main" id="{B1E07A7C-348F-4B62-9BB6-14628238767A}"/>
              </a:ext>
            </a:extLst>
          </p:cNvPr>
          <p:cNvSpPr txBox="1"/>
          <p:nvPr/>
        </p:nvSpPr>
        <p:spPr>
          <a:xfrm>
            <a:off x="193040" y="1278037"/>
            <a:ext cx="836168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we have described a new physical object: the electromagnetic field. We know how to define its state and we know how to predict its time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far there was no need of statistical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new situation arises when the electromagnetic field interacts with some thermal reservoir: we can imagine a stow with hot walls and the red light inside. This red light is just electromagnetic field in statistical equilibrium with the hot walls. We expect to use the technology of the canonical ensemble.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It is not, however, straightforward: we were not  told how to create the canonical ensemble for object whose state is described by a field theory. Fortunately there is a way how to </a:t>
            </a:r>
            <a:r>
              <a:rPr kumimoji="0" lang="en-US" sz="1800" b="1" i="0" u="none" strike="noStrike" kern="1200" cap="none" spc="0" normalizeH="0" baseline="0" noProof="0" dirty="0">
                <a:ln>
                  <a:noFill/>
                </a:ln>
                <a:solidFill>
                  <a:prstClr val="black"/>
                </a:solidFill>
                <a:effectLst/>
                <a:uLnTx/>
                <a:uFillTx/>
                <a:latin typeface="Calibri"/>
                <a:ea typeface="+mn-ea"/>
                <a:cs typeface="+mn-cs"/>
              </a:rPr>
              <a:t>describe the state of the free electromagnetic field in a cavity by discrete mathematical objects similar to harmonic oscillators </a:t>
            </a:r>
            <a:r>
              <a:rPr kumimoji="0" lang="en-US" sz="1800" b="0" i="0" u="none" strike="noStrike" kern="1200" cap="none" spc="0" normalizeH="0" baseline="0" noProof="0" dirty="0">
                <a:ln>
                  <a:noFill/>
                </a:ln>
                <a:solidFill>
                  <a:prstClr val="black"/>
                </a:solidFill>
                <a:effectLst/>
                <a:uLnTx/>
                <a:uFillTx/>
                <a:latin typeface="Calibri"/>
                <a:ea typeface="+mn-ea"/>
                <a:cs typeface="+mn-cs"/>
              </a:rPr>
              <a:t>(even if there are infinitely many oscillators required) and for such objects the application of statistical physics is well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07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24EF1-3E01-4930-9A19-3ADF29A08E57}"/>
              </a:ext>
            </a:extLst>
          </p:cNvPr>
          <p:cNvSpPr txBox="1"/>
          <p:nvPr/>
        </p:nvSpPr>
        <p:spPr>
          <a:xfrm>
            <a:off x="1046480" y="180565"/>
            <a:ext cx="6482080" cy="523220"/>
          </a:xfrm>
          <a:prstGeom prst="rect">
            <a:avLst/>
          </a:prstGeom>
          <a:noFill/>
        </p:spPr>
        <p:txBody>
          <a:bodyPr wrap="square" rtlCol="0">
            <a:spAutoFit/>
          </a:bodyPr>
          <a:lstStyle/>
          <a:p>
            <a:pPr algn="ctr"/>
            <a:r>
              <a:rPr lang="sk-SK" sz="2800" b="1" dirty="0">
                <a:solidFill>
                  <a:prstClr val="black"/>
                </a:solidFill>
                <a:latin typeface="Arial" panose="020B0604020202020204" pitchFamily="34" charset="0"/>
                <a:cs typeface="Arial" panose="020B0604020202020204" pitchFamily="34" charset="0"/>
              </a:rPr>
              <a:t>van der </a:t>
            </a:r>
            <a:r>
              <a:rPr lang="sk-SK" sz="2800" b="1" dirty="0" err="1">
                <a:solidFill>
                  <a:prstClr val="black"/>
                </a:solidFill>
                <a:latin typeface="Arial" panose="020B0604020202020204" pitchFamily="34" charset="0"/>
                <a:cs typeface="Arial" panose="020B0604020202020204" pitchFamily="34" charset="0"/>
              </a:rPr>
              <a:t>Waals</a:t>
            </a:r>
            <a:r>
              <a:rPr lang="en-US" sz="2800" b="1" dirty="0">
                <a:solidFill>
                  <a:prstClr val="black"/>
                </a:solidFill>
                <a:latin typeface="Arial" panose="020B0604020202020204" pitchFamily="34" charset="0"/>
                <a:cs typeface="Arial" panose="020B0604020202020204" pitchFamily="34" charset="0"/>
              </a:rPr>
              <a:t> equation</a:t>
            </a:r>
            <a:endParaRPr lang="sk-SK" sz="2800" b="1"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59C3A93-C216-4FA6-A611-46DA83FDF6C0}"/>
              </a:ext>
            </a:extLst>
          </p:cNvPr>
          <p:cNvSpPr txBox="1"/>
          <p:nvPr/>
        </p:nvSpPr>
        <p:spPr>
          <a:xfrm>
            <a:off x="220432" y="676115"/>
            <a:ext cx="8249920" cy="646331"/>
          </a:xfrm>
          <a:prstGeom prst="rect">
            <a:avLst/>
          </a:prstGeom>
          <a:noFill/>
        </p:spPr>
        <p:txBody>
          <a:bodyPr wrap="square" rtlCol="0">
            <a:spAutoFit/>
          </a:bodyPr>
          <a:lstStyle/>
          <a:p>
            <a:r>
              <a:rPr lang="en-US" dirty="0"/>
              <a:t>There were several attempts to “invent formulas” for the real gas equation of states. The most popular in textbooks is the van der Waals equation</a:t>
            </a:r>
          </a:p>
        </p:txBody>
      </p:sp>
      <p:pic>
        <p:nvPicPr>
          <p:cNvPr id="7" name="Picture 6">
            <a:extLst>
              <a:ext uri="{FF2B5EF4-FFF2-40B4-BE49-F238E27FC236}">
                <a16:creationId xmlns:a16="http://schemas.microsoft.com/office/drawing/2014/main" id="{0407D404-5163-4C92-B69B-0CEE9B20E148}"/>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891127" y="1343803"/>
            <a:ext cx="2946857" cy="56228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3C380EE-0537-408D-AC61-354E1213D4B6}"/>
                  </a:ext>
                </a:extLst>
              </p:cNvPr>
              <p:cNvSpPr txBox="1"/>
              <p:nvPr/>
            </p:nvSpPr>
            <p:spPr>
              <a:xfrm>
                <a:off x="190209" y="1912387"/>
                <a:ext cx="8432800" cy="1477328"/>
              </a:xfrm>
              <a:prstGeom prst="rect">
                <a:avLst/>
              </a:prstGeom>
              <a:noFill/>
            </p:spPr>
            <p:txBody>
              <a:bodyPr wrap="square" rtlCol="0">
                <a:spAutoFit/>
              </a:bodyPr>
              <a:lstStyle/>
              <a:p>
                <a:r>
                  <a:rPr lang="en-US" dirty="0"/>
                  <a:t>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are empirical constants characterizing the specific gas. The equation is of the third order in </a:t>
                </a:r>
                <a14:m>
                  <m:oMath xmlns:m="http://schemas.openxmlformats.org/officeDocument/2006/math">
                    <m:r>
                      <a:rPr lang="en-US" b="0" i="1" smtClean="0">
                        <a:latin typeface="Cambria Math" panose="02040503050406030204" pitchFamily="18" charset="0"/>
                      </a:rPr>
                      <m:t>𝑉</m:t>
                    </m:r>
                  </m:oMath>
                </a14:m>
                <a:r>
                  <a:rPr lang="en-US" dirty="0"/>
                  <a:t> and for the temperatures below certain critical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oMath>
                </a14:m>
                <a:r>
                  <a:rPr lang="en-US" dirty="0"/>
                  <a:t> does not have a flat horizontal segment in the region where condensation is expected. Instead an </a:t>
                </a:r>
                <a:r>
                  <a:rPr lang="en-US" b="1" dirty="0"/>
                  <a:t>upward rise and a downward dip </a:t>
                </a:r>
                <a:r>
                  <a:rPr lang="en-US" dirty="0"/>
                  <a:t>is “predicted” by the formula. This region in the isotherm is usually interpreted as corresponding to a metastable equilibrium of</a:t>
                </a:r>
              </a:p>
            </p:txBody>
          </p:sp>
        </mc:Choice>
        <mc:Fallback xmlns="">
          <p:sp>
            <p:nvSpPr>
              <p:cNvPr id="8" name="TextBox 7">
                <a:extLst>
                  <a:ext uri="{FF2B5EF4-FFF2-40B4-BE49-F238E27FC236}">
                    <a16:creationId xmlns:a16="http://schemas.microsoft.com/office/drawing/2014/main" id="{E3C380EE-0537-408D-AC61-354E1213D4B6}"/>
                  </a:ext>
                </a:extLst>
              </p:cNvPr>
              <p:cNvSpPr txBox="1">
                <a:spLocks noRot="1" noChangeAspect="1" noMove="1" noResize="1" noEditPoints="1" noAdjustHandles="1" noChangeArrowheads="1" noChangeShapeType="1" noTextEdit="1"/>
              </p:cNvSpPr>
              <p:nvPr/>
            </p:nvSpPr>
            <p:spPr>
              <a:xfrm>
                <a:off x="190209" y="1912387"/>
                <a:ext cx="8432800" cy="1477328"/>
              </a:xfrm>
              <a:prstGeom prst="rect">
                <a:avLst/>
              </a:prstGeom>
              <a:blipFill>
                <a:blip r:embed="rId6"/>
                <a:stretch>
                  <a:fillRect l="-578" t="-2479" r="-361" b="-578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2697B2E2-64E0-4E21-A4C4-AD7EEFB62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00" y="3326567"/>
            <a:ext cx="2857500" cy="2276475"/>
          </a:xfrm>
          <a:prstGeom prst="rect">
            <a:avLst/>
          </a:prstGeom>
        </p:spPr>
      </p:pic>
      <p:sp>
        <p:nvSpPr>
          <p:cNvPr id="12" name="TextBox 11">
            <a:extLst>
              <a:ext uri="{FF2B5EF4-FFF2-40B4-BE49-F238E27FC236}">
                <a16:creationId xmlns:a16="http://schemas.microsoft.com/office/drawing/2014/main" id="{AA10D4BE-C9A4-49E6-B6FD-E2C9297E149C}"/>
              </a:ext>
            </a:extLst>
          </p:cNvPr>
          <p:cNvSpPr txBox="1"/>
          <p:nvPr/>
        </p:nvSpPr>
        <p:spPr>
          <a:xfrm>
            <a:off x="2900471" y="3338670"/>
            <a:ext cx="5737860" cy="923330"/>
          </a:xfrm>
          <a:prstGeom prst="rect">
            <a:avLst/>
          </a:prstGeom>
          <a:noFill/>
        </p:spPr>
        <p:txBody>
          <a:bodyPr wrap="square" rtlCol="0">
            <a:spAutoFit/>
          </a:bodyPr>
          <a:lstStyle/>
          <a:p>
            <a:r>
              <a:rPr lang="en-US" dirty="0"/>
              <a:t>overheated liquid or overcooled vapor which can be observed for very clean samples of the substance. Usually, however a flat horizontal segment of isotherm is observed.</a:t>
            </a:r>
          </a:p>
        </p:txBody>
      </p:sp>
      <p:pic>
        <p:nvPicPr>
          <p:cNvPr id="9" name="Picture 2" descr="http://bouman.chem.georgetown.edu/F00/charles2/IMG00011.GIF">
            <a:extLst>
              <a:ext uri="{FF2B5EF4-FFF2-40B4-BE49-F238E27FC236}">
                <a16:creationId xmlns:a16="http://schemas.microsoft.com/office/drawing/2014/main" id="{43A6F567-DB75-4E82-87A1-5651954C45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269" r="484"/>
          <a:stretch/>
        </p:blipFill>
        <p:spPr bwMode="auto">
          <a:xfrm>
            <a:off x="3596612" y="4352082"/>
            <a:ext cx="3915358" cy="25869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297FDC2-CAF7-4878-AFD2-E4F5718B3F4E}"/>
              </a:ext>
            </a:extLst>
          </p:cNvPr>
          <p:cNvSpPr>
            <a:spLocks noGrp="1"/>
          </p:cNvSpPr>
          <p:nvPr>
            <p:ph type="sldNum" sz="quarter" idx="12"/>
          </p:nvPr>
        </p:nvSpPr>
        <p:spPr/>
        <p:txBody>
          <a:bodyPr/>
          <a:lstStyle/>
          <a:p>
            <a:fld id="{75C6860D-BD61-40CF-A6C8-13A1495E506D}" type="slidenum">
              <a:rPr lang="sk-SK" smtClean="0"/>
              <a:t>2</a:t>
            </a:fld>
            <a:endParaRPr lang="sk-SK"/>
          </a:p>
        </p:txBody>
      </p:sp>
    </p:spTree>
    <p:extLst>
      <p:ext uri="{BB962C8B-B14F-4D97-AF65-F5344CB8AC3E}">
        <p14:creationId xmlns:p14="http://schemas.microsoft.com/office/powerpoint/2010/main" val="397401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yu.edu/classes/tuckerman/stat.mech/lectures/lecture_25/img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679" y="1010441"/>
            <a:ext cx="2925721" cy="20386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9A45C60-74C3-406D-B520-5FB57BCAE010}"/>
              </a:ext>
            </a:extLst>
          </p:cNvPr>
          <p:cNvSpPr/>
          <p:nvPr/>
        </p:nvSpPr>
        <p:spPr>
          <a:xfrm>
            <a:off x="311300" y="273719"/>
            <a:ext cx="8081571" cy="523220"/>
          </a:xfrm>
          <a:prstGeom prst="rect">
            <a:avLst/>
          </a:prstGeom>
        </p:spPr>
        <p:txBody>
          <a:bodyPr wrap="none">
            <a:spAutoFit/>
          </a:bodyPr>
          <a:lstStyle/>
          <a:p>
            <a:pPr lvl="0" algn="ctr"/>
            <a:r>
              <a:rPr lang="en-US" sz="2800" b="1" dirty="0">
                <a:solidFill>
                  <a:prstClr val="black"/>
                </a:solidFill>
                <a:latin typeface="Arial" panose="020B0604020202020204" pitchFamily="34" charset="0"/>
                <a:cs typeface="Arial" panose="020B0604020202020204" pitchFamily="34" charset="0"/>
              </a:rPr>
              <a:t>V</a:t>
            </a:r>
            <a:r>
              <a:rPr lang="sk-SK" sz="2800" b="1" dirty="0" err="1">
                <a:solidFill>
                  <a:prstClr val="black"/>
                </a:solidFill>
                <a:latin typeface="Arial" panose="020B0604020202020204" pitchFamily="34" charset="0"/>
                <a:cs typeface="Arial" panose="020B0604020202020204" pitchFamily="34" charset="0"/>
              </a:rPr>
              <a:t>an</a:t>
            </a:r>
            <a:r>
              <a:rPr lang="sk-SK" sz="2800" b="1" dirty="0">
                <a:solidFill>
                  <a:prstClr val="black"/>
                </a:solidFill>
                <a:latin typeface="Arial" panose="020B0604020202020204" pitchFamily="34" charset="0"/>
                <a:cs typeface="Arial" panose="020B0604020202020204" pitchFamily="34" charset="0"/>
              </a:rPr>
              <a:t> der </a:t>
            </a:r>
            <a:r>
              <a:rPr lang="sk-SK" sz="2800" b="1" dirty="0" err="1">
                <a:solidFill>
                  <a:prstClr val="black"/>
                </a:solidFill>
                <a:latin typeface="Arial" panose="020B0604020202020204" pitchFamily="34" charset="0"/>
                <a:cs typeface="Arial" panose="020B0604020202020204" pitchFamily="34" charset="0"/>
              </a:rPr>
              <a:t>Waals</a:t>
            </a:r>
            <a:r>
              <a:rPr lang="en-US" sz="2800" b="1" dirty="0">
                <a:solidFill>
                  <a:prstClr val="black"/>
                </a:solidFill>
                <a:latin typeface="Arial" panose="020B0604020202020204" pitchFamily="34" charset="0"/>
                <a:cs typeface="Arial" panose="020B0604020202020204" pitchFamily="34" charset="0"/>
              </a:rPr>
              <a:t> equation: Maxwell construction</a:t>
            </a:r>
            <a:endParaRPr lang="sk-SK" sz="2800" b="1"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4A53C87-9B5C-4088-AB3B-96A0D0091693}"/>
              </a:ext>
            </a:extLst>
          </p:cNvPr>
          <p:cNvSpPr txBox="1"/>
          <p:nvPr/>
        </p:nvSpPr>
        <p:spPr>
          <a:xfrm>
            <a:off x="127321" y="3055716"/>
            <a:ext cx="8599990" cy="3416320"/>
          </a:xfrm>
          <a:prstGeom prst="rect">
            <a:avLst/>
          </a:prstGeom>
          <a:noFill/>
        </p:spPr>
        <p:txBody>
          <a:bodyPr wrap="square" rtlCol="0">
            <a:spAutoFit/>
          </a:bodyPr>
          <a:lstStyle/>
          <a:p>
            <a:r>
              <a:rPr lang="en-US" dirty="0"/>
              <a:t>It is possible to predict the position of the horizontal flat segment on the isotherm using the Van der Waals curve with the rise and dip. Maxwell construction says: substitute the rise-dip area with a horizontal line in such a way, that the </a:t>
            </a:r>
            <a:r>
              <a:rPr lang="en-US" b="1" dirty="0">
                <a:solidFill>
                  <a:srgbClr val="FF0000"/>
                </a:solidFill>
              </a:rPr>
              <a:t>areas above and below the horizontal line are equal</a:t>
            </a:r>
            <a:r>
              <a:rPr lang="en-US" dirty="0"/>
              <a:t>.</a:t>
            </a:r>
          </a:p>
          <a:p>
            <a:r>
              <a:rPr lang="en-US" dirty="0"/>
              <a:t>The pressure as given by the position of the flat horizontal line is called </a:t>
            </a:r>
            <a:r>
              <a:rPr lang="en-US" b="1" dirty="0">
                <a:solidFill>
                  <a:srgbClr val="FF0000"/>
                </a:solidFill>
              </a:rPr>
              <a:t>saturated vapor pressure</a:t>
            </a:r>
            <a:r>
              <a:rPr lang="en-US" dirty="0"/>
              <a:t>. If we artificially prepare a non-equilibrium state such that the pressure of vapor is less than the saturated pressure, then during the relaxation molecules from the liquid phase will escape into the vapor phase more often then from the vapor phase into the liquid phase. This causes increasing the vapor pressure until it reaches the saturated vapor pressure, that is equilibrium. The </a:t>
            </a:r>
            <a:r>
              <a:rPr lang="en-US" b="1" dirty="0"/>
              <a:t>equilibrium is dynamical</a:t>
            </a:r>
            <a:r>
              <a:rPr lang="en-US" dirty="0"/>
              <a:t>: macroscopically we do not observe and changes, but on the molecular level the molecules continue to migrate between the liquid and the vapor phase in equal amounts.</a:t>
            </a:r>
            <a:endParaRPr lang="sk-SK" dirty="0"/>
          </a:p>
        </p:txBody>
      </p:sp>
      <p:sp>
        <p:nvSpPr>
          <p:cNvPr id="2" name="Slide Number Placeholder 1">
            <a:extLst>
              <a:ext uri="{FF2B5EF4-FFF2-40B4-BE49-F238E27FC236}">
                <a16:creationId xmlns:a16="http://schemas.microsoft.com/office/drawing/2014/main" id="{6864AD88-5D35-4740-B033-283833EB8621}"/>
              </a:ext>
            </a:extLst>
          </p:cNvPr>
          <p:cNvSpPr>
            <a:spLocks noGrp="1"/>
          </p:cNvSpPr>
          <p:nvPr>
            <p:ph type="sldNum" sz="quarter" idx="12"/>
          </p:nvPr>
        </p:nvSpPr>
        <p:spPr/>
        <p:txBody>
          <a:bodyPr/>
          <a:lstStyle/>
          <a:p>
            <a:fld id="{75C6860D-BD61-40CF-A6C8-13A1495E506D}" type="slidenum">
              <a:rPr lang="sk-SK" smtClean="0"/>
              <a:t>3</a:t>
            </a:fld>
            <a:endParaRPr lang="sk-SK"/>
          </a:p>
        </p:txBody>
      </p:sp>
    </p:spTree>
    <p:extLst>
      <p:ext uri="{BB962C8B-B14F-4D97-AF65-F5344CB8AC3E}">
        <p14:creationId xmlns:p14="http://schemas.microsoft.com/office/powerpoint/2010/main" val="185532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C3EAC4-9F89-4950-861A-9C496C9A6B54}"/>
              </a:ext>
            </a:extLst>
          </p:cNvPr>
          <p:cNvSpPr/>
          <p:nvPr/>
        </p:nvSpPr>
        <p:spPr>
          <a:xfrm>
            <a:off x="751324" y="273719"/>
            <a:ext cx="7201523" cy="523220"/>
          </a:xfrm>
          <a:prstGeom prst="rect">
            <a:avLst/>
          </a:prstGeom>
        </p:spPr>
        <p:txBody>
          <a:bodyPr wrap="none">
            <a:spAutoFit/>
          </a:bodyPr>
          <a:lstStyle/>
          <a:p>
            <a:pPr lvl="0" algn="ctr"/>
            <a:r>
              <a:rPr lang="en-US" sz="2800" b="1" dirty="0">
                <a:solidFill>
                  <a:prstClr val="black"/>
                </a:solidFill>
                <a:latin typeface="Arial" panose="020B0604020202020204" pitchFamily="34" charset="0"/>
                <a:cs typeface="Arial" panose="020B0604020202020204" pitchFamily="34" charset="0"/>
              </a:rPr>
              <a:t>V</a:t>
            </a:r>
            <a:r>
              <a:rPr lang="sk-SK" sz="2800" b="1" dirty="0" err="1">
                <a:solidFill>
                  <a:prstClr val="black"/>
                </a:solidFill>
                <a:latin typeface="Arial" panose="020B0604020202020204" pitchFamily="34" charset="0"/>
                <a:cs typeface="Arial" panose="020B0604020202020204" pitchFamily="34" charset="0"/>
              </a:rPr>
              <a:t>an</a:t>
            </a:r>
            <a:r>
              <a:rPr lang="sk-SK" sz="2800" b="1" dirty="0">
                <a:solidFill>
                  <a:prstClr val="black"/>
                </a:solidFill>
                <a:latin typeface="Arial" panose="020B0604020202020204" pitchFamily="34" charset="0"/>
                <a:cs typeface="Arial" panose="020B0604020202020204" pitchFamily="34" charset="0"/>
              </a:rPr>
              <a:t> der </a:t>
            </a:r>
            <a:r>
              <a:rPr lang="sk-SK" sz="2800" b="1" dirty="0" err="1">
                <a:solidFill>
                  <a:prstClr val="black"/>
                </a:solidFill>
                <a:latin typeface="Arial" panose="020B0604020202020204" pitchFamily="34" charset="0"/>
                <a:cs typeface="Arial" panose="020B0604020202020204" pitchFamily="34" charset="0"/>
              </a:rPr>
              <a:t>Waals</a:t>
            </a:r>
            <a:r>
              <a:rPr lang="en-US" sz="2800" b="1" dirty="0">
                <a:solidFill>
                  <a:prstClr val="black"/>
                </a:solidFill>
                <a:latin typeface="Arial" panose="020B0604020202020204" pitchFamily="34" charset="0"/>
                <a:cs typeface="Arial" panose="020B0604020202020204" pitchFamily="34" charset="0"/>
              </a:rPr>
              <a:t> equation: critical isotherm</a:t>
            </a:r>
            <a:endParaRPr lang="sk-SK" sz="2800" b="1" dirty="0">
              <a:solidFill>
                <a:prstClr val="black"/>
              </a:solidFill>
              <a:latin typeface="Arial" panose="020B0604020202020204" pitchFamily="34" charset="0"/>
              <a:cs typeface="Arial" panose="020B0604020202020204" pitchFamily="34" charset="0"/>
            </a:endParaRPr>
          </a:p>
        </p:txBody>
      </p:sp>
      <p:pic>
        <p:nvPicPr>
          <p:cNvPr id="3" name="Picture 6" descr="http://grephysics.net/ans/probs/pi/9277_46.gif">
            <a:extLst>
              <a:ext uri="{FF2B5EF4-FFF2-40B4-BE49-F238E27FC236}">
                <a16:creationId xmlns:a16="http://schemas.microsoft.com/office/drawing/2014/main" id="{91F5A58D-6D08-4375-A620-3F063DD33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 y="3076425"/>
            <a:ext cx="3081401" cy="312305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02CAE75B-2576-4BB7-ACE3-078DBC66015E}"/>
              </a:ext>
            </a:extLst>
          </p:cNvPr>
          <p:cNvCxnSpPr>
            <a:cxnSpLocks/>
          </p:cNvCxnSpPr>
          <p:nvPr/>
        </p:nvCxnSpPr>
        <p:spPr>
          <a:xfrm flipH="1">
            <a:off x="2174144" y="3732028"/>
            <a:ext cx="483994" cy="8074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8215A0F-DD44-4583-93DF-59FBC0448C76}"/>
              </a:ext>
            </a:extLst>
          </p:cNvPr>
          <p:cNvSpPr txBox="1"/>
          <p:nvPr/>
        </p:nvSpPr>
        <p:spPr>
          <a:xfrm>
            <a:off x="1732681" y="3420708"/>
            <a:ext cx="17866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critical isotherm</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5166E7-68D3-47BF-B539-26FE2811CDA3}"/>
                  </a:ext>
                </a:extLst>
              </p:cNvPr>
              <p:cNvSpPr txBox="1"/>
              <p:nvPr/>
            </p:nvSpPr>
            <p:spPr>
              <a:xfrm>
                <a:off x="255181" y="850605"/>
                <a:ext cx="8601740" cy="2308324"/>
              </a:xfrm>
              <a:prstGeom prst="rect">
                <a:avLst/>
              </a:prstGeom>
              <a:noFill/>
            </p:spPr>
            <p:txBody>
              <a:bodyPr wrap="square" rtlCol="0">
                <a:spAutoFit/>
              </a:bodyPr>
              <a:lstStyle/>
              <a:p>
                <a:r>
                  <a:rPr lang="en-US" dirty="0"/>
                  <a:t>If we draw several isotherms as given by the van der Waals equation (with Maxwell modification) we observe that the higher the temperature the shorter is the flat horizontal segment and for certain temperature the flat segment is degenerated to a point. It is the isotherm marked as “2” it the figure below. This isotherm is called the critical isotherm and corresponds to the critical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oMath>
                </a14:m>
                <a:r>
                  <a:rPr lang="en-US" dirty="0"/>
                  <a:t>. For the critical isotherm there is no need to do the Maxwell construction, since the rise-dip area degenerates to just a point: it is an inflex point on the isotherm. The point corresponds to the critical volume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oMath>
                </a14:m>
                <a:r>
                  <a:rPr lang="en-US" dirty="0"/>
                  <a:t> and critical pressure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r>
                      <a:rPr lang="en-US" b="0" i="1" smtClean="0">
                        <a:latin typeface="Cambria Math" panose="02040503050406030204" pitchFamily="18" charset="0"/>
                      </a:rPr>
                      <m:t>.</m:t>
                    </m:r>
                  </m:oMath>
                </a14:m>
                <a:r>
                  <a:rPr lang="en-US" dirty="0"/>
                  <a:t>  For still higher temperatures is no rise-dip area, therefore no coexistence of</a:t>
                </a:r>
                <a:endParaRPr lang="sk-SK" dirty="0"/>
              </a:p>
            </p:txBody>
          </p:sp>
        </mc:Choice>
        <mc:Fallback xmlns="">
          <p:sp>
            <p:nvSpPr>
              <p:cNvPr id="7" name="TextBox 6">
                <a:extLst>
                  <a:ext uri="{FF2B5EF4-FFF2-40B4-BE49-F238E27FC236}">
                    <a16:creationId xmlns:a16="http://schemas.microsoft.com/office/drawing/2014/main" id="{0E5166E7-68D3-47BF-B539-26FE2811CDA3}"/>
                  </a:ext>
                </a:extLst>
              </p:cNvPr>
              <p:cNvSpPr txBox="1">
                <a:spLocks noRot="1" noChangeAspect="1" noMove="1" noResize="1" noEditPoints="1" noAdjustHandles="1" noChangeArrowheads="1" noChangeShapeType="1" noTextEdit="1"/>
              </p:cNvSpPr>
              <p:nvPr/>
            </p:nvSpPr>
            <p:spPr>
              <a:xfrm>
                <a:off x="255181" y="850605"/>
                <a:ext cx="8601740" cy="2308324"/>
              </a:xfrm>
              <a:prstGeom prst="rect">
                <a:avLst/>
              </a:prstGeom>
              <a:blipFill>
                <a:blip r:embed="rId5"/>
                <a:stretch>
                  <a:fillRect l="-638" t="-1587" r="-850" b="-3439"/>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E6C1B27-2CCE-4AAD-8586-7062AE5DF1EB}"/>
                  </a:ext>
                </a:extLst>
              </p:cNvPr>
              <p:cNvSpPr/>
              <p:nvPr/>
            </p:nvSpPr>
            <p:spPr>
              <a:xfrm>
                <a:off x="3627442" y="3084846"/>
                <a:ext cx="5442130" cy="3416320"/>
              </a:xfrm>
              <a:prstGeom prst="rect">
                <a:avLst/>
              </a:prstGeom>
            </p:spPr>
            <p:txBody>
              <a:bodyPr wrap="square">
                <a:spAutoFit/>
              </a:bodyPr>
              <a:lstStyle/>
              <a:p>
                <a:r>
                  <a:rPr lang="en-US" dirty="0"/>
                  <a:t>liquid-vapor phases. </a:t>
                </a:r>
                <a:r>
                  <a:rPr lang="en-US" b="1" dirty="0"/>
                  <a:t>For temperatures higher than critical it is not possible to liquify the gas just by decreasing volume and increasing pressure</a:t>
                </a:r>
                <a:r>
                  <a:rPr lang="en-US" dirty="0"/>
                  <a:t>: one must first lower the temperature below critical value.</a:t>
                </a:r>
              </a:p>
              <a:p>
                <a:r>
                  <a:rPr lang="en-US" dirty="0"/>
                  <a:t>The position of the critical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oMath>
                </a14:m>
                <a:r>
                  <a:rPr lang="en-US" dirty="0"/>
                  <a:t> can be calculated from the van der Waals equation. One can for example look for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oMath>
                </a14:m>
                <a:r>
                  <a:rPr lang="en-US" dirty="0"/>
                  <a:t> for which the isotherm has an inflex point. Technically easier way is to </a:t>
                </a:r>
                <a:r>
                  <a:rPr lang="en-US" b="1" dirty="0"/>
                  <a:t>rewrite the van der Waals equation to a third order equation for the variable </a:t>
                </a:r>
                <a14:m>
                  <m:oMath xmlns:m="http://schemas.openxmlformats.org/officeDocument/2006/math">
                    <m:r>
                      <a:rPr lang="en-US" b="1" i="1" smtClean="0">
                        <a:latin typeface="Cambria Math" panose="02040503050406030204" pitchFamily="18" charset="0"/>
                      </a:rPr>
                      <m:t>𝑽</m:t>
                    </m:r>
                  </m:oMath>
                </a14:m>
                <a:r>
                  <a:rPr lang="en-US" b="1" dirty="0"/>
                  <a:t> </a:t>
                </a:r>
                <a:r>
                  <a:rPr lang="en-US" dirty="0"/>
                  <a:t>with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as parameters and </a:t>
                </a:r>
                <a:r>
                  <a:rPr lang="en-US" b="1" dirty="0"/>
                  <a:t>find the values of these parameters for which this third order equation has a triple (real) root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𝒄</m:t>
                        </m:r>
                      </m:sub>
                    </m:sSub>
                  </m:oMath>
                </a14:m>
                <a:r>
                  <a:rPr lang="en-US" b="1" dirty="0"/>
                  <a:t> .</a:t>
                </a:r>
                <a:endParaRPr lang="sk-SK" b="1" dirty="0"/>
              </a:p>
            </p:txBody>
          </p:sp>
        </mc:Choice>
        <mc:Fallback xmlns="">
          <p:sp>
            <p:nvSpPr>
              <p:cNvPr id="8" name="Rectangle 7">
                <a:extLst>
                  <a:ext uri="{FF2B5EF4-FFF2-40B4-BE49-F238E27FC236}">
                    <a16:creationId xmlns:a16="http://schemas.microsoft.com/office/drawing/2014/main" id="{8E6C1B27-2CCE-4AAD-8586-7062AE5DF1EB}"/>
                  </a:ext>
                </a:extLst>
              </p:cNvPr>
              <p:cNvSpPr>
                <a:spLocks noRot="1" noChangeAspect="1" noMove="1" noResize="1" noEditPoints="1" noAdjustHandles="1" noChangeArrowheads="1" noChangeShapeType="1" noTextEdit="1"/>
              </p:cNvSpPr>
              <p:nvPr/>
            </p:nvSpPr>
            <p:spPr>
              <a:xfrm>
                <a:off x="3627442" y="3084846"/>
                <a:ext cx="5442130" cy="3416320"/>
              </a:xfrm>
              <a:prstGeom prst="rect">
                <a:avLst/>
              </a:prstGeom>
              <a:blipFill>
                <a:blip r:embed="rId6"/>
                <a:stretch>
                  <a:fillRect l="-896" t="-893" r="-1568" b="-1964"/>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11E903AF-11AB-4AFE-B22A-C40E47700391}"/>
              </a:ext>
            </a:extLst>
          </p:cNvPr>
          <p:cNvSpPr>
            <a:spLocks noGrp="1"/>
          </p:cNvSpPr>
          <p:nvPr>
            <p:ph type="sldNum" sz="quarter" idx="12"/>
          </p:nvPr>
        </p:nvSpPr>
        <p:spPr/>
        <p:txBody>
          <a:bodyPr/>
          <a:lstStyle/>
          <a:p>
            <a:fld id="{75C6860D-BD61-40CF-A6C8-13A1495E506D}" type="slidenum">
              <a:rPr lang="sk-SK" smtClean="0"/>
              <a:t>4</a:t>
            </a:fld>
            <a:endParaRPr lang="sk-SK"/>
          </a:p>
        </p:txBody>
      </p:sp>
    </p:spTree>
    <p:extLst>
      <p:ext uri="{BB962C8B-B14F-4D97-AF65-F5344CB8AC3E}">
        <p14:creationId xmlns:p14="http://schemas.microsoft.com/office/powerpoint/2010/main" val="360604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B5809C-701B-49E6-9679-9F8C9951C74F}"/>
              </a:ext>
            </a:extLst>
          </p:cNvPr>
          <p:cNvSpPr txBox="1"/>
          <p:nvPr/>
        </p:nvSpPr>
        <p:spPr>
          <a:xfrm>
            <a:off x="3081422" y="151096"/>
            <a:ext cx="32552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 panose="020B0604020202020204" pitchFamily="34" charset="0"/>
                <a:cs typeface="Arial" panose="020B0604020202020204" pitchFamily="34" charset="0"/>
              </a:rPr>
              <a:t>Phase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diagram </a:t>
            </a:r>
          </a:p>
        </p:txBody>
      </p:sp>
      <p:pic>
        <p:nvPicPr>
          <p:cNvPr id="3" name="Picture 2">
            <a:extLst>
              <a:ext uri="{FF2B5EF4-FFF2-40B4-BE49-F238E27FC236}">
                <a16:creationId xmlns:a16="http://schemas.microsoft.com/office/drawing/2014/main" id="{50756708-9BC3-40D7-9439-9E37318DAD6C}"/>
              </a:ext>
            </a:extLst>
          </p:cNvPr>
          <p:cNvPicPr>
            <a:picLocks noChangeAspect="1"/>
          </p:cNvPicPr>
          <p:nvPr/>
        </p:nvPicPr>
        <p:blipFill>
          <a:blip r:embed="rId2"/>
          <a:stretch>
            <a:fillRect/>
          </a:stretch>
        </p:blipFill>
        <p:spPr>
          <a:xfrm>
            <a:off x="286141" y="2845574"/>
            <a:ext cx="3934985" cy="2244565"/>
          </a:xfrm>
          <a:prstGeom prst="rect">
            <a:avLst/>
          </a:prstGeom>
        </p:spPr>
      </p:pic>
      <p:pic>
        <p:nvPicPr>
          <p:cNvPr id="10" name="Picture 6" descr="http://grephysics.net/ans/probs/pi/9277_46.gif">
            <a:extLst>
              <a:ext uri="{FF2B5EF4-FFF2-40B4-BE49-F238E27FC236}">
                <a16:creationId xmlns:a16="http://schemas.microsoft.com/office/drawing/2014/main" id="{833999DD-FDEE-4A66-ADDE-26098B82D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44" y="1005839"/>
            <a:ext cx="1345138" cy="13633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F7D656-4EC0-4326-9B24-8A95D71C5E55}"/>
                  </a:ext>
                </a:extLst>
              </p:cNvPr>
              <p:cNvSpPr txBox="1"/>
              <p:nvPr/>
            </p:nvSpPr>
            <p:spPr>
              <a:xfrm>
                <a:off x="2113280" y="640216"/>
                <a:ext cx="6624320" cy="2031325"/>
              </a:xfrm>
              <a:prstGeom prst="rect">
                <a:avLst/>
              </a:prstGeom>
              <a:noFill/>
            </p:spPr>
            <p:txBody>
              <a:bodyPr wrap="square" rtlCol="0">
                <a:spAutoFit/>
              </a:bodyPr>
              <a:lstStyle/>
              <a:p>
                <a:r>
                  <a:rPr lang="en-US" dirty="0"/>
                  <a:t>It is clear that the saturated vapor pressure is uniquely determined by the temperature. The equilibrium between the liquid and gas phase is determined by just one macroscopic parameter, temperature or pressure. Therefore one can visualize the liquid-gas coexistence equilibrium states by a curve in a </a:t>
                </a:r>
                <a14:m>
                  <m:oMath xmlns:m="http://schemas.openxmlformats.org/officeDocument/2006/math">
                    <m:r>
                      <a:rPr lang="en-US" b="0" i="1" smtClean="0">
                        <a:latin typeface="Cambria Math" panose="02040503050406030204" pitchFamily="18" charset="0"/>
                      </a:rPr>
                      <m:t>𝑝𝑇</m:t>
                    </m:r>
                  </m:oMath>
                </a14:m>
                <a:r>
                  <a:rPr lang="en-US" dirty="0"/>
                  <a:t> diagram, called </a:t>
                </a:r>
                <a:r>
                  <a:rPr lang="en-US" b="1" dirty="0">
                    <a:solidFill>
                      <a:srgbClr val="FF0000"/>
                    </a:solidFill>
                  </a:rPr>
                  <a:t>phase diagram </a:t>
                </a:r>
                <a:r>
                  <a:rPr lang="en-US" dirty="0"/>
                  <a:t>. The liquid-gas coexistence curve is visualized in the figure below by the red curve. The curve is at high temperatures</a:t>
                </a:r>
              </a:p>
            </p:txBody>
          </p:sp>
        </mc:Choice>
        <mc:Fallback xmlns="">
          <p:sp>
            <p:nvSpPr>
              <p:cNvPr id="11" name="TextBox 10">
                <a:extLst>
                  <a:ext uri="{FF2B5EF4-FFF2-40B4-BE49-F238E27FC236}">
                    <a16:creationId xmlns:a16="http://schemas.microsoft.com/office/drawing/2014/main" id="{C0F7D656-4EC0-4326-9B24-8A95D71C5E55}"/>
                  </a:ext>
                </a:extLst>
              </p:cNvPr>
              <p:cNvSpPr txBox="1">
                <a:spLocks noRot="1" noChangeAspect="1" noMove="1" noResize="1" noEditPoints="1" noAdjustHandles="1" noChangeArrowheads="1" noChangeShapeType="1" noTextEdit="1"/>
              </p:cNvSpPr>
              <p:nvPr/>
            </p:nvSpPr>
            <p:spPr>
              <a:xfrm>
                <a:off x="2113280" y="640216"/>
                <a:ext cx="6624320" cy="2031325"/>
              </a:xfrm>
              <a:prstGeom prst="rect">
                <a:avLst/>
              </a:prstGeom>
              <a:blipFill>
                <a:blip r:embed="rId6"/>
                <a:stretch>
                  <a:fillRect l="-829" t="-1502" b="-3904"/>
                </a:stretch>
              </a:blipFill>
            </p:spPr>
            <p:txBody>
              <a:bodyPr/>
              <a:lstStyle/>
              <a:p>
                <a:r>
                  <a:rPr lang="sk-SK">
                    <a:noFill/>
                  </a:rPr>
                  <a:t> </a:t>
                </a:r>
              </a:p>
            </p:txBody>
          </p:sp>
        </mc:Fallback>
      </mc:AlternateContent>
      <p:sp>
        <p:nvSpPr>
          <p:cNvPr id="12" name="TextBox 11">
            <a:extLst>
              <a:ext uri="{FF2B5EF4-FFF2-40B4-BE49-F238E27FC236}">
                <a16:creationId xmlns:a16="http://schemas.microsoft.com/office/drawing/2014/main" id="{E1A07668-3CED-4F84-98A9-E5183C3BEF18}"/>
              </a:ext>
            </a:extLst>
          </p:cNvPr>
          <p:cNvSpPr txBox="1"/>
          <p:nvPr/>
        </p:nvSpPr>
        <p:spPr>
          <a:xfrm>
            <a:off x="4398578" y="2584657"/>
            <a:ext cx="4660361" cy="2308324"/>
          </a:xfrm>
          <a:prstGeom prst="rect">
            <a:avLst/>
          </a:prstGeom>
          <a:noFill/>
        </p:spPr>
        <p:txBody>
          <a:bodyPr wrap="square" rtlCol="0">
            <a:spAutoFit/>
          </a:bodyPr>
          <a:lstStyle/>
          <a:p>
            <a:r>
              <a:rPr lang="en-US" dirty="0"/>
              <a:t>ended by the critical point. There is no liquid-gas coexistence above the critical temperature. At the critical point itself there is already no difference in physical properties between the liquid and the gas phase. The point is that </a:t>
            </a:r>
            <a:r>
              <a:rPr lang="en-US" b="1" dirty="0">
                <a:solidFill>
                  <a:srgbClr val="FF0000"/>
                </a:solidFill>
              </a:rPr>
              <a:t>there are no absolute differences between the liquid and the gas </a:t>
            </a:r>
            <a:r>
              <a:rPr lang="en-US" dirty="0"/>
              <a:t>phase, only relative. So if I have liquid and gas next to each other, I can tell for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7AA5DE-0426-4335-9D88-728F62693A31}"/>
                  </a:ext>
                </a:extLst>
              </p:cNvPr>
              <p:cNvSpPr txBox="1"/>
              <p:nvPr/>
            </p:nvSpPr>
            <p:spPr>
              <a:xfrm>
                <a:off x="85060" y="4965405"/>
                <a:ext cx="8973880" cy="1754326"/>
              </a:xfrm>
              <a:prstGeom prst="rect">
                <a:avLst/>
              </a:prstGeom>
              <a:noFill/>
            </p:spPr>
            <p:txBody>
              <a:bodyPr wrap="square" rtlCol="0">
                <a:spAutoFit/>
              </a:bodyPr>
              <a:lstStyle/>
              <a:p>
                <a:r>
                  <a:rPr lang="en-US" dirty="0"/>
                  <a:t>example that the liquid phase is the one with higher mass density. When common people say that gas has low mass </a:t>
                </a:r>
                <a:r>
                  <a:rPr lang="en-US" b="1" dirty="0"/>
                  <a:t>density it has just comparative meaning </a:t>
                </a:r>
                <a:r>
                  <a:rPr lang="en-US" dirty="0"/>
                  <a:t>“lower than liquid”. That is why I can reversibly go from the gas phase to the liquid phase without seeing any discontinuity: it is enough to go around the critical point (the green path in the figure).</a:t>
                </a:r>
              </a:p>
              <a:p>
                <a:r>
                  <a:rPr lang="en-US" dirty="0"/>
                  <a:t>Similarly to the liquid-gas coexistence curve, there are liquid-solid and gas-solid coexistence curves. The three curves meet at the </a:t>
                </a:r>
                <a:r>
                  <a:rPr lang="en-US" b="1" dirty="0">
                    <a:solidFill>
                      <a:srgbClr val="FF0000"/>
                    </a:solidFill>
                  </a:rPr>
                  <a:t>triple point </a:t>
                </a:r>
                <a:r>
                  <a:rPr lang="en-US" dirty="0"/>
                  <a:t>with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uniquely determined</a:t>
                </a:r>
                <a:endParaRPr lang="sk-SK" dirty="0"/>
              </a:p>
            </p:txBody>
          </p:sp>
        </mc:Choice>
        <mc:Fallback xmlns="">
          <p:sp>
            <p:nvSpPr>
              <p:cNvPr id="2" name="TextBox 1">
                <a:extLst>
                  <a:ext uri="{FF2B5EF4-FFF2-40B4-BE49-F238E27FC236}">
                    <a16:creationId xmlns:a16="http://schemas.microsoft.com/office/drawing/2014/main" id="{047AA5DE-0426-4335-9D88-728F62693A31}"/>
                  </a:ext>
                </a:extLst>
              </p:cNvPr>
              <p:cNvSpPr txBox="1">
                <a:spLocks noRot="1" noChangeAspect="1" noMove="1" noResize="1" noEditPoints="1" noAdjustHandles="1" noChangeArrowheads="1" noChangeShapeType="1" noTextEdit="1"/>
              </p:cNvSpPr>
              <p:nvPr/>
            </p:nvSpPr>
            <p:spPr>
              <a:xfrm>
                <a:off x="85060" y="4965405"/>
                <a:ext cx="8973880" cy="1754326"/>
              </a:xfrm>
              <a:prstGeom prst="rect">
                <a:avLst/>
              </a:prstGeom>
              <a:blipFill>
                <a:blip r:embed="rId7"/>
                <a:stretch>
                  <a:fillRect l="-611" t="-2091" r="-1087" b="-4878"/>
                </a:stretch>
              </a:blipFill>
            </p:spPr>
            <p:txBody>
              <a:bodyPr/>
              <a:lstStyle/>
              <a:p>
                <a:r>
                  <a:rPr lang="sk-SK">
                    <a:noFill/>
                  </a:rPr>
                  <a:t> </a:t>
                </a:r>
              </a:p>
            </p:txBody>
          </p:sp>
        </mc:Fallback>
      </mc:AlternateContent>
      <p:sp>
        <p:nvSpPr>
          <p:cNvPr id="4" name="Freeform: Shape 3">
            <a:extLst>
              <a:ext uri="{FF2B5EF4-FFF2-40B4-BE49-F238E27FC236}">
                <a16:creationId xmlns:a16="http://schemas.microsoft.com/office/drawing/2014/main" id="{4E4E3334-E1E0-4899-A353-87DF566C0E9F}"/>
              </a:ext>
            </a:extLst>
          </p:cNvPr>
          <p:cNvSpPr/>
          <p:nvPr/>
        </p:nvSpPr>
        <p:spPr>
          <a:xfrm>
            <a:off x="2501410" y="3508382"/>
            <a:ext cx="709622" cy="808437"/>
          </a:xfrm>
          <a:custGeom>
            <a:avLst/>
            <a:gdLst>
              <a:gd name="connsiteX0" fmla="*/ 316217 w 709622"/>
              <a:gd name="connsiteY0" fmla="*/ 808437 h 808437"/>
              <a:gd name="connsiteX1" fmla="*/ 496971 w 709622"/>
              <a:gd name="connsiteY1" fmla="*/ 734009 h 808437"/>
              <a:gd name="connsiteX2" fmla="*/ 645827 w 709622"/>
              <a:gd name="connsiteY2" fmla="*/ 638316 h 808437"/>
              <a:gd name="connsiteX3" fmla="*/ 709622 w 709622"/>
              <a:gd name="connsiteY3" fmla="*/ 329971 h 808437"/>
              <a:gd name="connsiteX4" fmla="*/ 645827 w 709622"/>
              <a:gd name="connsiteY4" fmla="*/ 138585 h 808437"/>
              <a:gd name="connsiteX5" fmla="*/ 496971 w 709622"/>
              <a:gd name="connsiteY5" fmla="*/ 42892 h 808437"/>
              <a:gd name="connsiteX6" fmla="*/ 326850 w 709622"/>
              <a:gd name="connsiteY6" fmla="*/ 362 h 808437"/>
              <a:gd name="connsiteX7" fmla="*/ 146096 w 709622"/>
              <a:gd name="connsiteY7" fmla="*/ 64158 h 808437"/>
              <a:gd name="connsiteX8" fmla="*/ 7873 w 709622"/>
              <a:gd name="connsiteY8" fmla="*/ 298074 h 808437"/>
              <a:gd name="connsiteX9" fmla="*/ 29138 w 709622"/>
              <a:gd name="connsiteY9" fmla="*/ 648948 h 80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622" h="808437">
                <a:moveTo>
                  <a:pt x="316217" y="808437"/>
                </a:moveTo>
                <a:cubicBezTo>
                  <a:pt x="379126" y="785399"/>
                  <a:pt x="442036" y="762362"/>
                  <a:pt x="496971" y="734009"/>
                </a:cubicBezTo>
                <a:cubicBezTo>
                  <a:pt x="551906" y="705655"/>
                  <a:pt x="610385" y="705656"/>
                  <a:pt x="645827" y="638316"/>
                </a:cubicBezTo>
                <a:cubicBezTo>
                  <a:pt x="681269" y="570976"/>
                  <a:pt x="709622" y="413259"/>
                  <a:pt x="709622" y="329971"/>
                </a:cubicBezTo>
                <a:cubicBezTo>
                  <a:pt x="709622" y="246683"/>
                  <a:pt x="681269" y="186431"/>
                  <a:pt x="645827" y="138585"/>
                </a:cubicBezTo>
                <a:cubicBezTo>
                  <a:pt x="610385" y="90738"/>
                  <a:pt x="550134" y="65929"/>
                  <a:pt x="496971" y="42892"/>
                </a:cubicBezTo>
                <a:cubicBezTo>
                  <a:pt x="443808" y="19855"/>
                  <a:pt x="385329" y="-3182"/>
                  <a:pt x="326850" y="362"/>
                </a:cubicBezTo>
                <a:cubicBezTo>
                  <a:pt x="268371" y="3906"/>
                  <a:pt x="199259" y="14539"/>
                  <a:pt x="146096" y="64158"/>
                </a:cubicBezTo>
                <a:cubicBezTo>
                  <a:pt x="92933" y="113777"/>
                  <a:pt x="27366" y="200609"/>
                  <a:pt x="7873" y="298074"/>
                </a:cubicBezTo>
                <a:cubicBezTo>
                  <a:pt x="-11620" y="395539"/>
                  <a:pt x="8759" y="522243"/>
                  <a:pt x="29138" y="648948"/>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Slide Number Placeholder 4">
            <a:extLst>
              <a:ext uri="{FF2B5EF4-FFF2-40B4-BE49-F238E27FC236}">
                <a16:creationId xmlns:a16="http://schemas.microsoft.com/office/drawing/2014/main" id="{3AA832B2-F8EF-40A4-90CD-5009E8C8C241}"/>
              </a:ext>
            </a:extLst>
          </p:cNvPr>
          <p:cNvSpPr>
            <a:spLocks noGrp="1"/>
          </p:cNvSpPr>
          <p:nvPr>
            <p:ph type="sldNum" sz="quarter" idx="12"/>
          </p:nvPr>
        </p:nvSpPr>
        <p:spPr/>
        <p:txBody>
          <a:bodyPr/>
          <a:lstStyle/>
          <a:p>
            <a:fld id="{75C6860D-BD61-40CF-A6C8-13A1495E506D}" type="slidenum">
              <a:rPr lang="sk-SK" smtClean="0"/>
              <a:t>5</a:t>
            </a:fld>
            <a:endParaRPr lang="sk-SK"/>
          </a:p>
        </p:txBody>
      </p:sp>
    </p:spTree>
    <p:extLst>
      <p:ext uri="{BB962C8B-B14F-4D97-AF65-F5344CB8AC3E}">
        <p14:creationId xmlns:p14="http://schemas.microsoft.com/office/powerpoint/2010/main" val="353266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2E7570-3AB7-4678-9C15-937B6C5CB2CC}"/>
              </a:ext>
            </a:extLst>
          </p:cNvPr>
          <p:cNvSpPr txBox="1"/>
          <p:nvPr/>
        </p:nvSpPr>
        <p:spPr>
          <a:xfrm>
            <a:off x="1241989" y="225524"/>
            <a:ext cx="54565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 panose="020B0604020202020204" pitchFamily="34" charset="0"/>
                <a:cs typeface="Arial" panose="020B0604020202020204" pitchFamily="34" charset="0"/>
              </a:rPr>
              <a:t>Phase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diagram for water </a:t>
            </a:r>
          </a:p>
        </p:txBody>
      </p:sp>
      <p:pic>
        <p:nvPicPr>
          <p:cNvPr id="2" name="Picture 1">
            <a:extLst>
              <a:ext uri="{FF2B5EF4-FFF2-40B4-BE49-F238E27FC236}">
                <a16:creationId xmlns:a16="http://schemas.microsoft.com/office/drawing/2014/main" id="{73CD3BFA-DF93-49CC-8962-ADECE94D223D}"/>
              </a:ext>
            </a:extLst>
          </p:cNvPr>
          <p:cNvPicPr>
            <a:picLocks noChangeAspect="1"/>
          </p:cNvPicPr>
          <p:nvPr/>
        </p:nvPicPr>
        <p:blipFill>
          <a:blip r:embed="rId2"/>
          <a:stretch>
            <a:fillRect/>
          </a:stretch>
        </p:blipFill>
        <p:spPr>
          <a:xfrm>
            <a:off x="1855885" y="1261359"/>
            <a:ext cx="4523651" cy="2572611"/>
          </a:xfrm>
          <a:prstGeom prst="rect">
            <a:avLst/>
          </a:prstGeom>
        </p:spPr>
      </p:pic>
      <p:sp>
        <p:nvSpPr>
          <p:cNvPr id="11" name="TextBox 10">
            <a:extLst>
              <a:ext uri="{FF2B5EF4-FFF2-40B4-BE49-F238E27FC236}">
                <a16:creationId xmlns:a16="http://schemas.microsoft.com/office/drawing/2014/main" id="{4B607775-09E2-4ECD-8FB9-B05CB0A32E3C}"/>
              </a:ext>
            </a:extLst>
          </p:cNvPr>
          <p:cNvSpPr txBox="1"/>
          <p:nvPr/>
        </p:nvSpPr>
        <p:spPr>
          <a:xfrm>
            <a:off x="276447" y="4369981"/>
            <a:ext cx="8612372" cy="1477328"/>
          </a:xfrm>
          <a:prstGeom prst="rect">
            <a:avLst/>
          </a:prstGeom>
          <a:noFill/>
        </p:spPr>
        <p:txBody>
          <a:bodyPr wrap="square" rtlCol="0">
            <a:spAutoFit/>
          </a:bodyPr>
          <a:lstStyle/>
          <a:p>
            <a:r>
              <a:rPr lang="en-US" dirty="0"/>
              <a:t>On the above figure showing water phase diagram we can see the water anomaly: the solid – liquid (ice – water) coexistence curve has a negative slope. This means that the ice melting temperature decreases with increasing pressure. The reason is that the ice mass density is lower than the liquid water density at the same temperature (ice is floating on water). We shall see it in the next slide with Clausius Clapeyron equation.</a:t>
            </a:r>
            <a:endParaRPr lang="sk-SK" dirty="0"/>
          </a:p>
        </p:txBody>
      </p:sp>
      <p:sp>
        <p:nvSpPr>
          <p:cNvPr id="12" name="Slide Number Placeholder 11">
            <a:extLst>
              <a:ext uri="{FF2B5EF4-FFF2-40B4-BE49-F238E27FC236}">
                <a16:creationId xmlns:a16="http://schemas.microsoft.com/office/drawing/2014/main" id="{3C67C7DF-0EF6-40A7-865A-869FAE795644}"/>
              </a:ext>
            </a:extLst>
          </p:cNvPr>
          <p:cNvSpPr>
            <a:spLocks noGrp="1"/>
          </p:cNvSpPr>
          <p:nvPr>
            <p:ph type="sldNum" sz="quarter" idx="12"/>
          </p:nvPr>
        </p:nvSpPr>
        <p:spPr/>
        <p:txBody>
          <a:bodyPr/>
          <a:lstStyle/>
          <a:p>
            <a:fld id="{75C6860D-BD61-40CF-A6C8-13A1495E506D}" type="slidenum">
              <a:rPr lang="sk-SK" smtClean="0"/>
              <a:t>6</a:t>
            </a:fld>
            <a:endParaRPr lang="sk-SK"/>
          </a:p>
        </p:txBody>
      </p:sp>
    </p:spTree>
    <p:extLst>
      <p:ext uri="{BB962C8B-B14F-4D97-AF65-F5344CB8AC3E}">
        <p14:creationId xmlns:p14="http://schemas.microsoft.com/office/powerpoint/2010/main" val="211213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0C1316B-9395-4F31-826E-03BBD4A62711}"/>
              </a:ext>
            </a:extLst>
          </p:cNvPr>
          <p:cNvGrpSpPr/>
          <p:nvPr/>
        </p:nvGrpSpPr>
        <p:grpSpPr>
          <a:xfrm>
            <a:off x="359741" y="1021075"/>
            <a:ext cx="3393553" cy="2168694"/>
            <a:chOff x="2433089" y="946646"/>
            <a:chExt cx="4348299" cy="3029931"/>
          </a:xfrm>
        </p:grpSpPr>
        <p:pic>
          <p:nvPicPr>
            <p:cNvPr id="2" name="Picture 4" descr="http://www.nyu.edu/classes/tuckerman/stat.mech/lectures/lecture_25/img36.gif">
              <a:extLst>
                <a:ext uri="{FF2B5EF4-FFF2-40B4-BE49-F238E27FC236}">
                  <a16:creationId xmlns:a16="http://schemas.microsoft.com/office/drawing/2014/main" id="{60F98A63-AEFC-4FB7-B391-0FBDF7734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089" y="946646"/>
              <a:ext cx="4348299" cy="302993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F4E8343D-376D-41BE-86C5-D6FF710DF7E4}"/>
                </a:ext>
              </a:extLst>
            </p:cNvPr>
            <p:cNvCxnSpPr>
              <a:cxnSpLocks/>
            </p:cNvCxnSpPr>
            <p:nvPr/>
          </p:nvCxnSpPr>
          <p:spPr>
            <a:xfrm>
              <a:off x="3583173" y="2902689"/>
              <a:ext cx="160551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100B3-8AB3-4BE4-8326-54DC348AC3A4}"/>
                </a:ext>
              </a:extLst>
            </p:cNvPr>
            <p:cNvCxnSpPr>
              <a:cxnSpLocks/>
            </p:cNvCxnSpPr>
            <p:nvPr/>
          </p:nvCxnSpPr>
          <p:spPr>
            <a:xfrm>
              <a:off x="5178057" y="2870791"/>
              <a:ext cx="95693" cy="2977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59C727-76CD-41CE-80AE-BC88EA9B8AFE}"/>
                </a:ext>
              </a:extLst>
            </p:cNvPr>
            <p:cNvCxnSpPr>
              <a:cxnSpLocks/>
            </p:cNvCxnSpPr>
            <p:nvPr/>
          </p:nvCxnSpPr>
          <p:spPr>
            <a:xfrm flipH="1">
              <a:off x="3657601" y="3168503"/>
              <a:ext cx="160551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A9B684-010C-4F6B-A900-690A7FE89A06}"/>
                </a:ext>
              </a:extLst>
            </p:cNvPr>
            <p:cNvCxnSpPr>
              <a:cxnSpLocks/>
            </p:cNvCxnSpPr>
            <p:nvPr/>
          </p:nvCxnSpPr>
          <p:spPr>
            <a:xfrm flipH="1" flipV="1">
              <a:off x="3561908" y="2860159"/>
              <a:ext cx="74428" cy="2977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AE114AEC-4DF1-4ACD-A1CF-AF4C94C87F69}"/>
              </a:ext>
            </a:extLst>
          </p:cNvPr>
          <p:cNvSpPr txBox="1"/>
          <p:nvPr/>
        </p:nvSpPr>
        <p:spPr>
          <a:xfrm>
            <a:off x="1244009" y="106326"/>
            <a:ext cx="6879265" cy="523220"/>
          </a:xfrm>
          <a:prstGeom prst="rect">
            <a:avLst/>
          </a:prstGeom>
          <a:noFill/>
        </p:spPr>
        <p:txBody>
          <a:bodyPr wrap="square" rtlCol="0">
            <a:spAutoFit/>
          </a:bodyPr>
          <a:lstStyle/>
          <a:p>
            <a:pPr algn="ctr"/>
            <a:r>
              <a:rPr lang="en-US" sz="2800" b="1" dirty="0"/>
              <a:t>Clausius - Clapeyron equation</a:t>
            </a:r>
            <a:endParaRPr lang="sk-SK" sz="28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C698AE-9F35-48B2-A80A-D409A657CE04}"/>
                  </a:ext>
                </a:extLst>
              </p:cNvPr>
              <p:cNvSpPr txBox="1"/>
              <p:nvPr/>
            </p:nvSpPr>
            <p:spPr>
              <a:xfrm>
                <a:off x="4040372" y="893134"/>
                <a:ext cx="4965405" cy="2585323"/>
              </a:xfrm>
              <a:prstGeom prst="rect">
                <a:avLst/>
              </a:prstGeom>
              <a:noFill/>
            </p:spPr>
            <p:txBody>
              <a:bodyPr wrap="square" rtlCol="0">
                <a:spAutoFit/>
              </a:bodyPr>
              <a:lstStyle/>
              <a:p>
                <a:r>
                  <a:rPr lang="en-US" dirty="0"/>
                  <a:t>Imagin a Carnot cycle working between two gas liquid coexistence temperatures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𝑑𝑇</m:t>
                    </m:r>
                    <m:r>
                      <a:rPr lang="en-US" b="0" i="1" smtClean="0">
                        <a:latin typeface="Cambria Math" panose="02040503050406030204" pitchFamily="18" charset="0"/>
                      </a:rPr>
                      <m:t>,</m:t>
                    </m:r>
                  </m:oMath>
                </a14:m>
                <a:r>
                  <a:rPr lang="en-US" dirty="0"/>
                  <a:t> that is at saturated vapor pressures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𝑑𝑝</m:t>
                    </m:r>
                  </m:oMath>
                </a14:m>
                <a:r>
                  <a:rPr lang="en-US" dirty="0"/>
                  <a:t>. The cycle is represented by the green cyclic path in the figure. The mechanical work produced is equal to the area inside the cycle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𝑑𝑝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m:t>
                        </m:r>
                      </m:sub>
                    </m:sSub>
                    <m:r>
                      <a:rPr lang="en-US" b="0" i="1" smtClean="0">
                        <a:latin typeface="Cambria Math" panose="02040503050406030204" pitchFamily="18" charset="0"/>
                      </a:rPr>
                      <m:t>)</m:t>
                    </m:r>
                  </m:oMath>
                </a14:m>
                <a:r>
                  <a:rPr lang="en-US" dirty="0"/>
                  <a:t>. The heat obtained at the higher temperature </a:t>
                </a:r>
                <a14:m>
                  <m:oMath xmlns:m="http://schemas.openxmlformats.org/officeDocument/2006/math">
                    <m:r>
                      <a:rPr lang="en-US" b="0" i="1" smtClean="0">
                        <a:latin typeface="Cambria Math" panose="02040503050406030204" pitchFamily="18" charset="0"/>
                      </a:rPr>
                      <m:t>𝑇</m:t>
                    </m:r>
                  </m:oMath>
                </a14:m>
                <a:r>
                  <a:rPr lang="en-US" dirty="0"/>
                  <a:t> is equal to the latent heat </a:t>
                </a:r>
                <a14:m>
                  <m:oMath xmlns:m="http://schemas.openxmlformats.org/officeDocument/2006/math">
                    <m:r>
                      <a:rPr lang="en-US" b="0" i="1" smtClean="0">
                        <a:latin typeface="Cambria Math" panose="02040503050406030204" pitchFamily="18" charset="0"/>
                      </a:rPr>
                      <m:t>𝑙</m:t>
                    </m:r>
                  </m:oMath>
                </a14:m>
                <a:r>
                  <a:rPr lang="en-US" dirty="0"/>
                  <a:t>. From the efficiency formula for the Carnot cycle we get</a:t>
                </a:r>
                <a:endParaRPr lang="sk-SK" dirty="0"/>
              </a:p>
            </p:txBody>
          </p:sp>
        </mc:Choice>
        <mc:Fallback xmlns="">
          <p:sp>
            <p:nvSpPr>
              <p:cNvPr id="12" name="TextBox 11">
                <a:extLst>
                  <a:ext uri="{FF2B5EF4-FFF2-40B4-BE49-F238E27FC236}">
                    <a16:creationId xmlns:a16="http://schemas.microsoft.com/office/drawing/2014/main" id="{08C698AE-9F35-48B2-A80A-D409A657CE04}"/>
                  </a:ext>
                </a:extLst>
              </p:cNvPr>
              <p:cNvSpPr txBox="1">
                <a:spLocks noRot="1" noChangeAspect="1" noMove="1" noResize="1" noEditPoints="1" noAdjustHandles="1" noChangeArrowheads="1" noChangeShapeType="1" noTextEdit="1"/>
              </p:cNvSpPr>
              <p:nvPr/>
            </p:nvSpPr>
            <p:spPr>
              <a:xfrm>
                <a:off x="4040372" y="893134"/>
                <a:ext cx="4965405" cy="2585323"/>
              </a:xfrm>
              <a:prstGeom prst="rect">
                <a:avLst/>
              </a:prstGeom>
              <a:blipFill>
                <a:blip r:embed="rId8"/>
                <a:stretch>
                  <a:fillRect l="-1106" t="-1415" r="-1351" b="-2830"/>
                </a:stretch>
              </a:blipFill>
            </p:spPr>
            <p:txBody>
              <a:bodyPr/>
              <a:lstStyle/>
              <a:p>
                <a:r>
                  <a:rPr lang="sk-SK">
                    <a:noFill/>
                  </a:rPr>
                  <a:t> </a:t>
                </a:r>
              </a:p>
            </p:txBody>
          </p:sp>
        </mc:Fallback>
      </mc:AlternateContent>
      <p:sp>
        <p:nvSpPr>
          <p:cNvPr id="13" name="Slide Number Placeholder 12">
            <a:extLst>
              <a:ext uri="{FF2B5EF4-FFF2-40B4-BE49-F238E27FC236}">
                <a16:creationId xmlns:a16="http://schemas.microsoft.com/office/drawing/2014/main" id="{BC869124-929B-4FB8-A75D-B8FC2CA753AB}"/>
              </a:ext>
            </a:extLst>
          </p:cNvPr>
          <p:cNvSpPr>
            <a:spLocks noGrp="1"/>
          </p:cNvSpPr>
          <p:nvPr>
            <p:ph type="sldNum" sz="quarter" idx="12"/>
          </p:nvPr>
        </p:nvSpPr>
        <p:spPr/>
        <p:txBody>
          <a:bodyPr/>
          <a:lstStyle/>
          <a:p>
            <a:fld id="{75C6860D-BD61-40CF-A6C8-13A1495E506D}" type="slidenum">
              <a:rPr lang="sk-SK" smtClean="0"/>
              <a:t>7</a:t>
            </a:fld>
            <a:endParaRPr lang="sk-SK"/>
          </a:p>
        </p:txBody>
      </p:sp>
      <p:pic>
        <p:nvPicPr>
          <p:cNvPr id="26" name="Picture 25">
            <a:extLst>
              <a:ext uri="{FF2B5EF4-FFF2-40B4-BE49-F238E27FC236}">
                <a16:creationId xmlns:a16="http://schemas.microsoft.com/office/drawing/2014/main" id="{C9C93AEB-A580-426F-B972-C1DDE35BF5F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688316" y="3752110"/>
            <a:ext cx="649796" cy="214313"/>
          </a:xfrm>
          <a:prstGeom prst="rect">
            <a:avLst/>
          </a:prstGeom>
        </p:spPr>
      </p:pic>
      <p:pic>
        <p:nvPicPr>
          <p:cNvPr id="28" name="Picture 27">
            <a:extLst>
              <a:ext uri="{FF2B5EF4-FFF2-40B4-BE49-F238E27FC236}">
                <a16:creationId xmlns:a16="http://schemas.microsoft.com/office/drawing/2014/main" id="{E4C54EAE-50B1-4B05-96CE-2B15E4CC5C7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667593" y="4028558"/>
            <a:ext cx="3000375" cy="483489"/>
          </a:xfrm>
          <a:prstGeom prst="rect">
            <a:avLst/>
          </a:prstGeom>
        </p:spPr>
      </p:pic>
      <p:pic>
        <p:nvPicPr>
          <p:cNvPr id="32" name="Picture 31">
            <a:extLst>
              <a:ext uri="{FF2B5EF4-FFF2-40B4-BE49-F238E27FC236}">
                <a16:creationId xmlns:a16="http://schemas.microsoft.com/office/drawing/2014/main" id="{68C828B8-D0D1-4A13-A39D-E7D729EE041A}"/>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13889" y="4719674"/>
            <a:ext cx="1817370" cy="526352"/>
          </a:xfrm>
          <a:prstGeom prst="rect">
            <a:avLst/>
          </a:prstGeom>
        </p:spPr>
      </p:pic>
      <p:sp>
        <p:nvSpPr>
          <p:cNvPr id="33" name="Rectangle 32">
            <a:extLst>
              <a:ext uri="{FF2B5EF4-FFF2-40B4-BE49-F238E27FC236}">
                <a16:creationId xmlns:a16="http://schemas.microsoft.com/office/drawing/2014/main" id="{87CB979F-D7D6-4435-8FC1-66B7E29FEFA7}"/>
              </a:ext>
            </a:extLst>
          </p:cNvPr>
          <p:cNvSpPr/>
          <p:nvPr/>
        </p:nvSpPr>
        <p:spPr>
          <a:xfrm>
            <a:off x="3455581" y="4657060"/>
            <a:ext cx="2169042" cy="797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TextBox 33">
            <a:extLst>
              <a:ext uri="{FF2B5EF4-FFF2-40B4-BE49-F238E27FC236}">
                <a16:creationId xmlns:a16="http://schemas.microsoft.com/office/drawing/2014/main" id="{1512F524-5AAA-42A4-97FC-492A9BF6B405}"/>
              </a:ext>
            </a:extLst>
          </p:cNvPr>
          <p:cNvSpPr txBox="1"/>
          <p:nvPr/>
        </p:nvSpPr>
        <p:spPr>
          <a:xfrm>
            <a:off x="276447" y="5635256"/>
            <a:ext cx="8644269" cy="923330"/>
          </a:xfrm>
          <a:prstGeom prst="rect">
            <a:avLst/>
          </a:prstGeom>
          <a:noFill/>
        </p:spPr>
        <p:txBody>
          <a:bodyPr wrap="square" rtlCol="0">
            <a:spAutoFit/>
          </a:bodyPr>
          <a:lstStyle/>
          <a:p>
            <a:r>
              <a:rPr lang="en-US" dirty="0"/>
              <a:t>This is the Clausius Clapeyron equation giving the slope of the coexistence curve in the phase diagram. Similar equation holds for the liquid solid curve. For water where the solid volume is larger than the liquid volume, we get negative slope: the water anomaly.</a:t>
            </a:r>
            <a:endParaRPr lang="sk-SK" dirty="0"/>
          </a:p>
        </p:txBody>
      </p:sp>
    </p:spTree>
    <p:extLst>
      <p:ext uri="{BB962C8B-B14F-4D97-AF65-F5344CB8AC3E}">
        <p14:creationId xmlns:p14="http://schemas.microsoft.com/office/powerpoint/2010/main" val="350369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24F18-C5BE-43DC-AD0D-1A7EEA7C99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5FA4FEBF-F217-473F-AFBF-DE7042473658}"/>
              </a:ext>
            </a:extLst>
          </p:cNvPr>
          <p:cNvSpPr txBox="1"/>
          <p:nvPr/>
        </p:nvSpPr>
        <p:spPr>
          <a:xfrm>
            <a:off x="1499192" y="212652"/>
            <a:ext cx="62306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Electromagnetic radiation in a hot cavity</a:t>
            </a:r>
            <a:endParaRPr kumimoji="0" lang="sk-SK"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4" name="Picture 3">
            <a:extLst>
              <a:ext uri="{FF2B5EF4-FFF2-40B4-BE49-F238E27FC236}">
                <a16:creationId xmlns:a16="http://schemas.microsoft.com/office/drawing/2014/main" id="{BB82002B-AA75-45EE-A3BE-E47ED33DD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954" y="1331976"/>
            <a:ext cx="4070909" cy="226161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63BF25-CB31-405F-92F3-67DF4DDFDF6F}"/>
                  </a:ext>
                </a:extLst>
              </p:cNvPr>
              <p:cNvSpPr txBox="1"/>
              <p:nvPr/>
            </p:nvSpPr>
            <p:spPr>
              <a:xfrm>
                <a:off x="335138" y="3959352"/>
                <a:ext cx="8650224" cy="2746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Heating stove: even if the fuel is burned out, no fire there, if you open the door you see red light. </a:t>
                </a:r>
                <a:r>
                  <a:rPr kumimoji="0" lang="en-US" sz="1800" b="1" i="0" u="none" strike="noStrike" kern="1200" cap="none" spc="0" normalizeH="0" baseline="0" noProof="0" dirty="0">
                    <a:ln>
                      <a:noFill/>
                    </a:ln>
                    <a:solidFill>
                      <a:srgbClr val="FF0000"/>
                    </a:solidFill>
                    <a:effectLst/>
                    <a:uLnTx/>
                    <a:uFillTx/>
                    <a:latin typeface="Calibri"/>
                    <a:ea typeface="+mn-ea"/>
                    <a:cs typeface="+mn-cs"/>
                  </a:rPr>
                  <a:t>There is electromagnetic field inside heated to temperature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𝑻</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This is all we know about the field inside. We do not know the detailed state (microstate). We just have very reduced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There is </a:t>
                </a:r>
                <a:r>
                  <a:rPr kumimoji="0" lang="en-US" sz="1800" b="1" i="0" u="none" strike="noStrike" kern="1200" cap="none" spc="0" normalizeH="0" baseline="0" noProof="0" dirty="0">
                    <a:ln>
                      <a:noFill/>
                    </a:ln>
                    <a:solidFill>
                      <a:prstClr val="black"/>
                    </a:solidFill>
                    <a:effectLst/>
                    <a:uLnTx/>
                    <a:uFillTx/>
                    <a:latin typeface="Calibri"/>
                    <a:ea typeface="+mn-ea"/>
                    <a:cs typeface="+mn-cs"/>
                  </a:rPr>
                  <a:t>radiation in the box of volume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𝑽</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having temperature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𝑻</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This sentence describes the current macrostate. We assume that some relaxation time has already passed, so it is an </a:t>
                </a:r>
                <a:r>
                  <a:rPr kumimoji="0" lang="en-US" sz="1800" b="1" i="0" u="none" strike="noStrike" kern="1200" cap="none" spc="0" normalizeH="0" baseline="0" noProof="0" dirty="0">
                    <a:ln>
                      <a:noFill/>
                    </a:ln>
                    <a:solidFill>
                      <a:srgbClr val="FF0000"/>
                    </a:solidFill>
                    <a:effectLst/>
                    <a:uLnTx/>
                    <a:uFillTx/>
                    <a:latin typeface="Calibri"/>
                    <a:ea typeface="+mn-ea"/>
                    <a:cs typeface="+mn-cs"/>
                  </a:rPr>
                  <a:t>equilibrium macrostate</a:t>
                </a:r>
                <a:r>
                  <a:rPr kumimoji="0" lang="en-US" sz="1800" b="0" i="0" u="none" strike="noStrike" kern="1200" cap="none" spc="0" normalizeH="0" baseline="0" noProof="0" dirty="0">
                    <a:ln>
                      <a:noFill/>
                    </a:ln>
                    <a:solidFill>
                      <a:prstClr val="black"/>
                    </a:solidFill>
                    <a:effectLst/>
                    <a:uLnTx/>
                    <a:uFillTx/>
                    <a:latin typeface="Calibri"/>
                    <a:ea typeface="+mn-ea"/>
                    <a:cs typeface="+mn-cs"/>
                  </a:rPr>
                  <a:t>. A priori we do not know if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specify the equilibrium macrostate sufficiently, so that we can start statistical physics machinery. Just assume that yes and we shall see later that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really enough.</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2563BF25-CB31-405F-92F3-67DF4DDFDF6F}"/>
                  </a:ext>
                </a:extLst>
              </p:cNvPr>
              <p:cNvSpPr txBox="1">
                <a:spLocks noRot="1" noChangeAspect="1" noMove="1" noResize="1" noEditPoints="1" noAdjustHandles="1" noChangeArrowheads="1" noChangeShapeType="1" noTextEdit="1"/>
              </p:cNvSpPr>
              <p:nvPr/>
            </p:nvSpPr>
            <p:spPr>
              <a:xfrm>
                <a:off x="335138" y="3959352"/>
                <a:ext cx="8650224" cy="2746906"/>
              </a:xfrm>
              <a:prstGeom prst="rect">
                <a:avLst/>
              </a:prstGeom>
              <a:blipFill>
                <a:blip r:embed="rId5"/>
                <a:stretch>
                  <a:fillRect l="-634" t="-1333"/>
                </a:stretch>
              </a:blipFill>
            </p:spPr>
            <p:txBody>
              <a:bodyPr/>
              <a:lstStyle/>
              <a:p>
                <a:r>
                  <a:rPr lang="sk-SK">
                    <a:noFill/>
                  </a:rPr>
                  <a:t> </a:t>
                </a:r>
              </a:p>
            </p:txBody>
          </p:sp>
        </mc:Fallback>
      </mc:AlternateContent>
    </p:spTree>
    <p:extLst>
      <p:ext uri="{BB962C8B-B14F-4D97-AF65-F5344CB8AC3E}">
        <p14:creationId xmlns:p14="http://schemas.microsoft.com/office/powerpoint/2010/main" val="213506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80372"/>
            <a:ext cx="64807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Physics manifesto</a:t>
            </a:r>
            <a:endParaRPr kumimoji="0" lang="sk-SK"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565414" y="1157252"/>
            <a:ext cx="727280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Select some part of the outer world, call it the system</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Find how to describe state of the system</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Find the equation of motion</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Predict future states</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477672" y="4189863"/>
                <a:ext cx="817500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State of electromagnetic field: two vector fields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What are the equations of motion, how to predict future? </a:t>
                </a:r>
                <a:r>
                  <a:rPr kumimoji="0" lang="en-US" sz="1800" b="0" i="0" u="none" strike="noStrike" kern="1200" cap="none" spc="0" normalizeH="0" baseline="0" noProof="0" dirty="0">
                    <a:ln>
                      <a:noFill/>
                    </a:ln>
                    <a:solidFill>
                      <a:prstClr val="black"/>
                    </a:solidFill>
                    <a:effectLst/>
                    <a:uLnTx/>
                    <a:uFillTx/>
                    <a:latin typeface="Calibri"/>
                    <a:ea typeface="+mn-ea"/>
                    <a:cs typeface="+mn-cs"/>
                  </a:rPr>
                  <a:t>(This is something which is usually not much discussed in the course “Theory of electromagnetic field”.)</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try our standard strategy: starting from the current state find the new state after infinitesimal time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Suggestion: try to use </a:t>
                </a:r>
                <a:r>
                  <a:rPr kumimoji="0" lang="sk-SK" sz="1800" b="1" i="0" u="none" strike="noStrike" kern="1200" cap="none" spc="0" normalizeH="0" baseline="0" noProof="0" dirty="0">
                    <a:ln>
                      <a:noFill/>
                    </a:ln>
                    <a:solidFill>
                      <a:prstClr val="black"/>
                    </a:solidFill>
                    <a:effectLst/>
                    <a:uLnTx/>
                    <a:uFillTx/>
                    <a:latin typeface="Calibri"/>
                    <a:ea typeface="+mn-ea"/>
                    <a:cs typeface="+mn-cs"/>
                  </a:rPr>
                  <a:t> </a:t>
                </a:r>
                <a:r>
                  <a:rPr kumimoji="0" lang="sk-SK" sz="1800" b="1" i="0" u="none" strike="noStrike" kern="1200" cap="none" spc="0" normalizeH="0" baseline="0" noProof="0" dirty="0" err="1">
                    <a:ln>
                      <a:noFill/>
                    </a:ln>
                    <a:solidFill>
                      <a:prstClr val="black"/>
                    </a:solidFill>
                    <a:effectLst/>
                    <a:uLnTx/>
                    <a:uFillTx/>
                    <a:latin typeface="Calibri"/>
                    <a:ea typeface="+mn-ea"/>
                    <a:cs typeface="+mn-cs"/>
                  </a:rPr>
                  <a:t>Maxwell</a:t>
                </a:r>
                <a:r>
                  <a:rPr kumimoji="0" lang="sk-SK"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equations.</a:t>
                </a: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7672" y="4189863"/>
                <a:ext cx="8175009" cy="2031325"/>
              </a:xfrm>
              <a:prstGeom prst="rect">
                <a:avLst/>
              </a:prstGeom>
              <a:blipFill>
                <a:blip r:embed="rId6"/>
                <a:stretch>
                  <a:fillRect l="-597" t="-1497" b="-3593"/>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D81D38B-C244-40E1-9FE5-62CEBC1640B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32368" y="4211275"/>
            <a:ext cx="437143" cy="276000"/>
          </a:xfrm>
          <a:prstGeom prst="rect">
            <a:avLst/>
          </a:prstGeom>
        </p:spPr>
      </p:pic>
      <p:pic>
        <p:nvPicPr>
          <p:cNvPr id="14" name="Picture 13">
            <a:extLst>
              <a:ext uri="{FF2B5EF4-FFF2-40B4-BE49-F238E27FC236}">
                <a16:creationId xmlns:a16="http://schemas.microsoft.com/office/drawing/2014/main" id="{E606688B-B492-4509-95B4-100CEAE0783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655926" y="4210302"/>
            <a:ext cx="440571" cy="276000"/>
          </a:xfrm>
          <a:prstGeom prst="rect">
            <a:avLst/>
          </a:prstGeom>
        </p:spPr>
      </p:pic>
      <p:sp>
        <p:nvSpPr>
          <p:cNvPr id="3" name="TextBox 2">
            <a:extLst>
              <a:ext uri="{FF2B5EF4-FFF2-40B4-BE49-F238E27FC236}">
                <a16:creationId xmlns:a16="http://schemas.microsoft.com/office/drawing/2014/main" id="{07A6B868-8CE2-4909-8D8F-F417BE95904E}"/>
              </a:ext>
            </a:extLst>
          </p:cNvPr>
          <p:cNvSpPr txBox="1"/>
          <p:nvPr/>
        </p:nvSpPr>
        <p:spPr>
          <a:xfrm>
            <a:off x="477672" y="3753750"/>
            <a:ext cx="7508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System: electromagnetic field</a:t>
            </a:r>
          </a:p>
        </p:txBody>
      </p:sp>
      <p:sp>
        <p:nvSpPr>
          <p:cNvPr id="8" name="Rectangle 7">
            <a:extLst>
              <a:ext uri="{FF2B5EF4-FFF2-40B4-BE49-F238E27FC236}">
                <a16:creationId xmlns:a16="http://schemas.microsoft.com/office/drawing/2014/main" id="{3757222B-7F30-4575-AD69-4A412109DA65}"/>
              </a:ext>
            </a:extLst>
          </p:cNvPr>
          <p:cNvSpPr/>
          <p:nvPr/>
        </p:nvSpPr>
        <p:spPr>
          <a:xfrm>
            <a:off x="325120" y="3551672"/>
            <a:ext cx="8473440" cy="2727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39AB266-4EE3-48BE-B507-693533BF7954}"/>
              </a:ext>
            </a:extLst>
          </p:cNvPr>
          <p:cNvSpPr txBox="1"/>
          <p:nvPr/>
        </p:nvSpPr>
        <p:spPr>
          <a:xfrm>
            <a:off x="175136" y="2424362"/>
            <a:ext cx="83616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Now we go to work with a new physical system: electromagnetic field. It is a new animal in the physics ZOO. So we have to show how the physics manifesto works for this new animal.</a:t>
            </a:r>
          </a:p>
        </p:txBody>
      </p:sp>
    </p:spTree>
    <p:extLst>
      <p:ext uri="{BB962C8B-B14F-4D97-AF65-F5344CB8AC3E}">
        <p14:creationId xmlns:p14="http://schemas.microsoft.com/office/powerpoint/2010/main" val="3360764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p+\frac{N^2a}{V^2}\right)(V-Nb)=NkT&#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text{rot}\,\vec B(\vec r)=\mu_0\vec j(\vec r)+ \mu_0\varepsilon_0 &#10;\frac{\partial \vec E(\vec r)}{\partial t}&#10;\end{align*}&#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vec r),E_y(\vec r), E_z(\vec r),B_x(\vec r),B_y(\vec r),B_z(\vec r)&#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partial \vec B}{\partial t}=-\text{rot}\vec E&#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frac{\partial \vec E}{\partial t}=\frac{1}{\mu_0\varepsilon_0 }&#10;\text{rot}\,\vec B-\frac{1}{\varepsilon_0}\vec j&#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B(t+dt,\vec r)=\vec B(t,\vec r)-\text{rot}\vec E(t,\vec r)\; dt&#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vec E(t+dt,\vec r)=\vec E(t,\vec r)+\frac{1}{\mu_0\varepsilon_0 }&#10;\text{rot}\,\vec B(t,\vec r)\;dt-\frac{1}{\varepsilon_0}\vec j(t,\vec r)\; dt&#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B(t+dt,\vec r)=\vec B(t,\vec r)-\text{rot}\vec E(t,\vec r)\; dt&#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vec E(t+dt,\vec r)=\vec E(t,\vec r)+\frac{1}{\mu_0\varepsilon_0 }&#10;\text{rot}\,\vec B(t,\vec r)\;dt-\frac{1}{\varepsilon_0}\vec j(t,\vec r)\; dt&#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A=\eta l&#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p(V_G-V_L)=\frac{T-(T-dT)}{T} l&#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frac{dp}{dT}=\frac{l}{T(V_G-V_L)}&#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E(\vec r)&#10;\end{align*}&#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B(\vec r)&#10;\end{align*}&#10;\end{document}"/>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E(\vec r)=\frac{1}{\varepsilon_0}\rho(\vec r)&#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B(\vec r)=0&#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vec r) = - \frac{\partial \vec B(\vec r)}{\partial t}&#10;\end{align*}&#10;\end{document}"/>
  <p:tag name="IGUANATEXSIZE" val="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353</TotalTime>
  <Words>2201</Words>
  <Application>Microsoft Office PowerPoint</Application>
  <PresentationFormat>On-screen Show (4:3)</PresentationFormat>
  <Paragraphs>77</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28</cp:revision>
  <dcterms:created xsi:type="dcterms:W3CDTF">2018-09-13T11:10:45Z</dcterms:created>
  <dcterms:modified xsi:type="dcterms:W3CDTF">2019-11-25T13:03:04Z</dcterms:modified>
</cp:coreProperties>
</file>