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418" r:id="rId2"/>
    <p:sldId id="420" r:id="rId3"/>
    <p:sldId id="411" r:id="rId4"/>
    <p:sldId id="452" r:id="rId5"/>
    <p:sldId id="422" r:id="rId6"/>
    <p:sldId id="423" r:id="rId7"/>
    <p:sldId id="425" r:id="rId8"/>
    <p:sldId id="424" r:id="rId9"/>
    <p:sldId id="426" r:id="rId10"/>
    <p:sldId id="427" r:id="rId11"/>
    <p:sldId id="428" r:id="rId12"/>
    <p:sldId id="429" r:id="rId13"/>
    <p:sldId id="430" r:id="rId14"/>
    <p:sldId id="431" r:id="rId15"/>
    <p:sldId id="432" r:id="rId16"/>
    <p:sldId id="433" r:id="rId17"/>
    <p:sldId id="434" r:id="rId1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75" d="100"/>
          <a:sy n="75"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F150-CF80-48B6-87D3-A5C2E121FD22}" type="datetimeFigureOut">
              <a:rPr lang="sk-SK" smtClean="0"/>
              <a:t>25. 11. 2019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75E12-888E-4F8D-8C5F-08FB545C584F}" type="slidenum">
              <a:rPr lang="sk-SK" smtClean="0"/>
              <a:t>‹#›</a:t>
            </a:fld>
            <a:endParaRPr lang="sk-SK"/>
          </a:p>
        </p:txBody>
      </p:sp>
    </p:spTree>
    <p:extLst>
      <p:ext uri="{BB962C8B-B14F-4D97-AF65-F5344CB8AC3E}">
        <p14:creationId xmlns:p14="http://schemas.microsoft.com/office/powerpoint/2010/main" val="304979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E06D2D-D2E5-4C1A-869B-E33E6D04C92D}"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6338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A2AE3-DE23-4E27-AD12-C4E7E9491A4E}"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68080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9A005-4BB3-470C-BDA3-1E7C80AD01B0}"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07613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A7904B-F875-4D4A-8FC0-EB48D0D076DA}"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40685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9DC6F-5F6A-4178-B4B8-D7B9F4C56804}"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17967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1EA633-513A-4E92-A033-DABAB231284D}"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6495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2C36A-7D7E-476C-AFAF-173DB9B2567D}" type="datetime1">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51052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FF18A-F669-432E-813C-220B08C846AB}" type="datetime1">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06658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6C319-DC00-4234-BE39-C56A51631AEA}" type="datetime1">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17014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7EE55-08F2-4951-9663-304AEF0B3E41}"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73453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56F1-E37E-42D9-B56C-079DEB0DE8F5}"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08609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B203-2D37-4B0D-9389-E945EDC3B71B}" type="datetime1">
              <a:rPr lang="en-US" smtClean="0"/>
              <a:t>11/25/2019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191A1-080D-4B75-96DD-5F8CFE4971FF}" type="slidenum">
              <a:rPr lang="en-US" smtClean="0"/>
              <a:t>‹#›</a:t>
            </a:fld>
            <a:endParaRPr lang="en-US"/>
          </a:p>
        </p:txBody>
      </p:sp>
    </p:spTree>
    <p:extLst>
      <p:ext uri="{BB962C8B-B14F-4D97-AF65-F5344CB8AC3E}">
        <p14:creationId xmlns:p14="http://schemas.microsoft.com/office/powerpoint/2010/main" val="4075597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550.pn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openxmlformats.org/officeDocument/2006/relationships/image" Target="../media/image58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70.png"/><Relationship Id="rId10" Type="http://schemas.openxmlformats.org/officeDocument/2006/relationships/image" Target="../media/image610.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tags" Target="../tags/tag40.xml"/><Relationship Id="rId7"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7.xml"/><Relationship Id="rId11" Type="http://schemas.openxmlformats.org/officeDocument/2006/relationships/image" Target="../media/image38.png"/><Relationship Id="rId5" Type="http://schemas.openxmlformats.org/officeDocument/2006/relationships/tags" Target="../tags/tag42.xml"/><Relationship Id="rId15" Type="http://schemas.openxmlformats.org/officeDocument/2006/relationships/image" Target="../media/image40.png"/><Relationship Id="rId10" Type="http://schemas.openxmlformats.org/officeDocument/2006/relationships/image" Target="../media/image630.png"/><Relationship Id="rId4" Type="http://schemas.openxmlformats.org/officeDocument/2006/relationships/tags" Target="../tags/tag41.xml"/><Relationship Id="rId14" Type="http://schemas.openxmlformats.org/officeDocument/2006/relationships/image" Target="../media/image660.png"/></Relationships>
</file>

<file path=ppt/slides/_rels/slide14.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11" Type="http://schemas.openxmlformats.org/officeDocument/2006/relationships/image" Target="../media/image43.png"/><Relationship Id="rId5" Type="http://schemas.openxmlformats.org/officeDocument/2006/relationships/image" Target="../media/image41.png"/><Relationship Id="rId10" Type="http://schemas.openxmlformats.org/officeDocument/2006/relationships/image" Target="../media/image710.png"/><Relationship Id="rId4" Type="http://schemas.openxmlformats.org/officeDocument/2006/relationships/slideLayout" Target="../slideLayouts/slideLayout7.xml"/><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730.png"/><Relationship Id="rId13" Type="http://schemas.openxmlformats.org/officeDocument/2006/relationships/image" Target="../media/image78.png"/><Relationship Id="rId3" Type="http://schemas.openxmlformats.org/officeDocument/2006/relationships/tags" Target="../tags/tag48.xml"/><Relationship Id="rId12" Type="http://schemas.openxmlformats.org/officeDocument/2006/relationships/image" Target="../media/image47.png"/><Relationship Id="rId2" Type="http://schemas.openxmlformats.org/officeDocument/2006/relationships/tags" Target="../tags/tag47.xml"/><Relationship Id="rId1" Type="http://schemas.openxmlformats.org/officeDocument/2006/relationships/tags" Target="../tags/tag46.xml"/><Relationship Id="rId11" Type="http://schemas.openxmlformats.org/officeDocument/2006/relationships/image" Target="../media/image46.png"/><Relationship Id="rId5" Type="http://schemas.openxmlformats.org/officeDocument/2006/relationships/slideLayout" Target="../slideLayouts/slideLayout7.xml"/><Relationship Id="rId10" Type="http://schemas.openxmlformats.org/officeDocument/2006/relationships/image" Target="../media/image45.png"/><Relationship Id="rId4" Type="http://schemas.openxmlformats.org/officeDocument/2006/relationships/tags" Target="../tags/tag49.xml"/><Relationship Id="rId9" Type="http://schemas.openxmlformats.org/officeDocument/2006/relationships/image" Target="../media/image44.png"/><Relationship Id="rId14" Type="http://schemas.openxmlformats.org/officeDocument/2006/relationships/image" Target="../media/image79.png"/></Relationships>
</file>

<file path=ppt/slides/_rels/slide16.xml.rels><?xml version="1.0" encoding="UTF-8" standalone="yes"?>
<Relationships xmlns="http://schemas.openxmlformats.org/package/2006/relationships"><Relationship Id="rId13" Type="http://schemas.openxmlformats.org/officeDocument/2006/relationships/image" Target="../media/image82.png"/><Relationship Id="rId3" Type="http://schemas.openxmlformats.org/officeDocument/2006/relationships/tags" Target="../tags/tag52.xml"/><Relationship Id="rId12" Type="http://schemas.openxmlformats.org/officeDocument/2006/relationships/image" Target="../media/image49.png"/><Relationship Id="rId2" Type="http://schemas.openxmlformats.org/officeDocument/2006/relationships/tags" Target="../tags/tag51.xml"/><Relationship Id="rId16" Type="http://schemas.openxmlformats.org/officeDocument/2006/relationships/image" Target="../media/image51.png"/><Relationship Id="rId1" Type="http://schemas.openxmlformats.org/officeDocument/2006/relationships/tags" Target="../tags/tag50.xml"/><Relationship Id="rId6" Type="http://schemas.openxmlformats.org/officeDocument/2006/relationships/slideLayout" Target="../slideLayouts/slideLayout7.xml"/><Relationship Id="rId11" Type="http://schemas.openxmlformats.org/officeDocument/2006/relationships/image" Target="../media/image80.png"/><Relationship Id="rId5" Type="http://schemas.openxmlformats.org/officeDocument/2006/relationships/tags" Target="../tags/tag54.xml"/><Relationship Id="rId15" Type="http://schemas.openxmlformats.org/officeDocument/2006/relationships/image" Target="../media/image50.png"/><Relationship Id="rId10" Type="http://schemas.openxmlformats.org/officeDocument/2006/relationships/image" Target="../media/image21.png"/><Relationship Id="rId4" Type="http://schemas.openxmlformats.org/officeDocument/2006/relationships/tags" Target="../tags/tag53.xml"/><Relationship Id="rId9" Type="http://schemas.openxmlformats.org/officeDocument/2006/relationships/image" Target="../media/image790.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57.xml"/><Relationship Id="rId7" Type="http://schemas.openxmlformats.org/officeDocument/2006/relationships/image" Target="../media/image85.png"/><Relationship Id="rId12" Type="http://schemas.openxmlformats.org/officeDocument/2006/relationships/image" Target="../media/image52.png"/><Relationship Id="rId2" Type="http://schemas.openxmlformats.org/officeDocument/2006/relationships/tags" Target="../tags/tag56.xml"/><Relationship Id="rId1" Type="http://schemas.openxmlformats.org/officeDocument/2006/relationships/tags" Target="../tags/tag55.xml"/><Relationship Id="rId11" Type="http://schemas.openxmlformats.org/officeDocument/2006/relationships/image" Target="../media/image87.png"/><Relationship Id="rId10" Type="http://schemas.openxmlformats.org/officeDocument/2006/relationships/image" Target="../media/image50.png"/><Relationship Id="rId4" Type="http://schemas.openxmlformats.org/officeDocument/2006/relationships/slideLayout" Target="../slideLayouts/slideLayout7.xml"/><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7.png"/><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ags" Target="../tags/tag8.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90.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2.png"/><Relationship Id="rId5" Type="http://schemas.openxmlformats.org/officeDocument/2006/relationships/tags" Target="../tags/tag15.xml"/><Relationship Id="rId10" Type="http://schemas.openxmlformats.org/officeDocument/2006/relationships/image" Target="../media/image11.png"/><Relationship Id="rId4" Type="http://schemas.openxmlformats.org/officeDocument/2006/relationships/tags" Target="../tags/tag14.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391.png"/><Relationship Id="rId18"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image" Target="../media/image16.png"/><Relationship Id="rId17" Type="http://schemas.openxmlformats.org/officeDocument/2006/relationships/image" Target="../media/image18.png"/><Relationship Id="rId2" Type="http://schemas.openxmlformats.org/officeDocument/2006/relationships/tags" Target="../tags/tag18.xml"/><Relationship Id="rId16" Type="http://schemas.openxmlformats.org/officeDocument/2006/relationships/image" Target="../media/image48.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5.png"/><Relationship Id="rId5" Type="http://schemas.openxmlformats.org/officeDocument/2006/relationships/tags" Target="../tags/tag21.xml"/><Relationship Id="rId15" Type="http://schemas.openxmlformats.org/officeDocument/2006/relationships/image" Target="../media/image17.png"/><Relationship Id="rId10" Type="http://schemas.openxmlformats.org/officeDocument/2006/relationships/image" Target="../media/image360.png"/><Relationship Id="rId19" Type="http://schemas.openxmlformats.org/officeDocument/2006/relationships/image" Target="../media/image20.png"/><Relationship Id="rId4" Type="http://schemas.openxmlformats.org/officeDocument/2006/relationships/tags" Target="../tags/tag20.xml"/><Relationship Id="rId14" Type="http://schemas.openxmlformats.org/officeDocument/2006/relationships/image" Target="../media/image41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380.png"/><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3" Type="http://schemas.openxmlformats.org/officeDocument/2006/relationships/image" Target="../media/image26.png"/><Relationship Id="rId3" Type="http://schemas.openxmlformats.org/officeDocument/2006/relationships/tags" Target="../tags/tag27.xml"/><Relationship Id="rId12" Type="http://schemas.openxmlformats.org/officeDocument/2006/relationships/image" Target="../media/image2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11" Type="http://schemas.openxmlformats.org/officeDocument/2006/relationships/image" Target="../media/image24.png"/><Relationship Id="rId5" Type="http://schemas.openxmlformats.org/officeDocument/2006/relationships/tags" Target="../tags/tag29.xml"/><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tags" Target="../tags/tag28.xml"/><Relationship Id="rId9" Type="http://schemas.openxmlformats.org/officeDocument/2006/relationships/image" Target="../media/image390.png"/><Relationship Id="rId14" Type="http://schemas.openxmlformats.org/officeDocument/2006/relationships/image" Target="../media/image440.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10.png"/><Relationship Id="rId3" Type="http://schemas.openxmlformats.org/officeDocument/2006/relationships/tags" Target="../tags/tag32.xml"/><Relationship Id="rId7" Type="http://schemas.openxmlformats.org/officeDocument/2006/relationships/image" Target="../media/image29.png"/><Relationship Id="rId12" Type="http://schemas.openxmlformats.org/officeDocument/2006/relationships/image" Target="../media/image31.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8.png"/><Relationship Id="rId11" Type="http://schemas.openxmlformats.org/officeDocument/2006/relationships/image" Target="../media/image490.png"/><Relationship Id="rId5" Type="http://schemas.openxmlformats.org/officeDocument/2006/relationships/slideLayout" Target="../slideLayouts/slideLayout7.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32.png"/><Relationship Id="rId5" Type="http://schemas.openxmlformats.org/officeDocument/2006/relationships/image" Target="../media/image5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5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388D52-0E66-4AA1-8D7D-E746FC5FE8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56A3365-75EF-422E-A5A9-C3FA8565EA1A}"/>
              </a:ext>
            </a:extLst>
          </p:cNvPr>
          <p:cNvSpPr txBox="1"/>
          <p:nvPr/>
        </p:nvSpPr>
        <p:spPr>
          <a:xfrm>
            <a:off x="1137920" y="416560"/>
            <a:ext cx="660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27EA967B-8521-4D99-9DC6-971EAFA78611}"/>
              </a:ext>
            </a:extLst>
          </p:cNvPr>
          <p:cNvSpPr txBox="1"/>
          <p:nvPr/>
        </p:nvSpPr>
        <p:spPr>
          <a:xfrm>
            <a:off x="345440" y="1019641"/>
            <a:ext cx="804672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Let us now consider some area of space where there are neither charges nor currents. Still, electromagnetic field may be there. It is true, that the field had to be created somewhere sometimes by some charges, but this is not interesting for us for the moment. An example might be light moving through the empty space which originated far away by a distant star. Another example is the electromagnetic field in a microwave cavity. The field was created by a magnetron outside the cavity and injected into the cavity through a wave guide. But from then on it can be considered as a free electromagnetic field inside a cavity within brass (conducting) walls. The Maxwell equations for a free field read</a:t>
            </a:r>
          </a:p>
        </p:txBody>
      </p:sp>
      <p:pic>
        <p:nvPicPr>
          <p:cNvPr id="15" name="Picture 14">
            <a:extLst>
              <a:ext uri="{FF2B5EF4-FFF2-40B4-BE49-F238E27FC236}">
                <a16:creationId xmlns:a16="http://schemas.microsoft.com/office/drawing/2014/main" id="{1568D22D-23DD-4766-81A9-C4231BE09341}"/>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722978" y="3907093"/>
            <a:ext cx="1181143" cy="276000"/>
          </a:xfrm>
          <a:prstGeom prst="rect">
            <a:avLst/>
          </a:prstGeom>
        </p:spPr>
      </p:pic>
      <p:pic>
        <p:nvPicPr>
          <p:cNvPr id="17" name="Picture 16">
            <a:extLst>
              <a:ext uri="{FF2B5EF4-FFF2-40B4-BE49-F238E27FC236}">
                <a16:creationId xmlns:a16="http://schemas.microsoft.com/office/drawing/2014/main" id="{1BC68553-D317-4E07-8399-2C188E1569E4}"/>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551777" y="3907092"/>
            <a:ext cx="1220571" cy="276000"/>
          </a:xfrm>
          <a:prstGeom prst="rect">
            <a:avLst/>
          </a:prstGeom>
        </p:spPr>
      </p:pic>
      <p:pic>
        <p:nvPicPr>
          <p:cNvPr id="13" name="Picture 12">
            <a:extLst>
              <a:ext uri="{FF2B5EF4-FFF2-40B4-BE49-F238E27FC236}">
                <a16:creationId xmlns:a16="http://schemas.microsoft.com/office/drawing/2014/main" id="{3490D313-046A-41B9-996F-D16F92F16FC3}"/>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722978" y="4324330"/>
            <a:ext cx="1296000" cy="536571"/>
          </a:xfrm>
          <a:prstGeom prst="rect">
            <a:avLst/>
          </a:prstGeom>
        </p:spPr>
      </p:pic>
      <p:pic>
        <p:nvPicPr>
          <p:cNvPr id="19" name="Picture 18">
            <a:extLst>
              <a:ext uri="{FF2B5EF4-FFF2-40B4-BE49-F238E27FC236}">
                <a16:creationId xmlns:a16="http://schemas.microsoft.com/office/drawing/2014/main" id="{02598C4A-C0C9-479B-B614-BD6C0BD8CEA7}"/>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572001" y="4266171"/>
            <a:ext cx="1602857" cy="536571"/>
          </a:xfrm>
          <a:prstGeom prst="rect">
            <a:avLst/>
          </a:prstGeom>
        </p:spPr>
      </p:pic>
      <p:sp>
        <p:nvSpPr>
          <p:cNvPr id="10" name="Rectangle 9">
            <a:extLst>
              <a:ext uri="{FF2B5EF4-FFF2-40B4-BE49-F238E27FC236}">
                <a16:creationId xmlns:a16="http://schemas.microsoft.com/office/drawing/2014/main" id="{326CEF08-D4BC-4BB7-8FAA-3C989F1ADD1B}"/>
              </a:ext>
            </a:extLst>
          </p:cNvPr>
          <p:cNvSpPr/>
          <p:nvPr/>
        </p:nvSpPr>
        <p:spPr>
          <a:xfrm>
            <a:off x="1463040" y="3763883"/>
            <a:ext cx="5425440" cy="13567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09BF2CD-62EB-44CB-B67C-4B3CCB8FFC8B}"/>
              </a:ext>
            </a:extLst>
          </p:cNvPr>
          <p:cNvSpPr txBox="1"/>
          <p:nvPr/>
        </p:nvSpPr>
        <p:spPr>
          <a:xfrm>
            <a:off x="345440" y="5486400"/>
            <a:ext cx="8503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Since the spatial area is limited, we need to consider the physical conditions on the border of the area. These border conditions are necessary supplement to the Maxwell equations, without them the equations themselves are useless. </a:t>
            </a:r>
          </a:p>
        </p:txBody>
      </p:sp>
    </p:spTree>
    <p:extLst>
      <p:ext uri="{BB962C8B-B14F-4D97-AF65-F5344CB8AC3E}">
        <p14:creationId xmlns:p14="http://schemas.microsoft.com/office/powerpoint/2010/main" val="102306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391800-AE4F-4A45-ACF1-03ED1CB0B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14209BB-F880-49EA-B7D2-4450E1B00745}"/>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14529" y="2139851"/>
            <a:ext cx="3135821" cy="572643"/>
          </a:xfrm>
          <a:prstGeom prst="rect">
            <a:avLst/>
          </a:prstGeom>
        </p:spPr>
      </p:pic>
      <p:sp>
        <p:nvSpPr>
          <p:cNvPr id="4" name="TextBox 3">
            <a:extLst>
              <a:ext uri="{FF2B5EF4-FFF2-40B4-BE49-F238E27FC236}">
                <a16:creationId xmlns:a16="http://schemas.microsoft.com/office/drawing/2014/main" id="{E01ADE97-A5F7-49B9-A892-6503CE1576F5}"/>
              </a:ext>
            </a:extLst>
          </p:cNvPr>
          <p:cNvSpPr txBox="1"/>
          <p:nvPr/>
        </p:nvSpPr>
        <p:spPr>
          <a:xfrm>
            <a:off x="508000" y="264160"/>
            <a:ext cx="75488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canonical ensemble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123383B-AE3B-4047-9A4F-826F10FAF9D6}"/>
              </a:ext>
            </a:extLst>
          </p:cNvPr>
          <p:cNvSpPr txBox="1"/>
          <p:nvPr/>
        </p:nvSpPr>
        <p:spPr>
          <a:xfrm>
            <a:off x="203200" y="1493520"/>
            <a:ext cx="8483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Even </a:t>
            </a:r>
            <a:r>
              <a:rPr kumimoji="0" lang="en-US" sz="1800" b="1" i="0" u="none" strike="noStrike" kern="1200" cap="none" spc="0" normalizeH="0" baseline="0" noProof="0" dirty="0">
                <a:ln>
                  <a:noFill/>
                </a:ln>
                <a:solidFill>
                  <a:prstClr val="black"/>
                </a:solidFill>
                <a:effectLst/>
                <a:uLnTx/>
                <a:uFillTx/>
                <a:latin typeface="Calibri"/>
                <a:ea typeface="+mn-ea"/>
                <a:cs typeface="+mn-cs"/>
              </a:rPr>
              <a:t>considering the oscillators to be quantum objects </a:t>
            </a:r>
            <a:r>
              <a:rPr kumimoji="0" lang="en-US" sz="1800" b="0" i="0" u="none" strike="noStrike" kern="1200" cap="none" spc="0" normalizeH="0" baseline="0" noProof="0" dirty="0">
                <a:ln>
                  <a:noFill/>
                </a:ln>
                <a:solidFill>
                  <a:prstClr val="black"/>
                </a:solidFill>
                <a:effectLst/>
                <a:uLnTx/>
                <a:uFillTx/>
                <a:latin typeface="Calibri"/>
                <a:ea typeface="+mn-ea"/>
                <a:cs typeface="+mn-cs"/>
              </a:rPr>
              <a:t>is not without problems! The mean energy of a quantum oscillator 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8C66EB-494D-4E41-B4B9-81EFC7DC8BEB}"/>
                  </a:ext>
                </a:extLst>
              </p:cNvPr>
              <p:cNvSpPr txBox="1"/>
              <p:nvPr/>
            </p:nvSpPr>
            <p:spPr>
              <a:xfrm>
                <a:off x="375920" y="2806502"/>
                <a:ext cx="84836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problem is the constant additive term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Which again gives infinite contribution to the total energy. However, this term is a constant not depending on any state characteristics like the temperature, so can be considered as a meaningless energetical additive constant. Well, this is a rather cheap solution to an essential problem, it is more like sweeping the problem under the carpet. </a:t>
                </a:r>
                <a:r>
                  <a:rPr kumimoji="0" lang="en-US" sz="1800" b="1" i="0" u="none" strike="noStrike" kern="1200" cap="none" spc="0" normalizeH="0" baseline="0" noProof="0" dirty="0">
                    <a:ln>
                      <a:noFill/>
                    </a:ln>
                    <a:solidFill>
                      <a:srgbClr val="FF0000"/>
                    </a:solidFill>
                    <a:effectLst/>
                    <a:uLnTx/>
                    <a:uFillTx/>
                    <a:latin typeface="Calibri"/>
                    <a:ea typeface="+mn-ea"/>
                    <a:cs typeface="+mn-cs"/>
                  </a:rPr>
                  <a:t>We shall omit this constant term in what follows in this formula and in the formula for energy of a harmonic oscillator.</a:t>
                </a:r>
              </a:p>
            </p:txBody>
          </p:sp>
        </mc:Choice>
        <mc:Fallback xmlns="">
          <p:sp>
            <p:nvSpPr>
              <p:cNvPr id="6" name="TextBox 5">
                <a:extLst>
                  <a:ext uri="{FF2B5EF4-FFF2-40B4-BE49-F238E27FC236}">
                    <a16:creationId xmlns:a16="http://schemas.microsoft.com/office/drawing/2014/main" id="{088C66EB-494D-4E41-B4B9-81EFC7DC8BEB}"/>
                  </a:ext>
                </a:extLst>
              </p:cNvPr>
              <p:cNvSpPr txBox="1">
                <a:spLocks noRot="1" noChangeAspect="1" noMove="1" noResize="1" noEditPoints="1" noAdjustHandles="1" noChangeArrowheads="1" noChangeShapeType="1" noTextEdit="1"/>
              </p:cNvSpPr>
              <p:nvPr/>
            </p:nvSpPr>
            <p:spPr>
              <a:xfrm>
                <a:off x="375920" y="2806502"/>
                <a:ext cx="8483600" cy="1754326"/>
              </a:xfrm>
              <a:prstGeom prst="rect">
                <a:avLst/>
              </a:prstGeom>
              <a:blipFill>
                <a:blip r:embed="rId6"/>
                <a:stretch>
                  <a:fillRect l="-647" t="-1736" b="-451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3F15113C-3BA7-4C27-B14E-D49857AF7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93920"/>
            <a:ext cx="1662430" cy="1662430"/>
          </a:xfrm>
          <a:prstGeom prst="rect">
            <a:avLst/>
          </a:prstGeom>
          <a:ln>
            <a:solidFill>
              <a:schemeClr val="tx1"/>
            </a:solidFill>
          </a:ln>
        </p:spPr>
      </p:pic>
      <p:sp>
        <p:nvSpPr>
          <p:cNvPr id="9" name="TextBox 8">
            <a:extLst>
              <a:ext uri="{FF2B5EF4-FFF2-40B4-BE49-F238E27FC236}">
                <a16:creationId xmlns:a16="http://schemas.microsoft.com/office/drawing/2014/main" id="{F2E003AB-1E67-42A1-8D3A-2164F132DB2F}"/>
              </a:ext>
            </a:extLst>
          </p:cNvPr>
          <p:cNvSpPr txBox="1"/>
          <p:nvPr/>
        </p:nvSpPr>
        <p:spPr>
          <a:xfrm>
            <a:off x="2326640" y="4443319"/>
            <a:ext cx="636016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Historically the problem with the classical statistics was found by </a:t>
            </a:r>
            <a:r>
              <a:rPr kumimoji="0" lang="en-US" sz="1800" b="1" i="0" u="none" strike="noStrike" kern="1200" cap="none" spc="0" normalizeH="0" baseline="0" noProof="0" dirty="0">
                <a:ln>
                  <a:noFill/>
                </a:ln>
                <a:solidFill>
                  <a:prstClr val="black"/>
                </a:solidFill>
                <a:effectLst/>
                <a:uLnTx/>
                <a:uFillTx/>
                <a:latin typeface="Calibri"/>
                <a:ea typeface="+mn-ea"/>
                <a:cs typeface="+mn-cs"/>
              </a:rPr>
              <a:t>Max Planck around 1900</a:t>
            </a:r>
            <a:r>
              <a:rPr kumimoji="0" lang="en-US" sz="1800" b="0" i="0" u="none" strike="noStrike" kern="1200" cap="none" spc="0" normalizeH="0" baseline="0" noProof="0" dirty="0">
                <a:ln>
                  <a:noFill/>
                </a:ln>
                <a:solidFill>
                  <a:prstClr val="black"/>
                </a:solidFill>
                <a:effectLst/>
                <a:uLnTx/>
                <a:uFillTx/>
                <a:latin typeface="Calibri"/>
                <a:ea typeface="+mn-ea"/>
                <a:cs typeface="+mn-cs"/>
              </a:rPr>
              <a:t>. Curiously enough it was not the youngest theory to be blamed for the disaster (statistical physics) but older and well-established theories: Newton mechanics and Maxwell theory of electromagnetism, which had to be replaced by their quantum versions. Max Planck was the first who “quantized” the old theory for black body radiation. It started the quantum era of physics. </a:t>
            </a:r>
          </a:p>
        </p:txBody>
      </p:sp>
    </p:spTree>
    <p:extLst>
      <p:ext uri="{BB962C8B-B14F-4D97-AF65-F5344CB8AC3E}">
        <p14:creationId xmlns:p14="http://schemas.microsoft.com/office/powerpoint/2010/main" val="164116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9A9F5C-FD7D-445B-B649-2119E5FD6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0E998B11-06C7-4AE2-B6E9-D13587A1A271}"/>
              </a:ext>
            </a:extLst>
          </p:cNvPr>
          <p:cNvSpPr txBox="1"/>
          <p:nvPr/>
        </p:nvSpPr>
        <p:spPr>
          <a:xfrm>
            <a:off x="1605280" y="365760"/>
            <a:ext cx="55270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Black body radiation</a:t>
            </a:r>
          </a:p>
        </p:txBody>
      </p:sp>
      <p:sp>
        <p:nvSpPr>
          <p:cNvPr id="4" name="TextBox 3">
            <a:extLst>
              <a:ext uri="{FF2B5EF4-FFF2-40B4-BE49-F238E27FC236}">
                <a16:creationId xmlns:a16="http://schemas.microsoft.com/office/drawing/2014/main" id="{1DD9F7BF-FE40-4757-B164-B649CEF3C756}"/>
              </a:ext>
            </a:extLst>
          </p:cNvPr>
          <p:cNvSpPr txBox="1"/>
          <p:nvPr/>
        </p:nvSpPr>
        <p:spPr>
          <a:xfrm>
            <a:off x="285897" y="1021907"/>
            <a:ext cx="8636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After all the preparatory work let us study the electromagnetic field in a box in contact with thermal reservoir. In physics the problem is known under the name “black body radiation”.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experiment shows, that all bodies heated to some temperature emit electromagnetic waves. Our sun emits visible light from its surface having some 6000 K. Our own bodies emit infrared radiation corresponding to our temperature of 37 Celsius. This radiation is detected by mosquito sensors which then recognize us as the object to attack. This radiation is also detected by motion detector in the alarm systems.</a:t>
            </a:r>
          </a:p>
        </p:txBody>
      </p:sp>
      <p:pic>
        <p:nvPicPr>
          <p:cNvPr id="1026" name="Picture 2" descr="Image result for infrared movement detector">
            <a:extLst>
              <a:ext uri="{FF2B5EF4-FFF2-40B4-BE49-F238E27FC236}">
                <a16:creationId xmlns:a16="http://schemas.microsoft.com/office/drawing/2014/main" id="{273A279F-BE9A-4D12-8A03-CAA7F83D6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14" y="3487480"/>
            <a:ext cx="1291641" cy="21011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665041-B204-4513-A4CB-B465D85D8298}"/>
              </a:ext>
            </a:extLst>
          </p:cNvPr>
          <p:cNvSpPr txBox="1"/>
          <p:nvPr/>
        </p:nvSpPr>
        <p:spPr>
          <a:xfrm>
            <a:off x="1594884" y="3327991"/>
            <a:ext cx="726203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spectral characteristics of radiation emitted by a hot body is theoretically simplest if it is so called black body. A black body is an idealized physical body that absorbs all incident electromagnetic radiation, not reflecting any part of it. In thermal equilibrium it emits radiation called </a:t>
            </a:r>
            <a:r>
              <a:rPr kumimoji="0" lang="en-US" sz="1800" b="1" i="0" u="none" strike="noStrike" kern="1200" cap="none" spc="0" normalizeH="0" baseline="0" noProof="0" dirty="0">
                <a:ln>
                  <a:noFill/>
                </a:ln>
                <a:solidFill>
                  <a:prstClr val="black"/>
                </a:solidFill>
                <a:effectLst/>
                <a:uLnTx/>
                <a:uFillTx/>
                <a:latin typeface="Calibri"/>
                <a:ea typeface="+mn-ea"/>
                <a:cs typeface="+mn-cs"/>
              </a:rPr>
              <a:t>black body radiation. </a:t>
            </a:r>
            <a:r>
              <a:rPr kumimoji="0" lang="en-US" sz="1800" b="0" i="0" u="none" strike="noStrike" kern="1200" cap="none" spc="0" normalizeH="0" baseline="0" noProof="0" dirty="0">
                <a:ln>
                  <a:noFill/>
                </a:ln>
                <a:solidFill>
                  <a:prstClr val="black"/>
                </a:solidFill>
                <a:effectLst/>
                <a:uLnTx/>
                <a:uFillTx/>
                <a:latin typeface="Calibri"/>
                <a:ea typeface="+mn-ea"/>
                <a:cs typeface="+mn-cs"/>
              </a:rPr>
              <a:t>An approximate realization of a black surface is a hole in the wall of a large cavity. Any light entering the hole is reflected within the internal surface of the body indefinitely or absorbed within the body and is unlikely to re-emerge, making the hole a nearly perfect absorber. In thermal equilibrium radiation is emitted from such hole equivalent to black body radiation. </a:t>
            </a:r>
            <a:r>
              <a:rPr kumimoji="0" lang="en-US" sz="1800" b="1" i="0" u="none" strike="noStrike" kern="1200" cap="none" spc="0" normalizeH="0" baseline="0" noProof="0" dirty="0">
                <a:ln>
                  <a:noFill/>
                </a:ln>
                <a:solidFill>
                  <a:prstClr val="black"/>
                </a:solidFill>
                <a:effectLst/>
                <a:uLnTx/>
                <a:uFillTx/>
                <a:latin typeface="Calibri"/>
                <a:ea typeface="+mn-ea"/>
                <a:cs typeface="+mn-cs"/>
              </a:rPr>
              <a:t>If the electromagnetic field inside a cavity is in thermal equilibrium with its walls the spectral characteristic of the electromagnetic field inside are equal to the black body radiation</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33BD97E-EB2B-4207-9CB7-9BDF37A90BFA}"/>
              </a:ext>
            </a:extLst>
          </p:cNvPr>
          <p:cNvSpPr txBox="1"/>
          <p:nvPr/>
        </p:nvSpPr>
        <p:spPr>
          <a:xfrm>
            <a:off x="0" y="5592725"/>
            <a:ext cx="15948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Motion detector</a:t>
            </a:r>
            <a:endParaRPr kumimoji="0" lang="sk-SK"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3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49979-F16A-4D5B-AA1C-E0C7ABA01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5451F5BC-9B32-4D09-A54C-C5F5769DEFF2}"/>
              </a:ext>
            </a:extLst>
          </p:cNvPr>
          <p:cNvSpPr txBox="1"/>
          <p:nvPr/>
        </p:nvSpPr>
        <p:spPr>
          <a:xfrm>
            <a:off x="350874" y="116958"/>
            <a:ext cx="83040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Quantum states of a free electromagnetic field in a box</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0C1729A-CD2E-4B76-9A30-B619E95DF1BA}"/>
                  </a:ext>
                </a:extLst>
              </p:cNvPr>
              <p:cNvSpPr txBox="1"/>
              <p:nvPr/>
            </p:nvSpPr>
            <p:spPr>
              <a:xfrm>
                <a:off x="287078" y="595424"/>
                <a:ext cx="873996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have shown that the electromagnetic field states are equivalently described as states of a set of harmonic oscillators. So we know, how to make a quantum theory of electromagnetic field in a box: we just take those oscillators to be quantum oscillators and the general state of the field will be some general quantum state of those oscillators.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know that a quantum state of a harmonic oscillator is given by a single integer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(called excitation number) and its energy in the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(We have omitted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term). </a:t>
                </a:r>
                <a:r>
                  <a:rPr kumimoji="0" lang="en-US" sz="1800" b="1" i="0" u="none" strike="noStrike" kern="1200" cap="none" spc="0" normalizeH="0" baseline="0" noProof="0" dirty="0">
                    <a:ln>
                      <a:noFill/>
                    </a:ln>
                    <a:solidFill>
                      <a:srgbClr val="FF0000"/>
                    </a:solidFill>
                    <a:effectLst/>
                    <a:uLnTx/>
                    <a:uFillTx/>
                    <a:latin typeface="Calibri"/>
                    <a:ea typeface="+mn-ea"/>
                    <a:cs typeface="+mn-cs"/>
                  </a:rPr>
                  <a:t>A quantum state of electromagnetic field can be therefore given as the list of all the equivalent oscillators together with the excitation number of each of them.</a:t>
                </a: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4" name="TextBox 3">
                <a:extLst>
                  <a:ext uri="{FF2B5EF4-FFF2-40B4-BE49-F238E27FC236}">
                    <a16:creationId xmlns:a16="http://schemas.microsoft.com/office/drawing/2014/main" id="{20C1729A-CD2E-4B76-9A30-B619E95DF1BA}"/>
                  </a:ext>
                </a:extLst>
              </p:cNvPr>
              <p:cNvSpPr txBox="1">
                <a:spLocks noRot="1" noChangeAspect="1" noMove="1" noResize="1" noEditPoints="1" noAdjustHandles="1" noChangeArrowheads="1" noChangeShapeType="1" noTextEdit="1"/>
              </p:cNvSpPr>
              <p:nvPr/>
            </p:nvSpPr>
            <p:spPr>
              <a:xfrm>
                <a:off x="287078" y="595424"/>
                <a:ext cx="8739964" cy="2308324"/>
              </a:xfrm>
              <a:prstGeom prst="rect">
                <a:avLst/>
              </a:prstGeom>
              <a:blipFill>
                <a:blip r:embed="rId6"/>
                <a:stretch>
                  <a:fillRect l="-558" t="-1587" r="-837" b="-3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A5F7D3C-C4B3-4786-A4F2-C7E37DCEA19D}"/>
                  </a:ext>
                </a:extLst>
              </p:cNvPr>
              <p:cNvGraphicFramePr>
                <a:graphicFrameLocks noGrp="1"/>
              </p:cNvGraphicFramePr>
              <p:nvPr/>
            </p:nvGraphicFramePr>
            <p:xfrm>
              <a:off x="333153" y="3147236"/>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31967205"/>
                      </a:ext>
                    </a:extLst>
                  </a:tr>
                  <a:tr h="368699">
                    <a:tc>
                      <a:txBody>
                        <a:bodyPr/>
                        <a:lstStyle/>
                        <a:p>
                          <a:pPr algn="ctr"/>
                          <a:r>
                            <a:rPr lang="en-US" dirty="0"/>
                            <a:t>111,y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469915035"/>
                      </a:ext>
                    </a:extLst>
                  </a:tr>
                  <a:tr h="368699">
                    <a:tc>
                      <a:txBody>
                        <a:bodyPr/>
                        <a:lstStyle/>
                        <a:p>
                          <a:pPr algn="ctr"/>
                          <a:r>
                            <a:rPr lang="en-US" dirty="0"/>
                            <a:t>112,y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77776661"/>
                      </a:ext>
                    </a:extLst>
                  </a:tr>
                  <a:tr h="368699">
                    <a:tc>
                      <a:txBody>
                        <a:bodyPr/>
                        <a:lstStyle/>
                        <a:p>
                          <a:pPr algn="ctr"/>
                          <a:r>
                            <a:rPr lang="en-US" dirty="0"/>
                            <a:t>121,y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3280652935"/>
                      </a:ext>
                    </a:extLst>
                  </a:tr>
                  <a:tr h="368699">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extLst>
                      <a:ext uri="{0D108BD9-81ED-4DB2-BD59-A6C34878D82A}">
                        <a16:rowId xmlns:a16="http://schemas.microsoft.com/office/drawing/2014/main" val="1580410202"/>
                      </a:ext>
                    </a:extLst>
                  </a:tr>
                </a:tbl>
              </a:graphicData>
            </a:graphic>
          </p:graphicFrame>
        </mc:Choice>
        <mc:Fallback xmlns="">
          <p:graphicFrame>
            <p:nvGraphicFramePr>
              <p:cNvPr id="5" name="Table 4">
                <a:extLst>
                  <a:ext uri="{FF2B5EF4-FFF2-40B4-BE49-F238E27FC236}">
                    <a16:creationId xmlns:a16="http://schemas.microsoft.com/office/drawing/2014/main" id="{8A5F7D3C-C4B3-4786-A4F2-C7E37DCEA19D}"/>
                  </a:ext>
                </a:extLst>
              </p:cNvPr>
              <p:cNvGraphicFramePr>
                <a:graphicFrameLocks noGrp="1"/>
              </p:cNvGraphicFramePr>
              <p:nvPr>
                <p:extLst>
                  <p:ext uri="{D42A27DB-BD31-4B8C-83A1-F6EECF244321}">
                    <p14:modId xmlns:p14="http://schemas.microsoft.com/office/powerpoint/2010/main" val="832413059"/>
                  </p:ext>
                </p:extLst>
              </p:nvPr>
            </p:nvGraphicFramePr>
            <p:xfrm>
              <a:off x="333153" y="3147236"/>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endParaRPr lang="sk-SK"/>
                        </a:p>
                      </a:txBody>
                      <a:tcPr>
                        <a:blipFill>
                          <a:blip r:embed="rId7"/>
                          <a:stretch>
                            <a:fillRect l="-58898" t="-110000" r="-847" b="-625000"/>
                          </a:stretch>
                        </a:blipFill>
                      </a:tcPr>
                    </a:tc>
                    <a:extLst>
                      <a:ext uri="{0D108BD9-81ED-4DB2-BD59-A6C34878D82A}">
                        <a16:rowId xmlns:a16="http://schemas.microsoft.com/office/drawing/2014/main" val="331967205"/>
                      </a:ext>
                    </a:extLst>
                  </a:tr>
                  <a:tr h="387477">
                    <a:tc>
                      <a:txBody>
                        <a:bodyPr/>
                        <a:lstStyle/>
                        <a:p>
                          <a:pPr algn="ctr"/>
                          <a:r>
                            <a:rPr lang="en-US" dirty="0"/>
                            <a:t>111,y</a:t>
                          </a:r>
                          <a:endParaRPr lang="sk-SK" dirty="0"/>
                        </a:p>
                      </a:txBody>
                      <a:tcPr/>
                    </a:tc>
                    <a:tc>
                      <a:txBody>
                        <a:bodyPr/>
                        <a:lstStyle/>
                        <a:p>
                          <a:endParaRPr lang="sk-SK"/>
                        </a:p>
                      </a:txBody>
                      <a:tcPr>
                        <a:blipFill>
                          <a:blip r:embed="rId7"/>
                          <a:stretch>
                            <a:fillRect l="-58898" t="-196875" r="-847" b="-485938"/>
                          </a:stretch>
                        </a:blipFill>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endParaRPr lang="sk-SK"/>
                        </a:p>
                      </a:txBody>
                      <a:tcPr>
                        <a:blipFill>
                          <a:blip r:embed="rId7"/>
                          <a:stretch>
                            <a:fillRect l="-58898" t="-316667" r="-847" b="-418333"/>
                          </a:stretch>
                        </a:blipFill>
                      </a:tcPr>
                    </a:tc>
                    <a:extLst>
                      <a:ext uri="{0D108BD9-81ED-4DB2-BD59-A6C34878D82A}">
                        <a16:rowId xmlns:a16="http://schemas.microsoft.com/office/drawing/2014/main" val="3469915035"/>
                      </a:ext>
                    </a:extLst>
                  </a:tr>
                  <a:tr h="387477">
                    <a:tc>
                      <a:txBody>
                        <a:bodyPr/>
                        <a:lstStyle/>
                        <a:p>
                          <a:pPr algn="ctr"/>
                          <a:r>
                            <a:rPr lang="en-US" dirty="0"/>
                            <a:t>112,y</a:t>
                          </a:r>
                          <a:endParaRPr lang="sk-SK" dirty="0"/>
                        </a:p>
                      </a:txBody>
                      <a:tcPr/>
                    </a:tc>
                    <a:tc>
                      <a:txBody>
                        <a:bodyPr/>
                        <a:lstStyle/>
                        <a:p>
                          <a:endParaRPr lang="sk-SK"/>
                        </a:p>
                      </a:txBody>
                      <a:tcPr>
                        <a:blipFill>
                          <a:blip r:embed="rId7"/>
                          <a:stretch>
                            <a:fillRect l="-58898" t="-390625" r="-847" b="-292188"/>
                          </a:stretch>
                        </a:blipFill>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endParaRPr lang="sk-SK"/>
                        </a:p>
                      </a:txBody>
                      <a:tcPr>
                        <a:blipFill>
                          <a:blip r:embed="rId7"/>
                          <a:stretch>
                            <a:fillRect l="-58898" t="-514754" r="-847" b="-206557"/>
                          </a:stretch>
                        </a:blipFill>
                      </a:tcPr>
                    </a:tc>
                    <a:extLst>
                      <a:ext uri="{0D108BD9-81ED-4DB2-BD59-A6C34878D82A}">
                        <a16:rowId xmlns:a16="http://schemas.microsoft.com/office/drawing/2014/main" val="77776661"/>
                      </a:ext>
                    </a:extLst>
                  </a:tr>
                  <a:tr h="387477">
                    <a:tc>
                      <a:txBody>
                        <a:bodyPr/>
                        <a:lstStyle/>
                        <a:p>
                          <a:pPr algn="ctr"/>
                          <a:r>
                            <a:rPr lang="en-US" dirty="0"/>
                            <a:t>121,y</a:t>
                          </a:r>
                          <a:endParaRPr lang="sk-SK" dirty="0"/>
                        </a:p>
                      </a:txBody>
                      <a:tcPr/>
                    </a:tc>
                    <a:tc>
                      <a:txBody>
                        <a:bodyPr/>
                        <a:lstStyle/>
                        <a:p>
                          <a:endParaRPr lang="sk-SK"/>
                        </a:p>
                      </a:txBody>
                      <a:tcPr>
                        <a:blipFill>
                          <a:blip r:embed="rId7"/>
                          <a:stretch>
                            <a:fillRect l="-58898" t="-595238" r="-847" b="-100000"/>
                          </a:stretch>
                        </a:blipFill>
                      </a:tcPr>
                    </a:tc>
                    <a:extLst>
                      <a:ext uri="{0D108BD9-81ED-4DB2-BD59-A6C34878D82A}">
                        <a16:rowId xmlns:a16="http://schemas.microsoft.com/office/drawing/2014/main" val="3280652935"/>
                      </a:ext>
                    </a:extLst>
                  </a:tr>
                  <a:tr h="368699">
                    <a:tc>
                      <a:txBody>
                        <a:bodyPr/>
                        <a:lstStyle/>
                        <a:p>
                          <a:endParaRPr lang="sk-SK"/>
                        </a:p>
                      </a:txBody>
                      <a:tcPr>
                        <a:blipFill>
                          <a:blip r:embed="rId7"/>
                          <a:stretch>
                            <a:fillRect l="-725" t="-718033" r="-172464" b="-3279"/>
                          </a:stretch>
                        </a:blipFill>
                      </a:tcPr>
                    </a:tc>
                    <a:tc>
                      <a:txBody>
                        <a:bodyPr/>
                        <a:lstStyle/>
                        <a:p>
                          <a:endParaRPr lang="sk-SK"/>
                        </a:p>
                      </a:txBody>
                      <a:tcPr>
                        <a:blipFill>
                          <a:blip r:embed="rId7"/>
                          <a:stretch>
                            <a:fillRect l="-58898" t="-718033" r="-847" b="-3279"/>
                          </a:stretch>
                        </a:blipFill>
                      </a:tcPr>
                    </a:tc>
                    <a:extLst>
                      <a:ext uri="{0D108BD9-81ED-4DB2-BD59-A6C34878D82A}">
                        <a16:rowId xmlns:a16="http://schemas.microsoft.com/office/drawing/2014/main" val="1580410202"/>
                      </a:ext>
                    </a:extLst>
                  </a:tr>
                </a:tbl>
              </a:graphicData>
            </a:graphic>
          </p:graphicFrame>
        </mc:Fallback>
      </mc:AlternateContent>
      <p:sp>
        <p:nvSpPr>
          <p:cNvPr id="6" name="TextBox 5">
            <a:extLst>
              <a:ext uri="{FF2B5EF4-FFF2-40B4-BE49-F238E27FC236}">
                <a16:creationId xmlns:a16="http://schemas.microsoft.com/office/drawing/2014/main" id="{F56AE400-19F2-496D-AD91-D24F342FBA46}"/>
              </a:ext>
            </a:extLst>
          </p:cNvPr>
          <p:cNvSpPr txBox="1"/>
          <p:nvPr/>
        </p:nvSpPr>
        <p:spPr>
          <a:xfrm>
            <a:off x="2690036" y="2955852"/>
            <a:ext cx="637953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One particular (micro)state of the electromagnetic field in a box is given by the table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table is an infinite list of oscillators. Each raw contains the label of a particular oscillator and its quantum excitation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total energy of the field in such state is given by the sum</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511F84D2-326B-4EC0-ACE2-DF3EE9E5A61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82263" y="4677147"/>
            <a:ext cx="2227136" cy="492062"/>
          </a:xfrm>
          <a:prstGeom prst="rect">
            <a:avLst/>
          </a:prstGeom>
        </p:spPr>
      </p:pic>
      <p:pic>
        <p:nvPicPr>
          <p:cNvPr id="17" name="Picture 16">
            <a:extLst>
              <a:ext uri="{FF2B5EF4-FFF2-40B4-BE49-F238E27FC236}">
                <a16:creationId xmlns:a16="http://schemas.microsoft.com/office/drawing/2014/main" id="{FA886377-8BA7-408A-BA9A-A39F4866F69B}"/>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976294" y="4643912"/>
            <a:ext cx="2582037" cy="41319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5C2772-9817-4C6D-A29B-CCC17E8F56D6}"/>
                  </a:ext>
                </a:extLst>
              </p:cNvPr>
              <p:cNvSpPr txBox="1"/>
              <p:nvPr/>
            </p:nvSpPr>
            <p:spPr>
              <a:xfrm>
                <a:off x="2764466" y="5124892"/>
                <a:ext cx="6262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the sum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are  integers,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runs through just two values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8" name="TextBox 17">
                <a:extLst>
                  <a:ext uri="{FF2B5EF4-FFF2-40B4-BE49-F238E27FC236}">
                    <a16:creationId xmlns:a16="http://schemas.microsoft.com/office/drawing/2014/main" id="{655C2772-9817-4C6D-A29B-CCC17E8F56D6}"/>
                  </a:ext>
                </a:extLst>
              </p:cNvPr>
              <p:cNvSpPr txBox="1">
                <a:spLocks noRot="1" noChangeAspect="1" noMove="1" noResize="1" noEditPoints="1" noAdjustHandles="1" noChangeArrowheads="1" noChangeShapeType="1" noTextEdit="1"/>
              </p:cNvSpPr>
              <p:nvPr/>
            </p:nvSpPr>
            <p:spPr>
              <a:xfrm>
                <a:off x="2764466" y="5124892"/>
                <a:ext cx="6262576" cy="369332"/>
              </a:xfrm>
              <a:prstGeom prst="rect">
                <a:avLst/>
              </a:prstGeom>
              <a:blipFill>
                <a:blip r:embed="rId10"/>
                <a:stretch>
                  <a:fillRect l="-778" t="-10000" b="-26667"/>
                </a:stretch>
              </a:blipFill>
            </p:spPr>
            <p:txBody>
              <a:bodyPr/>
              <a:lstStyle/>
              <a:p>
                <a:r>
                  <a:rPr lang="sk-SK">
                    <a:noFill/>
                  </a:rPr>
                  <a:t> </a:t>
                </a:r>
              </a:p>
            </p:txBody>
          </p:sp>
        </mc:Fallback>
      </mc:AlternateContent>
      <p:sp>
        <p:nvSpPr>
          <p:cNvPr id="20" name="TextBox 19">
            <a:extLst>
              <a:ext uri="{FF2B5EF4-FFF2-40B4-BE49-F238E27FC236}">
                <a16:creationId xmlns:a16="http://schemas.microsoft.com/office/drawing/2014/main" id="{5C1B3EC3-C1D8-4397-94CD-F4E47598D8C2}"/>
              </a:ext>
            </a:extLst>
          </p:cNvPr>
          <p:cNvSpPr txBox="1"/>
          <p:nvPr/>
        </p:nvSpPr>
        <p:spPr>
          <a:xfrm>
            <a:off x="2743200" y="5515225"/>
            <a:ext cx="59754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know what are all possible microstates and what are their energies, so we can use canonical ensemble technology.</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C9D757F0-B048-40BA-A42A-BBF1331879D8}"/>
              </a:ext>
            </a:extLst>
          </p:cNvPr>
          <p:cNvSpPr/>
          <p:nvPr/>
        </p:nvSpPr>
        <p:spPr>
          <a:xfrm>
            <a:off x="2764465" y="5440798"/>
            <a:ext cx="6092456" cy="765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B06B4916-6CBB-4279-B77F-3FE14DBDB696}"/>
              </a:ext>
            </a:extLst>
          </p:cNvPr>
          <p:cNvSpPr txBox="1"/>
          <p:nvPr/>
        </p:nvSpPr>
        <p:spPr>
          <a:xfrm>
            <a:off x="287078" y="6303170"/>
            <a:ext cx="80034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We have quantized the electromagnetic field !!! Very advanced physics !!!</a:t>
            </a:r>
          </a:p>
        </p:txBody>
      </p:sp>
    </p:spTree>
    <p:extLst>
      <p:ext uri="{BB962C8B-B14F-4D97-AF65-F5344CB8AC3E}">
        <p14:creationId xmlns:p14="http://schemas.microsoft.com/office/powerpoint/2010/main" val="103299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5E789-0F59-4CF2-8EC3-E3862D5D3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C73850A4-17E2-4DDA-A94B-02B43DD5B687}"/>
              </a:ext>
            </a:extLst>
          </p:cNvPr>
          <p:cNvSpPr txBox="1"/>
          <p:nvPr/>
        </p:nvSpPr>
        <p:spPr>
          <a:xfrm>
            <a:off x="883920" y="243840"/>
            <a:ext cx="683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Thermal radiation in a cavity - energy</a:t>
            </a:r>
          </a:p>
        </p:txBody>
      </p:sp>
      <p:sp>
        <p:nvSpPr>
          <p:cNvPr id="4" name="TextBox 3">
            <a:extLst>
              <a:ext uri="{FF2B5EF4-FFF2-40B4-BE49-F238E27FC236}">
                <a16:creationId xmlns:a16="http://schemas.microsoft.com/office/drawing/2014/main" id="{B80419F6-9B5C-495E-B1E7-FDA2144D8848}"/>
              </a:ext>
            </a:extLst>
          </p:cNvPr>
          <p:cNvSpPr txBox="1"/>
          <p:nvPr/>
        </p:nvSpPr>
        <p:spPr>
          <a:xfrm>
            <a:off x="162560" y="808757"/>
            <a:ext cx="85953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Thermal radiation is equivalent to a set of independent oscillators. We can calculate the mean energy of each one separately, we get</a:t>
            </a:r>
          </a:p>
        </p:txBody>
      </p:sp>
      <p:pic>
        <p:nvPicPr>
          <p:cNvPr id="7" name="Picture 6">
            <a:extLst>
              <a:ext uri="{FF2B5EF4-FFF2-40B4-BE49-F238E27FC236}">
                <a16:creationId xmlns:a16="http://schemas.microsoft.com/office/drawing/2014/main" id="{0F91C954-8E43-4D47-BC7B-D6946A862C1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6240" y="1469003"/>
            <a:ext cx="2508000" cy="57257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6AB35A-8E07-4668-9CC1-969C3A3E6F3A}"/>
                  </a:ext>
                </a:extLst>
              </p:cNvPr>
              <p:cNvSpPr txBox="1"/>
              <p:nvPr/>
            </p:nvSpPr>
            <p:spPr>
              <a:xfrm>
                <a:off x="162560" y="2041574"/>
                <a:ext cx="87477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By the way the energy of an oscillator in the state with excitation number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therefore we see that </a:t>
                </a:r>
                <a:r>
                  <a:rPr kumimoji="0" lang="en-US" sz="1800" b="1" i="0" u="none" strike="noStrike" kern="1200" cap="none" spc="0" normalizeH="0" baseline="0" noProof="0" dirty="0">
                    <a:ln>
                      <a:noFill/>
                    </a:ln>
                    <a:solidFill>
                      <a:srgbClr val="FF0000"/>
                    </a:solidFill>
                    <a:effectLst/>
                    <a:uLnTx/>
                    <a:uFillTx/>
                    <a:latin typeface="Calibri"/>
                    <a:ea typeface="+mn-ea"/>
                    <a:cs typeface="+mn-cs"/>
                  </a:rPr>
                  <a:t>the mean excitation number </a:t>
                </a:r>
                <a:r>
                  <a:rPr kumimoji="0" lang="en-US" sz="1800" b="0" i="0" u="none" strike="noStrike" kern="1200" cap="none" spc="0" normalizeH="0" baseline="0" noProof="0" dirty="0">
                    <a:ln>
                      <a:noFill/>
                    </a:ln>
                    <a:solidFill>
                      <a:prstClr val="black"/>
                    </a:solidFill>
                    <a:effectLst/>
                    <a:uLnTx/>
                    <a:uFillTx/>
                    <a:latin typeface="Calibri"/>
                    <a:ea typeface="+mn-ea"/>
                    <a:cs typeface="+mn-cs"/>
                  </a:rPr>
                  <a:t>at the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a:t>
                </a:r>
              </a:p>
            </p:txBody>
          </p:sp>
        </mc:Choice>
        <mc:Fallback xmlns="">
          <p:sp>
            <p:nvSpPr>
              <p:cNvPr id="8" name="TextBox 7">
                <a:extLst>
                  <a:ext uri="{FF2B5EF4-FFF2-40B4-BE49-F238E27FC236}">
                    <a16:creationId xmlns:a16="http://schemas.microsoft.com/office/drawing/2014/main" id="{5E6AB35A-8E07-4668-9CC1-969C3A3E6F3A}"/>
                  </a:ext>
                </a:extLst>
              </p:cNvPr>
              <p:cNvSpPr txBox="1">
                <a:spLocks noRot="1" noChangeAspect="1" noMove="1" noResize="1" noEditPoints="1" noAdjustHandles="1" noChangeArrowheads="1" noChangeShapeType="1" noTextEdit="1"/>
              </p:cNvSpPr>
              <p:nvPr/>
            </p:nvSpPr>
            <p:spPr>
              <a:xfrm>
                <a:off x="162560" y="2041574"/>
                <a:ext cx="8747760" cy="646331"/>
              </a:xfrm>
              <a:prstGeom prst="rect">
                <a:avLst/>
              </a:prstGeom>
              <a:blipFill>
                <a:blip r:embed="rId10"/>
                <a:stretch>
                  <a:fillRect l="-627" t="-5660" r="-627" b="-1415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9741B863-6A5D-4643-B285-58DA63ADB04B}"/>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250811" y="2723596"/>
            <a:ext cx="2463429" cy="565714"/>
          </a:xfrm>
          <a:prstGeom prst="rect">
            <a:avLst/>
          </a:prstGeom>
        </p:spPr>
      </p:pic>
      <p:sp>
        <p:nvSpPr>
          <p:cNvPr id="12" name="TextBox 11">
            <a:extLst>
              <a:ext uri="{FF2B5EF4-FFF2-40B4-BE49-F238E27FC236}">
                <a16:creationId xmlns:a16="http://schemas.microsoft.com/office/drawing/2014/main" id="{0F5E57CF-F631-4217-88DE-A95A1B55CF3E}"/>
              </a:ext>
            </a:extLst>
          </p:cNvPr>
          <p:cNvSpPr txBox="1"/>
          <p:nvPr/>
        </p:nvSpPr>
        <p:spPr>
          <a:xfrm>
            <a:off x="233680" y="3348308"/>
            <a:ext cx="8524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total energy of all the oscillators (the total energy of radiation in the cavity) is</a:t>
            </a:r>
          </a:p>
        </p:txBody>
      </p:sp>
      <p:pic>
        <p:nvPicPr>
          <p:cNvPr id="15" name="Picture 14">
            <a:extLst>
              <a:ext uri="{FF2B5EF4-FFF2-40B4-BE49-F238E27FC236}">
                <a16:creationId xmlns:a16="http://schemas.microsoft.com/office/drawing/2014/main" id="{539BF618-BCB2-4153-9699-6C9C8520D1CF}"/>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706371" y="3724094"/>
            <a:ext cx="2535429" cy="589714"/>
          </a:xfrm>
          <a:prstGeom prst="rect">
            <a:avLst/>
          </a:prstGeom>
        </p:spPr>
      </p:pic>
      <p:pic>
        <p:nvPicPr>
          <p:cNvPr id="16" name="Picture 15">
            <a:extLst>
              <a:ext uri="{FF2B5EF4-FFF2-40B4-BE49-F238E27FC236}">
                <a16:creationId xmlns:a16="http://schemas.microsoft.com/office/drawing/2014/main" id="{AAAD7D22-EF91-4EB1-9C9B-A0BB7F36AE2E}"/>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356534" y="3724094"/>
            <a:ext cx="2582037" cy="41319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FE58D23-F810-4461-86FE-C51C1D4BB358}"/>
                  </a:ext>
                </a:extLst>
              </p:cNvPr>
              <p:cNvSpPr txBox="1"/>
              <p:nvPr/>
            </p:nvSpPr>
            <p:spPr>
              <a:xfrm>
                <a:off x="162560" y="4369656"/>
                <a:ext cx="81584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sum runs over all triplets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of  integers and over two values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Now we do a standard trick: we approximate the sum by an integral over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To do this we have to know how many oscillators have the frequency less than some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We see that the various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values correspond to points in the abstract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space with integer coordinates. The trick is the same as we used when calculating the number of one-particle states. So we get (the factor 2 is for two states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for each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7" name="TextBox 16">
                <a:extLst>
                  <a:ext uri="{FF2B5EF4-FFF2-40B4-BE49-F238E27FC236}">
                    <a16:creationId xmlns:a16="http://schemas.microsoft.com/office/drawing/2014/main" id="{7FE58D23-F810-4461-86FE-C51C1D4BB358}"/>
                  </a:ext>
                </a:extLst>
              </p:cNvPr>
              <p:cNvSpPr txBox="1">
                <a:spLocks noRot="1" noChangeAspect="1" noMove="1" noResize="1" noEditPoints="1" noAdjustHandles="1" noChangeArrowheads="1" noChangeShapeType="1" noTextEdit="1"/>
              </p:cNvSpPr>
              <p:nvPr/>
            </p:nvSpPr>
            <p:spPr>
              <a:xfrm>
                <a:off x="162560" y="4369656"/>
                <a:ext cx="8158480" cy="1754326"/>
              </a:xfrm>
              <a:prstGeom prst="rect">
                <a:avLst/>
              </a:prstGeom>
              <a:blipFill>
                <a:blip r:embed="rId14"/>
                <a:stretch>
                  <a:fillRect l="-673" t="-2083" r="-448" b="-4514"/>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257780FC-E25B-47BF-8183-8077B57D43C2}"/>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717671" y="6179830"/>
            <a:ext cx="3186857" cy="471429"/>
          </a:xfrm>
          <a:prstGeom prst="rect">
            <a:avLst/>
          </a:prstGeom>
        </p:spPr>
      </p:pic>
    </p:spTree>
    <p:extLst>
      <p:ext uri="{BB962C8B-B14F-4D97-AF65-F5344CB8AC3E}">
        <p14:creationId xmlns:p14="http://schemas.microsoft.com/office/powerpoint/2010/main" val="381818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E843F-E40D-4D8E-85EA-EBE5A26E2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D8C3B6CC-B93A-4397-B80A-207677797E21}"/>
              </a:ext>
            </a:extLst>
          </p:cNvPr>
          <p:cNvSpPr txBox="1"/>
          <p:nvPr/>
        </p:nvSpPr>
        <p:spPr>
          <a:xfrm>
            <a:off x="883920" y="243840"/>
            <a:ext cx="683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Thermal radiation in a cavity - energy</a:t>
            </a:r>
          </a:p>
        </p:txBody>
      </p:sp>
      <p:sp>
        <p:nvSpPr>
          <p:cNvPr id="4" name="TextBox 3">
            <a:extLst>
              <a:ext uri="{FF2B5EF4-FFF2-40B4-BE49-F238E27FC236}">
                <a16:creationId xmlns:a16="http://schemas.microsoft.com/office/drawing/2014/main" id="{028E161F-FD3C-4A37-BDFD-AEC48EA02BEA}"/>
              </a:ext>
            </a:extLst>
          </p:cNvPr>
          <p:cNvSpPr txBox="1"/>
          <p:nvPr/>
        </p:nvSpPr>
        <p:spPr>
          <a:xfrm>
            <a:off x="254000" y="1158240"/>
            <a:ext cx="8646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total energy of the thermal radiation in a cavity is</a:t>
            </a:r>
          </a:p>
        </p:txBody>
      </p:sp>
      <p:pic>
        <p:nvPicPr>
          <p:cNvPr id="13" name="Picture 12">
            <a:extLst>
              <a:ext uri="{FF2B5EF4-FFF2-40B4-BE49-F238E27FC236}">
                <a16:creationId xmlns:a16="http://schemas.microsoft.com/office/drawing/2014/main" id="{F2ED727A-2D58-4F50-9DA4-17218E01708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19384" y="1738851"/>
            <a:ext cx="6183429" cy="6000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826D7D1-395B-4460-A036-060C24EED45B}"/>
                  </a:ext>
                </a:extLst>
              </p:cNvPr>
              <p:cNvSpPr txBox="1"/>
              <p:nvPr/>
            </p:nvSpPr>
            <p:spPr>
              <a:xfrm>
                <a:off x="254000" y="2580640"/>
                <a:ext cx="83210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the cavity volume, so we get for the </a:t>
                </a:r>
                <a:r>
                  <a:rPr kumimoji="0" lang="en-US" sz="1800" b="1" i="0" u="none" strike="noStrike" kern="1200" cap="none" spc="0" normalizeH="0" baseline="0" noProof="0" dirty="0">
                    <a:ln>
                      <a:noFill/>
                    </a:ln>
                    <a:solidFill>
                      <a:prstClr val="black"/>
                    </a:solidFill>
                    <a:effectLst/>
                    <a:uLnTx/>
                    <a:uFillTx/>
                    <a:latin typeface="Calibri"/>
                    <a:ea typeface="+mn-ea"/>
                    <a:cs typeface="+mn-cs"/>
                  </a:rPr>
                  <a:t>energy density </a:t>
                </a:r>
                <a:r>
                  <a:rPr kumimoji="0" lang="en-US" sz="1800" b="0" i="0" u="none" strike="noStrike" kern="1200" cap="none" spc="0" normalizeH="0" baseline="0" noProof="0" dirty="0">
                    <a:ln>
                      <a:noFill/>
                    </a:ln>
                    <a:solidFill>
                      <a:prstClr val="black"/>
                    </a:solidFill>
                    <a:effectLst/>
                    <a:uLnTx/>
                    <a:uFillTx/>
                    <a:latin typeface="Calibri"/>
                    <a:ea typeface="+mn-ea"/>
                    <a:cs typeface="+mn-cs"/>
                  </a:rPr>
                  <a:t>of the thermal radiation in the cavity</a:t>
                </a:r>
              </a:p>
            </p:txBody>
          </p:sp>
        </mc:Choice>
        <mc:Fallback xmlns="">
          <p:sp>
            <p:nvSpPr>
              <p:cNvPr id="14" name="TextBox 13">
                <a:extLst>
                  <a:ext uri="{FF2B5EF4-FFF2-40B4-BE49-F238E27FC236}">
                    <a16:creationId xmlns:a16="http://schemas.microsoft.com/office/drawing/2014/main" id="{F826D7D1-395B-4460-A036-060C24EED45B}"/>
                  </a:ext>
                </a:extLst>
              </p:cNvPr>
              <p:cNvSpPr txBox="1">
                <a:spLocks noRot="1" noChangeAspect="1" noMove="1" noResize="1" noEditPoints="1" noAdjustHandles="1" noChangeArrowheads="1" noChangeShapeType="1" noTextEdit="1"/>
              </p:cNvSpPr>
              <p:nvPr/>
            </p:nvSpPr>
            <p:spPr>
              <a:xfrm>
                <a:off x="254000" y="2580640"/>
                <a:ext cx="8321040" cy="646331"/>
              </a:xfrm>
              <a:prstGeom prst="rect">
                <a:avLst/>
              </a:prstGeom>
              <a:blipFill>
                <a:blip r:embed="rId8"/>
                <a:stretch>
                  <a:fillRect l="-659" t="-4717" r="-952" b="-14151"/>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1839579A-C6F0-4082-8F35-480ECFFDF4F0}"/>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21903" y="3168760"/>
            <a:ext cx="2761714" cy="600000"/>
          </a:xfrm>
          <a:prstGeom prst="rect">
            <a:avLst/>
          </a:prstGeom>
        </p:spPr>
      </p:pic>
      <p:sp>
        <p:nvSpPr>
          <p:cNvPr id="20" name="Rectangle 19">
            <a:extLst>
              <a:ext uri="{FF2B5EF4-FFF2-40B4-BE49-F238E27FC236}">
                <a16:creationId xmlns:a16="http://schemas.microsoft.com/office/drawing/2014/main" id="{CCEC3A4A-7EA0-4F61-8C7D-3B4C0F40A5F7}"/>
              </a:ext>
            </a:extLst>
          </p:cNvPr>
          <p:cNvSpPr/>
          <p:nvPr/>
        </p:nvSpPr>
        <p:spPr>
          <a:xfrm>
            <a:off x="2682240" y="3037840"/>
            <a:ext cx="3169920" cy="934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D1EC9DD-5F2E-4EEA-99A2-9EC7C7ED906C}"/>
                  </a:ext>
                </a:extLst>
              </p:cNvPr>
              <p:cNvSpPr txBox="1"/>
              <p:nvPr/>
            </p:nvSpPr>
            <p:spPr>
              <a:xfrm>
                <a:off x="254000" y="4226560"/>
                <a:ext cx="86461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energy density is expressed as an integral (a sum) over frequencies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 the function under the integral can be interpreted as the </a:t>
                </a:r>
                <a:r>
                  <a:rPr kumimoji="0" lang="en-US" sz="1800" b="1" i="0" u="none" strike="noStrike" kern="1200" cap="none" spc="0" normalizeH="0" baseline="0" noProof="0" dirty="0">
                    <a:ln>
                      <a:noFill/>
                    </a:ln>
                    <a:solidFill>
                      <a:srgbClr val="FF0000"/>
                    </a:solidFill>
                    <a:effectLst/>
                    <a:uLnTx/>
                    <a:uFillTx/>
                    <a:latin typeface="Calibri"/>
                    <a:ea typeface="+mn-ea"/>
                    <a:cs typeface="+mn-cs"/>
                  </a:rPr>
                  <a:t>spectral energy density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𝒖</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𝝎</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that means the </a:t>
                </a:r>
                <a:r>
                  <a:rPr kumimoji="0" lang="en-US" sz="1800" b="1" i="0" u="none" strike="noStrike" kern="1200" cap="none" spc="0" normalizeH="0" baseline="0" noProof="0" dirty="0">
                    <a:ln>
                      <a:noFill/>
                    </a:ln>
                    <a:solidFill>
                      <a:prstClr val="black"/>
                    </a:solidFill>
                    <a:effectLst/>
                    <a:uLnTx/>
                    <a:uFillTx/>
                    <a:latin typeface="Calibri"/>
                    <a:ea typeface="+mn-ea"/>
                    <a:cs typeface="+mn-cs"/>
                  </a:rPr>
                  <a:t>energy per unit volume per frequency interval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𝝎</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around the frequency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𝝎</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is</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1" name="TextBox 20">
                <a:extLst>
                  <a:ext uri="{FF2B5EF4-FFF2-40B4-BE49-F238E27FC236}">
                    <a16:creationId xmlns:a16="http://schemas.microsoft.com/office/drawing/2014/main" id="{9D1EC9DD-5F2E-4EEA-99A2-9EC7C7ED906C}"/>
                  </a:ext>
                </a:extLst>
              </p:cNvPr>
              <p:cNvSpPr txBox="1">
                <a:spLocks noRot="1" noChangeAspect="1" noMove="1" noResize="1" noEditPoints="1" noAdjustHandles="1" noChangeArrowheads="1" noChangeShapeType="1" noTextEdit="1"/>
              </p:cNvSpPr>
              <p:nvPr/>
            </p:nvSpPr>
            <p:spPr>
              <a:xfrm>
                <a:off x="254000" y="4226560"/>
                <a:ext cx="8646160" cy="923330"/>
              </a:xfrm>
              <a:prstGeom prst="rect">
                <a:avLst/>
              </a:prstGeom>
              <a:blipFill>
                <a:blip r:embed="rId10"/>
                <a:stretch>
                  <a:fillRect l="-635" t="-3289" r="-423" b="-9211"/>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776AC82C-29B0-4A17-A82D-88E477C6DD8C}"/>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129331" y="5331102"/>
            <a:ext cx="2554286" cy="594857"/>
          </a:xfrm>
          <a:prstGeom prst="rect">
            <a:avLst/>
          </a:prstGeom>
        </p:spPr>
      </p:pic>
      <p:sp>
        <p:nvSpPr>
          <p:cNvPr id="25" name="Rectangle 24">
            <a:extLst>
              <a:ext uri="{FF2B5EF4-FFF2-40B4-BE49-F238E27FC236}">
                <a16:creationId xmlns:a16="http://schemas.microsoft.com/office/drawing/2014/main" id="{5E8ACEC6-5FC9-4BA6-B434-40B679F5EB46}"/>
              </a:ext>
            </a:extLst>
          </p:cNvPr>
          <p:cNvSpPr/>
          <p:nvPr/>
        </p:nvSpPr>
        <p:spPr>
          <a:xfrm>
            <a:off x="2921903" y="5149890"/>
            <a:ext cx="2930257" cy="1098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46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156E2B-F2E1-45F3-8760-7C18878B7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1529E040-365C-4C81-AA1F-87132C27F7CE}"/>
              </a:ext>
            </a:extLst>
          </p:cNvPr>
          <p:cNvSpPr txBox="1"/>
          <p:nvPr/>
        </p:nvSpPr>
        <p:spPr>
          <a:xfrm>
            <a:off x="883920" y="243840"/>
            <a:ext cx="683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Thermal radiation in a cavity - energy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B9C9098-6B53-4316-898E-F0A5AF4270E8}"/>
                  </a:ext>
                </a:extLst>
              </p:cNvPr>
              <p:cNvSpPr txBox="1"/>
              <p:nvPr/>
            </p:nvSpPr>
            <p:spPr>
              <a:xfrm>
                <a:off x="223520" y="1127760"/>
                <a:ext cx="853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After integration over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we get for the total energy density</a:t>
                </a:r>
              </a:p>
            </p:txBody>
          </p:sp>
        </mc:Choice>
        <mc:Fallback xmlns="">
          <p:sp>
            <p:nvSpPr>
              <p:cNvPr id="4" name="TextBox 3">
                <a:extLst>
                  <a:ext uri="{FF2B5EF4-FFF2-40B4-BE49-F238E27FC236}">
                    <a16:creationId xmlns:a16="http://schemas.microsoft.com/office/drawing/2014/main" id="{3B9C9098-6B53-4316-898E-F0A5AF4270E8}"/>
                  </a:ext>
                </a:extLst>
              </p:cNvPr>
              <p:cNvSpPr txBox="1">
                <a:spLocks noRot="1" noChangeAspect="1" noMove="1" noResize="1" noEditPoints="1" noAdjustHandles="1" noChangeArrowheads="1" noChangeShapeType="1" noTextEdit="1"/>
              </p:cNvSpPr>
              <p:nvPr/>
            </p:nvSpPr>
            <p:spPr>
              <a:xfrm>
                <a:off x="223520" y="1127760"/>
                <a:ext cx="8534400" cy="369332"/>
              </a:xfrm>
              <a:prstGeom prst="rect">
                <a:avLst/>
              </a:prstGeom>
              <a:blipFill>
                <a:blip r:embed="rId8"/>
                <a:stretch>
                  <a:fillRect l="-643" t="-8197" b="-2459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D3D343ED-1AC6-4E7F-A5E3-149BBA11437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587903" y="1735872"/>
            <a:ext cx="1429714" cy="509143"/>
          </a:xfrm>
          <a:prstGeom prst="rect">
            <a:avLst/>
          </a:prstGeom>
        </p:spPr>
      </p:pic>
      <p:sp>
        <p:nvSpPr>
          <p:cNvPr id="7" name="TextBox 6">
            <a:extLst>
              <a:ext uri="{FF2B5EF4-FFF2-40B4-BE49-F238E27FC236}">
                <a16:creationId xmlns:a16="http://schemas.microsoft.com/office/drawing/2014/main" id="{188D6F4C-0EEE-4FE3-A82B-EB0B8C496F0F}"/>
              </a:ext>
            </a:extLst>
          </p:cNvPr>
          <p:cNvSpPr txBox="1"/>
          <p:nvPr/>
        </p:nvSpPr>
        <p:spPr>
          <a:xfrm>
            <a:off x="325120" y="2499360"/>
            <a:ext cx="83616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we make a small hole into the cavity with equilibrium thermal radiation, the radiation will be emitted through that hole. The energy density flow peer unit of time will be</a:t>
            </a:r>
          </a:p>
        </p:txBody>
      </p:sp>
      <p:pic>
        <p:nvPicPr>
          <p:cNvPr id="15" name="Picture 14">
            <a:extLst>
              <a:ext uri="{FF2B5EF4-FFF2-40B4-BE49-F238E27FC236}">
                <a16:creationId xmlns:a16="http://schemas.microsoft.com/office/drawing/2014/main" id="{78A4BBA9-3466-485A-8DB1-9DDA56882E30}"/>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229617" y="3312213"/>
            <a:ext cx="2146286" cy="509143"/>
          </a:xfrm>
          <a:prstGeom prst="rect">
            <a:avLst/>
          </a:prstGeom>
        </p:spPr>
      </p:pic>
      <p:sp>
        <p:nvSpPr>
          <p:cNvPr id="16" name="TextBox 15">
            <a:extLst>
              <a:ext uri="{FF2B5EF4-FFF2-40B4-BE49-F238E27FC236}">
                <a16:creationId xmlns:a16="http://schemas.microsoft.com/office/drawing/2014/main" id="{FE18C4A5-06B0-452B-A886-97F62CD3B87A}"/>
              </a:ext>
            </a:extLst>
          </p:cNvPr>
          <p:cNvSpPr txBox="1"/>
          <p:nvPr/>
        </p:nvSpPr>
        <p:spPr>
          <a:xfrm>
            <a:off x="325120" y="4858637"/>
            <a:ext cx="77825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formula is called Stefan’s low and is usually written in the form</a:t>
            </a:r>
          </a:p>
        </p:txBody>
      </p:sp>
      <p:pic>
        <p:nvPicPr>
          <p:cNvPr id="18" name="Picture 17">
            <a:extLst>
              <a:ext uri="{FF2B5EF4-FFF2-40B4-BE49-F238E27FC236}">
                <a16:creationId xmlns:a16="http://schemas.microsoft.com/office/drawing/2014/main" id="{DDC57AF4-17A5-45B2-B194-CC3F72A7407B}"/>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63332" y="5534302"/>
            <a:ext cx="824571" cy="207429"/>
          </a:xfrm>
          <a:prstGeom prst="rect">
            <a:avLst/>
          </a:prstGeom>
        </p:spPr>
      </p:pic>
      <p:pic>
        <p:nvPicPr>
          <p:cNvPr id="22" name="Picture 21">
            <a:extLst>
              <a:ext uri="{FF2B5EF4-FFF2-40B4-BE49-F238E27FC236}">
                <a16:creationId xmlns:a16="http://schemas.microsoft.com/office/drawing/2014/main" id="{2B56DC90-034E-4E1B-917D-8FA5F5E791B8}"/>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505960" y="5367207"/>
            <a:ext cx="1116000" cy="509143"/>
          </a:xfrm>
          <a:prstGeom prst="rect">
            <a:avLst/>
          </a:prstGeom>
        </p:spPr>
      </p:pic>
      <p:sp>
        <p:nvSpPr>
          <p:cNvPr id="23" name="Rectangle 22">
            <a:extLst>
              <a:ext uri="{FF2B5EF4-FFF2-40B4-BE49-F238E27FC236}">
                <a16:creationId xmlns:a16="http://schemas.microsoft.com/office/drawing/2014/main" id="{2D8ECFE8-3E46-4154-A09D-6F10F5E8DEE1}"/>
              </a:ext>
            </a:extLst>
          </p:cNvPr>
          <p:cNvSpPr/>
          <p:nvPr/>
        </p:nvSpPr>
        <p:spPr>
          <a:xfrm>
            <a:off x="2519680" y="5227969"/>
            <a:ext cx="3413760" cy="842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32F5611-DE86-4372-98F9-54A29D891AED}"/>
                  </a:ext>
                </a:extLst>
              </p:cNvPr>
              <p:cNvSpPr txBox="1"/>
              <p:nvPr/>
            </p:nvSpPr>
            <p:spPr>
              <a:xfrm>
                <a:off x="426720" y="6326678"/>
                <a:ext cx="8056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called Stefan-Boltzmann constant</a:t>
                </a:r>
              </a:p>
            </p:txBody>
          </p:sp>
        </mc:Choice>
        <mc:Fallback xmlns="">
          <p:sp>
            <p:nvSpPr>
              <p:cNvPr id="24" name="TextBox 23">
                <a:extLst>
                  <a:ext uri="{FF2B5EF4-FFF2-40B4-BE49-F238E27FC236}">
                    <a16:creationId xmlns:a16="http://schemas.microsoft.com/office/drawing/2014/main" id="{432F5611-DE86-4372-98F9-54A29D891AED}"/>
                  </a:ext>
                </a:extLst>
              </p:cNvPr>
              <p:cNvSpPr txBox="1">
                <a:spLocks noRot="1" noChangeAspect="1" noMove="1" noResize="1" noEditPoints="1" noAdjustHandles="1" noChangeArrowheads="1" noChangeShapeType="1" noTextEdit="1"/>
              </p:cNvSpPr>
              <p:nvPr/>
            </p:nvSpPr>
            <p:spPr>
              <a:xfrm>
                <a:off x="426720" y="6326678"/>
                <a:ext cx="8056880" cy="369332"/>
              </a:xfrm>
              <a:prstGeom prst="rect">
                <a:avLst/>
              </a:prstGeom>
              <a:blipFill>
                <a:blip r:embed="rId1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107270-4383-40CE-B1FE-A5AD683D473D}"/>
                  </a:ext>
                </a:extLst>
              </p:cNvPr>
              <p:cNvSpPr txBox="1"/>
              <p:nvPr/>
            </p:nvSpPr>
            <p:spPr>
              <a:xfrm>
                <a:off x="340360" y="3827690"/>
                <a:ext cx="8331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derived the formula in a rather hand-waving way: the energy with density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flows out of the hole with the velocity of light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 factor 1/4 we got by averaging over angles of the  outgoing radiation.</a:t>
                </a:r>
              </a:p>
            </p:txBody>
          </p:sp>
        </mc:Choice>
        <mc:Fallback xmlns="">
          <p:sp>
            <p:nvSpPr>
              <p:cNvPr id="5" name="TextBox 4">
                <a:extLst>
                  <a:ext uri="{FF2B5EF4-FFF2-40B4-BE49-F238E27FC236}">
                    <a16:creationId xmlns:a16="http://schemas.microsoft.com/office/drawing/2014/main" id="{2E107270-4383-40CE-B1FE-A5AD683D473D}"/>
                  </a:ext>
                </a:extLst>
              </p:cNvPr>
              <p:cNvSpPr txBox="1">
                <a:spLocks noRot="1" noChangeAspect="1" noMove="1" noResize="1" noEditPoints="1" noAdjustHandles="1" noChangeArrowheads="1" noChangeShapeType="1" noTextEdit="1"/>
              </p:cNvSpPr>
              <p:nvPr/>
            </p:nvSpPr>
            <p:spPr>
              <a:xfrm>
                <a:off x="340360" y="3827690"/>
                <a:ext cx="8331200" cy="923330"/>
              </a:xfrm>
              <a:prstGeom prst="rect">
                <a:avLst/>
              </a:prstGeom>
              <a:blipFill>
                <a:blip r:embed="rId14"/>
                <a:stretch>
                  <a:fillRect l="-658"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153647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2F895-66FF-419A-8F7C-62BDA58ECB16}"/>
              </a:ext>
            </a:extLst>
          </p:cNvPr>
          <p:cNvSpPr txBox="1"/>
          <p:nvPr/>
        </p:nvSpPr>
        <p:spPr>
          <a:xfrm>
            <a:off x="74663" y="246439"/>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alternative description of the state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2B80BB7-413C-4726-BEBD-3C978BB9EC4B}"/>
                  </a:ext>
                </a:extLst>
              </p:cNvPr>
              <p:cNvSpPr/>
              <p:nvPr/>
            </p:nvSpPr>
            <p:spPr>
              <a:xfrm>
                <a:off x="276446" y="1159525"/>
                <a:ext cx="792125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We found that the electromagnetic field in a box is mathematically equivalent to two sets of independent harmonic oscillators, labeled by integer triplets </a:t>
                </a:r>
                <a14:m>
                  <m:oMath xmlns:m="http://schemas.openxmlformats.org/officeDocument/2006/math">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𝒎𝒏𝒍</m:t>
                    </m:r>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and an additional label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𝒙</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or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𝒚</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a:t>
                </a: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5" name="Rectangle 4">
                <a:extLst>
                  <a:ext uri="{FF2B5EF4-FFF2-40B4-BE49-F238E27FC236}">
                    <a16:creationId xmlns:a16="http://schemas.microsoft.com/office/drawing/2014/main" id="{62B80BB7-413C-4726-BEBD-3C978BB9EC4B}"/>
                  </a:ext>
                </a:extLst>
              </p:cNvPr>
              <p:cNvSpPr>
                <a:spLocks noRot="1" noChangeAspect="1" noMove="1" noResize="1" noEditPoints="1" noAdjustHandles="1" noChangeArrowheads="1" noChangeShapeType="1" noTextEdit="1"/>
              </p:cNvSpPr>
              <p:nvPr/>
            </p:nvSpPr>
            <p:spPr>
              <a:xfrm>
                <a:off x="276446" y="1159525"/>
                <a:ext cx="7921255" cy="923330"/>
              </a:xfrm>
              <a:prstGeom prst="rect">
                <a:avLst/>
              </a:prstGeom>
              <a:blipFill>
                <a:blip r:embed="rId9"/>
                <a:stretch>
                  <a:fillRect l="-615" t="-3289" b="-9211"/>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68130C04-AAFB-4E27-92F2-3AED9B165A07}"/>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66640" y="2071330"/>
            <a:ext cx="5019428" cy="176761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B24CA8-3283-490E-9485-B4E864266E90}"/>
                  </a:ext>
                </a:extLst>
              </p:cNvPr>
              <p:cNvSpPr txBox="1"/>
              <p:nvPr/>
            </p:nvSpPr>
            <p:spPr>
              <a:xfrm>
                <a:off x="202019" y="4221119"/>
                <a:ext cx="8654902" cy="1628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called the “items” oscillators due to the fact that we have concentrated on the time dependence of the coefficients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not giving too much meaning to the “spatial” sinuses and cosines. But equally well we could call the “defining items” as </a:t>
                </a:r>
                <a:r>
                  <a:rPr kumimoji="0" lang="en-US" sz="1800" b="1" i="0" u="none" strike="noStrike" kern="1200" cap="none" spc="0" normalizeH="0" baseline="0" noProof="0" dirty="0">
                    <a:ln>
                      <a:noFill/>
                    </a:ln>
                    <a:solidFill>
                      <a:srgbClr val="FF0000"/>
                    </a:solidFill>
                    <a:effectLst/>
                    <a:uLnTx/>
                    <a:uFillTx/>
                    <a:latin typeface="Calibri"/>
                    <a:ea typeface="+mn-ea"/>
                    <a:cs typeface="+mn-cs"/>
                  </a:rPr>
                  <a:t>stationary waves</a:t>
                </a:r>
                <a:r>
                  <a:rPr kumimoji="0" lang="en-US" sz="1800" b="0" i="0" u="none" strike="noStrike" kern="1200" cap="none" spc="0" normalizeH="0" baseline="0" noProof="0" dirty="0">
                    <a:ln>
                      <a:noFill/>
                    </a:ln>
                    <a:solidFill>
                      <a:prstClr val="black"/>
                    </a:solidFill>
                    <a:effectLst/>
                    <a:uLnTx/>
                    <a:uFillTx/>
                    <a:latin typeface="Calibri"/>
                    <a:ea typeface="+mn-ea"/>
                    <a:cs typeface="+mn-cs"/>
                  </a:rPr>
                  <a:t>, when we include the spatial dependence into the “state”. We see stationary waves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frequencies                                                        and wave vectors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7" name="TextBox 6">
                <a:extLst>
                  <a:ext uri="{FF2B5EF4-FFF2-40B4-BE49-F238E27FC236}">
                    <a16:creationId xmlns:a16="http://schemas.microsoft.com/office/drawing/2014/main" id="{3CB24CA8-3283-490E-9485-B4E864266E90}"/>
                  </a:ext>
                </a:extLst>
              </p:cNvPr>
              <p:cNvSpPr txBox="1">
                <a:spLocks noRot="1" noChangeAspect="1" noMove="1" noResize="1" noEditPoints="1" noAdjustHandles="1" noChangeArrowheads="1" noChangeShapeType="1" noTextEdit="1"/>
              </p:cNvSpPr>
              <p:nvPr/>
            </p:nvSpPr>
            <p:spPr>
              <a:xfrm>
                <a:off x="202019" y="4221119"/>
                <a:ext cx="8654902" cy="1628010"/>
              </a:xfrm>
              <a:prstGeom prst="rect">
                <a:avLst/>
              </a:prstGeom>
              <a:blipFill>
                <a:blip r:embed="rId11"/>
                <a:stretch>
                  <a:fillRect l="-563" t="-1866" b="-4851"/>
                </a:stretch>
              </a:blipFill>
            </p:spPr>
            <p:txBody>
              <a:bodyPr/>
              <a:lstStyle/>
              <a:p>
                <a:r>
                  <a:rPr lang="sk-SK">
                    <a:noFill/>
                  </a:rPr>
                  <a:t> </a:t>
                </a:r>
              </a:p>
            </p:txBody>
          </p:sp>
        </mc:Fallback>
      </mc:AlternateContent>
      <p:pic>
        <p:nvPicPr>
          <p:cNvPr id="24" name="Picture 23">
            <a:extLst>
              <a:ext uri="{FF2B5EF4-FFF2-40B4-BE49-F238E27FC236}">
                <a16:creationId xmlns:a16="http://schemas.microsoft.com/office/drawing/2014/main" id="{253E42AC-5E62-4250-B808-078F7E4CCEA3}"/>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88390" y="3877517"/>
            <a:ext cx="3118104" cy="2133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2E4A0D8-306C-4ED0-A3A6-A16B5D3A4475}"/>
                  </a:ext>
                </a:extLst>
              </p:cNvPr>
              <p:cNvSpPr txBox="1"/>
              <p:nvPr/>
            </p:nvSpPr>
            <p:spPr>
              <a:xfrm>
                <a:off x="4019106" y="3785190"/>
                <a:ext cx="2232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similarly for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TextBox 8">
                <a:extLst>
                  <a:ext uri="{FF2B5EF4-FFF2-40B4-BE49-F238E27FC236}">
                    <a16:creationId xmlns:a16="http://schemas.microsoft.com/office/drawing/2014/main" id="{32E4A0D8-306C-4ED0-A3A6-A16B5D3A4475}"/>
                  </a:ext>
                </a:extLst>
              </p:cNvPr>
              <p:cNvSpPr txBox="1">
                <a:spLocks noRot="1" noChangeAspect="1" noMove="1" noResize="1" noEditPoints="1" noAdjustHandles="1" noChangeArrowheads="1" noChangeShapeType="1" noTextEdit="1"/>
              </p:cNvSpPr>
              <p:nvPr/>
            </p:nvSpPr>
            <p:spPr>
              <a:xfrm>
                <a:off x="4019106" y="3785190"/>
                <a:ext cx="2232836" cy="369332"/>
              </a:xfrm>
              <a:prstGeom prst="rect">
                <a:avLst/>
              </a:prstGeom>
              <a:blipFill>
                <a:blip r:embed="rId13"/>
                <a:stretch>
                  <a:fillRect l="-2180" t="-9836" b="-24590"/>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CD34D744-F392-4A8C-AA9C-C9926E7F79EA}"/>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081705" y="5457193"/>
            <a:ext cx="2582037" cy="413195"/>
          </a:xfrm>
          <a:prstGeom prst="rect">
            <a:avLst/>
          </a:prstGeom>
        </p:spPr>
      </p:pic>
      <p:pic>
        <p:nvPicPr>
          <p:cNvPr id="21" name="Picture 20">
            <a:extLst>
              <a:ext uri="{FF2B5EF4-FFF2-40B4-BE49-F238E27FC236}">
                <a16:creationId xmlns:a16="http://schemas.microsoft.com/office/drawing/2014/main" id="{ECD6FC5E-5C52-4D28-BEA5-ABFE03649838}"/>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612271" y="5410782"/>
            <a:ext cx="2100263" cy="471488"/>
          </a:xfrm>
          <a:prstGeom prst="rect">
            <a:avLst/>
          </a:prstGeom>
        </p:spPr>
      </p:pic>
      <p:sp>
        <p:nvSpPr>
          <p:cNvPr id="14" name="TextBox 13">
            <a:extLst>
              <a:ext uri="{FF2B5EF4-FFF2-40B4-BE49-F238E27FC236}">
                <a16:creationId xmlns:a16="http://schemas.microsoft.com/office/drawing/2014/main" id="{920BB238-4511-40B8-BAE4-B1A0FD8E9E8B}"/>
              </a:ext>
            </a:extLst>
          </p:cNvPr>
          <p:cNvSpPr txBox="1"/>
          <p:nvPr/>
        </p:nvSpPr>
        <p:spPr>
          <a:xfrm>
            <a:off x="138223" y="6018020"/>
            <a:ext cx="3976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see the relation </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304E3D5A-93A7-4A7C-9DD9-6F83D9C5749D}"/>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571899" y="6144429"/>
            <a:ext cx="1450467" cy="279464"/>
          </a:xfrm>
          <a:prstGeom prst="rect">
            <a:avLst/>
          </a:prstGeom>
        </p:spPr>
      </p:pic>
      <p:sp>
        <p:nvSpPr>
          <p:cNvPr id="17" name="Rectangle 16">
            <a:extLst>
              <a:ext uri="{FF2B5EF4-FFF2-40B4-BE49-F238E27FC236}">
                <a16:creationId xmlns:a16="http://schemas.microsoft.com/office/drawing/2014/main" id="{BC2B410C-8C51-4FEF-B8B3-593D2EF12C5D}"/>
              </a:ext>
            </a:extLst>
          </p:cNvPr>
          <p:cNvSpPr/>
          <p:nvPr/>
        </p:nvSpPr>
        <p:spPr>
          <a:xfrm>
            <a:off x="2041451" y="5390699"/>
            <a:ext cx="2679405" cy="584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5407023A-D5D8-4F49-A951-E7B127C723A2}"/>
              </a:ext>
            </a:extLst>
          </p:cNvPr>
          <p:cNvSpPr/>
          <p:nvPr/>
        </p:nvSpPr>
        <p:spPr>
          <a:xfrm>
            <a:off x="6475228" y="5390698"/>
            <a:ext cx="2371060" cy="584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21645FFE-2CC4-48FD-AC43-693D01CC932D}"/>
              </a:ext>
            </a:extLst>
          </p:cNvPr>
          <p:cNvSpPr/>
          <p:nvPr/>
        </p:nvSpPr>
        <p:spPr>
          <a:xfrm>
            <a:off x="2456121" y="6092450"/>
            <a:ext cx="1733107" cy="4253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Slide Number Placeholder 21">
            <a:extLst>
              <a:ext uri="{FF2B5EF4-FFF2-40B4-BE49-F238E27FC236}">
                <a16:creationId xmlns:a16="http://schemas.microsoft.com/office/drawing/2014/main" id="{161C6278-1549-4E7F-8AD2-EED9020922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17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B3CA4-8A37-4DDA-A17A-D4D7ACDD7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59ED893F-DD95-4889-A6E9-EE11092698FD}"/>
              </a:ext>
            </a:extLst>
          </p:cNvPr>
          <p:cNvSpPr txBox="1"/>
          <p:nvPr/>
        </p:nvSpPr>
        <p:spPr>
          <a:xfrm>
            <a:off x="74663" y="246439"/>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alternative description of the state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E4C7C0CA-310D-4704-A7E6-57872A83C748}"/>
              </a:ext>
            </a:extLst>
          </p:cNvPr>
          <p:cNvSpPr txBox="1"/>
          <p:nvPr/>
        </p:nvSpPr>
        <p:spPr>
          <a:xfrm>
            <a:off x="208208" y="1114038"/>
            <a:ext cx="8676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 we have two alternative description of electromagnetic field state</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CF49F86-E15B-461D-8FD4-C006081EEABE}"/>
                  </a:ext>
                </a:extLst>
              </p:cNvPr>
              <p:cNvSpPr/>
              <p:nvPr/>
            </p:nvSpPr>
            <p:spPr>
              <a:xfrm>
                <a:off x="218840" y="1556461"/>
                <a:ext cx="861237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electromagnetic field in a box is mathematically equivalent to two sets of independent harmonic oscillators, labeled by integer triplets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and an additional label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or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with frequencies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Rectangle 4">
                <a:extLst>
                  <a:ext uri="{FF2B5EF4-FFF2-40B4-BE49-F238E27FC236}">
                    <a16:creationId xmlns:a16="http://schemas.microsoft.com/office/drawing/2014/main" id="{4CF49F86-E15B-461D-8FD4-C006081EEABE}"/>
                  </a:ext>
                </a:extLst>
              </p:cNvPr>
              <p:cNvSpPr>
                <a:spLocks noRot="1" noChangeAspect="1" noMove="1" noResize="1" noEditPoints="1" noAdjustHandles="1" noChangeArrowheads="1" noChangeShapeType="1" noTextEdit="1"/>
              </p:cNvSpPr>
              <p:nvPr/>
            </p:nvSpPr>
            <p:spPr>
              <a:xfrm>
                <a:off x="218840" y="1556461"/>
                <a:ext cx="8612372" cy="923330"/>
              </a:xfrm>
              <a:prstGeom prst="rect">
                <a:avLst/>
              </a:prstGeom>
              <a:blipFill>
                <a:blip r:embed="rId7"/>
                <a:stretch>
                  <a:fillRect l="-637" t="-3289" r="-991" b="-9211"/>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7F5F25AF-F44F-4678-9E89-E58460B187A5}"/>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586576" y="3929593"/>
            <a:ext cx="2582037" cy="413195"/>
          </a:xfrm>
          <a:prstGeom prst="rect">
            <a:avLst/>
          </a:prstGeom>
        </p:spPr>
      </p:pic>
      <p:sp>
        <p:nvSpPr>
          <p:cNvPr id="7" name="Rectangle 6">
            <a:extLst>
              <a:ext uri="{FF2B5EF4-FFF2-40B4-BE49-F238E27FC236}">
                <a16:creationId xmlns:a16="http://schemas.microsoft.com/office/drawing/2014/main" id="{915E1802-8E6F-4503-8B15-CA46BF778CDD}"/>
              </a:ext>
            </a:extLst>
          </p:cNvPr>
          <p:cNvSpPr/>
          <p:nvPr/>
        </p:nvSpPr>
        <p:spPr>
          <a:xfrm>
            <a:off x="208208" y="1475206"/>
            <a:ext cx="8771860" cy="10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FC98EA-C655-46DA-99E3-F04A96B3064A}"/>
              </a:ext>
            </a:extLst>
          </p:cNvPr>
          <p:cNvSpPr txBox="1"/>
          <p:nvPr/>
        </p:nvSpPr>
        <p:spPr>
          <a:xfrm>
            <a:off x="249151" y="2508170"/>
            <a:ext cx="8591107" cy="3721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Alternatively</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42BFE65-374C-43AF-BCFD-82893D259250}"/>
                  </a:ext>
                </a:extLst>
              </p:cNvPr>
              <p:cNvSpPr/>
              <p:nvPr/>
            </p:nvSpPr>
            <p:spPr>
              <a:xfrm>
                <a:off x="206622" y="2906474"/>
                <a:ext cx="86868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electromagnetic field in a box is mathematically equivalent to two sets of independent stationary waves, labeled by integer triplets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and an additional label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or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with frequencies and wave vectors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Rectangle 8">
                <a:extLst>
                  <a:ext uri="{FF2B5EF4-FFF2-40B4-BE49-F238E27FC236}">
                    <a16:creationId xmlns:a16="http://schemas.microsoft.com/office/drawing/2014/main" id="{042BFE65-374C-43AF-BCFD-82893D259250}"/>
                  </a:ext>
                </a:extLst>
              </p:cNvPr>
              <p:cNvSpPr>
                <a:spLocks noRot="1" noChangeAspect="1" noMove="1" noResize="1" noEditPoints="1" noAdjustHandles="1" noChangeArrowheads="1" noChangeShapeType="1" noTextEdit="1"/>
              </p:cNvSpPr>
              <p:nvPr/>
            </p:nvSpPr>
            <p:spPr>
              <a:xfrm>
                <a:off x="206622" y="2906474"/>
                <a:ext cx="8686800" cy="923330"/>
              </a:xfrm>
              <a:prstGeom prst="rect">
                <a:avLst/>
              </a:prstGeom>
              <a:blipFill>
                <a:blip r:embed="rId9"/>
                <a:stretch>
                  <a:fillRect l="-632" t="-3974" r="-211" b="-9934"/>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3FEB8E92-460C-49D4-8926-DFBCFAAFAA79}"/>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894399" y="3840651"/>
            <a:ext cx="2100263" cy="471488"/>
          </a:xfrm>
          <a:prstGeom prst="rect">
            <a:avLst/>
          </a:prstGeom>
        </p:spPr>
      </p:pic>
      <p:sp>
        <p:nvSpPr>
          <p:cNvPr id="11" name="Rectangle 10">
            <a:extLst>
              <a:ext uri="{FF2B5EF4-FFF2-40B4-BE49-F238E27FC236}">
                <a16:creationId xmlns:a16="http://schemas.microsoft.com/office/drawing/2014/main" id="{FC6CEC65-43A7-457E-90C0-4A8D7329F0D3}"/>
              </a:ext>
            </a:extLst>
          </p:cNvPr>
          <p:cNvSpPr/>
          <p:nvPr/>
        </p:nvSpPr>
        <p:spPr>
          <a:xfrm>
            <a:off x="195989" y="2874278"/>
            <a:ext cx="8697432" cy="1637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E97B74-B516-4DD4-82E0-658D8503F012}"/>
                  </a:ext>
                </a:extLst>
              </p:cNvPr>
              <p:cNvSpPr txBox="1"/>
              <p:nvPr/>
            </p:nvSpPr>
            <p:spPr>
              <a:xfrm>
                <a:off x="272955" y="4599297"/>
                <a:ext cx="87209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What concerns the creation of the canonical ensemble both the alternatives are the same. The oscillators and the stationary waves are considered here as individual objects, individual independent subsystems. The quantum states of individual oscillators as well as individual stationary waves are given identically by the excitation number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 energy of the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=ℏ</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 the alternative descriptions of the states of the electromagnetic field give the same statistical physics results.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2" name="TextBox 11">
                <a:extLst>
                  <a:ext uri="{FF2B5EF4-FFF2-40B4-BE49-F238E27FC236}">
                    <a16:creationId xmlns:a16="http://schemas.microsoft.com/office/drawing/2014/main" id="{94E97B74-B516-4DD4-82E0-658D8503F012}"/>
                  </a:ext>
                </a:extLst>
              </p:cNvPr>
              <p:cNvSpPr txBox="1">
                <a:spLocks noRot="1" noChangeAspect="1" noMove="1" noResize="1" noEditPoints="1" noAdjustHandles="1" noChangeArrowheads="1" noChangeShapeType="1" noTextEdit="1"/>
              </p:cNvSpPr>
              <p:nvPr/>
            </p:nvSpPr>
            <p:spPr>
              <a:xfrm>
                <a:off x="272955" y="4599297"/>
                <a:ext cx="8720920" cy="1754326"/>
              </a:xfrm>
              <a:prstGeom prst="rect">
                <a:avLst/>
              </a:prstGeom>
              <a:blipFill>
                <a:blip r:embed="rId11"/>
                <a:stretch>
                  <a:fillRect l="-629" t="-1736" b="-4514"/>
                </a:stretch>
              </a:blipFill>
            </p:spPr>
            <p:txBody>
              <a:bodyPr/>
              <a:lstStyle/>
              <a:p>
                <a:r>
                  <a:rPr lang="sk-SK">
                    <a:noFill/>
                  </a:rPr>
                  <a:t> </a:t>
                </a:r>
              </a:p>
            </p:txBody>
          </p:sp>
        </mc:Fallback>
      </mc:AlternateContent>
      <p:pic>
        <p:nvPicPr>
          <p:cNvPr id="15" name="Picture 14">
            <a:extLst>
              <a:ext uri="{FF2B5EF4-FFF2-40B4-BE49-F238E27FC236}">
                <a16:creationId xmlns:a16="http://schemas.microsoft.com/office/drawing/2014/main" id="{ED920261-23D4-4A18-8EC5-B3427A282AD5}"/>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698337" y="2125241"/>
            <a:ext cx="2294857" cy="367238"/>
          </a:xfrm>
          <a:prstGeom prst="rect">
            <a:avLst/>
          </a:prstGeom>
        </p:spPr>
      </p:pic>
    </p:spTree>
    <p:extLst>
      <p:ext uri="{BB962C8B-B14F-4D97-AF65-F5344CB8AC3E}">
        <p14:creationId xmlns:p14="http://schemas.microsoft.com/office/powerpoint/2010/main" val="216319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72854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p:cNvSpPr txBox="1"/>
          <p:nvPr/>
        </p:nvSpPr>
        <p:spPr>
          <a:xfrm>
            <a:off x="545910" y="185205"/>
            <a:ext cx="7888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Free electromagnetic field – wave equation</a:t>
            </a:r>
            <a:endParaRPr kumimoji="0" lang="sk-SK"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id="{125ADA66-EC4E-4F7A-B946-ECACD30A6581}"/>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485087" y="2135147"/>
            <a:ext cx="5118857" cy="536571"/>
          </a:xfrm>
          <a:prstGeom prst="rect">
            <a:avLst/>
          </a:prstGeom>
        </p:spPr>
      </p:pic>
      <p:sp>
        <p:nvSpPr>
          <p:cNvPr id="5" name="TextBox 4">
            <a:extLst>
              <a:ext uri="{FF2B5EF4-FFF2-40B4-BE49-F238E27FC236}">
                <a16:creationId xmlns:a16="http://schemas.microsoft.com/office/drawing/2014/main" id="{1523C27F-B4D6-40CE-AF3D-6FC49454A715}"/>
              </a:ext>
            </a:extLst>
          </p:cNvPr>
          <p:cNvSpPr txBox="1"/>
          <p:nvPr/>
        </p:nvSpPr>
        <p:spPr>
          <a:xfrm>
            <a:off x="259307" y="975360"/>
            <a:ext cx="84274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completeness we show, that the Maxwell equations of a free field can be rewritten to the form of a wave equation.</a:t>
            </a:r>
          </a:p>
        </p:txBody>
      </p:sp>
      <p:pic>
        <p:nvPicPr>
          <p:cNvPr id="28" name="Picture 27">
            <a:extLst>
              <a:ext uri="{FF2B5EF4-FFF2-40B4-BE49-F238E27FC236}">
                <a16:creationId xmlns:a16="http://schemas.microsoft.com/office/drawing/2014/main" id="{353290D3-B297-48FA-856A-01CEB05934E0}"/>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21430" y="1445376"/>
            <a:ext cx="1296000" cy="536571"/>
          </a:xfrm>
          <a:prstGeom prst="rect">
            <a:avLst/>
          </a:prstGeom>
        </p:spPr>
      </p:pic>
      <p:sp>
        <p:nvSpPr>
          <p:cNvPr id="6" name="TextBox 5">
            <a:extLst>
              <a:ext uri="{FF2B5EF4-FFF2-40B4-BE49-F238E27FC236}">
                <a16:creationId xmlns:a16="http://schemas.microsoft.com/office/drawing/2014/main" id="{EC016E05-E2E2-4A8F-9EFD-4A139106A97B}"/>
              </a:ext>
            </a:extLst>
          </p:cNvPr>
          <p:cNvSpPr txBox="1"/>
          <p:nvPr/>
        </p:nvSpPr>
        <p:spPr>
          <a:xfrm>
            <a:off x="416955" y="1865626"/>
            <a:ext cx="7467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apply another rotation:</a:t>
            </a:r>
          </a:p>
        </p:txBody>
      </p:sp>
      <p:sp>
        <p:nvSpPr>
          <p:cNvPr id="9" name="TextBox 8">
            <a:extLst>
              <a:ext uri="{FF2B5EF4-FFF2-40B4-BE49-F238E27FC236}">
                <a16:creationId xmlns:a16="http://schemas.microsoft.com/office/drawing/2014/main" id="{CE316D60-E800-4728-943A-CF1A08D50B43}"/>
              </a:ext>
            </a:extLst>
          </p:cNvPr>
          <p:cNvSpPr txBox="1"/>
          <p:nvPr/>
        </p:nvSpPr>
        <p:spPr>
          <a:xfrm>
            <a:off x="296990" y="2796978"/>
            <a:ext cx="83898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Now the well know relation</a:t>
            </a:r>
          </a:p>
        </p:txBody>
      </p:sp>
      <p:pic>
        <p:nvPicPr>
          <p:cNvPr id="15" name="Picture 14">
            <a:extLst>
              <a:ext uri="{FF2B5EF4-FFF2-40B4-BE49-F238E27FC236}">
                <a16:creationId xmlns:a16="http://schemas.microsoft.com/office/drawing/2014/main" id="{3B3FBCB6-D6E7-4B48-B7DA-57BD8C7A98CF}"/>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22320" y="2838174"/>
            <a:ext cx="2953714" cy="228000"/>
          </a:xfrm>
          <a:prstGeom prst="rect">
            <a:avLst/>
          </a:prstGeom>
        </p:spPr>
      </p:pic>
      <p:pic>
        <p:nvPicPr>
          <p:cNvPr id="7" name="Picture 6">
            <a:extLst>
              <a:ext uri="{FF2B5EF4-FFF2-40B4-BE49-F238E27FC236}">
                <a16:creationId xmlns:a16="http://schemas.microsoft.com/office/drawing/2014/main" id="{79D908C1-E835-42B1-8B31-9BF689199332}"/>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28571" y="4259004"/>
            <a:ext cx="6991509" cy="645261"/>
          </a:xfrm>
          <a:prstGeom prst="rect">
            <a:avLst/>
          </a:prstGeom>
        </p:spPr>
      </p:pic>
      <p:pic>
        <p:nvPicPr>
          <p:cNvPr id="10" name="Picture 9">
            <a:extLst>
              <a:ext uri="{FF2B5EF4-FFF2-40B4-BE49-F238E27FC236}">
                <a16:creationId xmlns:a16="http://schemas.microsoft.com/office/drawing/2014/main" id="{DBA5529F-2FB1-451F-AE75-79088671EAD5}"/>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830171" y="4898442"/>
            <a:ext cx="7126226" cy="639942"/>
          </a:xfrm>
          <a:prstGeom prst="rect">
            <a:avLst/>
          </a:prstGeom>
        </p:spPr>
      </p:pic>
      <p:pic>
        <p:nvPicPr>
          <p:cNvPr id="12" name="Picture 11">
            <a:extLst>
              <a:ext uri="{FF2B5EF4-FFF2-40B4-BE49-F238E27FC236}">
                <a16:creationId xmlns:a16="http://schemas.microsoft.com/office/drawing/2014/main" id="{0F2CB3D8-610C-4D15-B48F-44064B8A662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634170" y="5601675"/>
            <a:ext cx="5463440" cy="639942"/>
          </a:xfrm>
          <a:prstGeom prst="rect">
            <a:avLst/>
          </a:prstGeom>
        </p:spPr>
      </p:pic>
      <p:sp>
        <p:nvSpPr>
          <p:cNvPr id="27" name="TextBox 26">
            <a:extLst>
              <a:ext uri="{FF2B5EF4-FFF2-40B4-BE49-F238E27FC236}">
                <a16:creationId xmlns:a16="http://schemas.microsoft.com/office/drawing/2014/main" id="{4BC78CEE-243E-47FE-A4F0-688C3D3D8C78}"/>
              </a:ext>
            </a:extLst>
          </p:cNvPr>
          <p:cNvSpPr txBox="1"/>
          <p:nvPr/>
        </p:nvSpPr>
        <p:spPr>
          <a:xfrm>
            <a:off x="375317" y="3494924"/>
            <a:ext cx="79882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those who are not familiar with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nablas</a:t>
            </a:r>
            <a:r>
              <a:rPr kumimoji="0" lang="en-US" sz="1800" b="0" i="0" u="none" strike="noStrike" kern="1200" cap="none" spc="0" normalizeH="0" baseline="0" noProof="0" dirty="0">
                <a:ln>
                  <a:noFill/>
                </a:ln>
                <a:solidFill>
                  <a:prstClr val="black"/>
                </a:solidFill>
                <a:effectLst/>
                <a:uLnTx/>
                <a:uFillTx/>
                <a:latin typeface="Calibri"/>
                <a:ea typeface="+mn-ea"/>
                <a:cs typeface="+mn-cs"/>
              </a:rPr>
              <a:t>, here is the derivation in  coordinate formalism (if you still do not recognize some formulas, consult web)</a:t>
            </a:r>
          </a:p>
        </p:txBody>
      </p:sp>
      <p:sp>
        <p:nvSpPr>
          <p:cNvPr id="13" name="Rectangle 12">
            <a:extLst>
              <a:ext uri="{FF2B5EF4-FFF2-40B4-BE49-F238E27FC236}">
                <a16:creationId xmlns:a16="http://schemas.microsoft.com/office/drawing/2014/main" id="{18A2FF05-6767-46FB-9321-31B7E6A6F2BC}"/>
              </a:ext>
            </a:extLst>
          </p:cNvPr>
          <p:cNvSpPr/>
          <p:nvPr/>
        </p:nvSpPr>
        <p:spPr>
          <a:xfrm>
            <a:off x="259307" y="3429000"/>
            <a:ext cx="7909333" cy="30835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339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72854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p:cNvSpPr txBox="1"/>
          <p:nvPr/>
        </p:nvSpPr>
        <p:spPr>
          <a:xfrm>
            <a:off x="545910" y="185205"/>
            <a:ext cx="7888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Free electromagnetic field – wave equation</a:t>
            </a:r>
            <a:endParaRPr kumimoji="0" lang="sk-SK"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7" name="Picture 36">
            <a:extLst>
              <a:ext uri="{FF2B5EF4-FFF2-40B4-BE49-F238E27FC236}">
                <a16:creationId xmlns:a16="http://schemas.microsoft.com/office/drawing/2014/main" id="{4391DD92-9222-4729-9762-EC26487B8A3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03986" y="857984"/>
            <a:ext cx="2259429" cy="536571"/>
          </a:xfrm>
          <a:prstGeom prst="rect">
            <a:avLst/>
          </a:prstGeom>
        </p:spPr>
      </p:pic>
      <p:sp>
        <p:nvSpPr>
          <p:cNvPr id="9" name="TextBox 8">
            <a:extLst>
              <a:ext uri="{FF2B5EF4-FFF2-40B4-BE49-F238E27FC236}">
                <a16:creationId xmlns:a16="http://schemas.microsoft.com/office/drawing/2014/main" id="{CE316D60-E800-4728-943A-CF1A08D50B43}"/>
              </a:ext>
            </a:extLst>
          </p:cNvPr>
          <p:cNvSpPr txBox="1"/>
          <p:nvPr/>
        </p:nvSpPr>
        <p:spPr>
          <a:xfrm>
            <a:off x="417190" y="1940751"/>
            <a:ext cx="83898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since                       we get </a:t>
            </a:r>
          </a:p>
        </p:txBody>
      </p:sp>
      <p:pic>
        <p:nvPicPr>
          <p:cNvPr id="15" name="Picture 14">
            <a:extLst>
              <a:ext uri="{FF2B5EF4-FFF2-40B4-BE49-F238E27FC236}">
                <a16:creationId xmlns:a16="http://schemas.microsoft.com/office/drawing/2014/main" id="{3B3FBCB6-D6E7-4B48-B7DA-57BD8C7A98CF}"/>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56843" y="1620487"/>
            <a:ext cx="2953714" cy="228000"/>
          </a:xfrm>
          <a:prstGeom prst="rect">
            <a:avLst/>
          </a:prstGeom>
        </p:spPr>
      </p:pic>
      <p:pic>
        <p:nvPicPr>
          <p:cNvPr id="17" name="Picture 16">
            <a:extLst>
              <a:ext uri="{FF2B5EF4-FFF2-40B4-BE49-F238E27FC236}">
                <a16:creationId xmlns:a16="http://schemas.microsoft.com/office/drawing/2014/main" id="{DF9857A8-BC5C-4758-9187-CD4BF00AEB84}"/>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187385" y="2002298"/>
            <a:ext cx="958286" cy="224571"/>
          </a:xfrm>
          <a:prstGeom prst="rect">
            <a:avLst/>
          </a:prstGeom>
        </p:spPr>
      </p:pic>
      <p:pic>
        <p:nvPicPr>
          <p:cNvPr id="20" name="Picture 19">
            <a:extLst>
              <a:ext uri="{FF2B5EF4-FFF2-40B4-BE49-F238E27FC236}">
                <a16:creationId xmlns:a16="http://schemas.microsoft.com/office/drawing/2014/main" id="{E519DD0A-9478-4A07-A9A1-C83240C36581}"/>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849985" y="2460758"/>
            <a:ext cx="2960572" cy="228000"/>
          </a:xfrm>
          <a:prstGeom prst="rect">
            <a:avLst/>
          </a:prstGeom>
        </p:spPr>
      </p:pic>
      <p:sp>
        <p:nvSpPr>
          <p:cNvPr id="21" name="TextBox 20">
            <a:extLst>
              <a:ext uri="{FF2B5EF4-FFF2-40B4-BE49-F238E27FC236}">
                <a16:creationId xmlns:a16="http://schemas.microsoft.com/office/drawing/2014/main" id="{8CCEC0A5-1953-4DB9-873E-1DCE5ABF114F}"/>
              </a:ext>
            </a:extLst>
          </p:cNvPr>
          <p:cNvSpPr txBox="1"/>
          <p:nvPr/>
        </p:nvSpPr>
        <p:spPr>
          <a:xfrm>
            <a:off x="417190" y="2847848"/>
            <a:ext cx="77903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finally</a:t>
            </a:r>
          </a:p>
        </p:txBody>
      </p:sp>
      <p:pic>
        <p:nvPicPr>
          <p:cNvPr id="24" name="Picture 23">
            <a:extLst>
              <a:ext uri="{FF2B5EF4-FFF2-40B4-BE49-F238E27FC236}">
                <a16:creationId xmlns:a16="http://schemas.microsoft.com/office/drawing/2014/main" id="{96CF4ABC-C244-4D8C-AC52-70314B60C850}"/>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872285" y="2981961"/>
            <a:ext cx="3399429" cy="581143"/>
          </a:xfrm>
          <a:prstGeom prst="rect">
            <a:avLst/>
          </a:prstGeom>
        </p:spPr>
      </p:pic>
      <p:sp>
        <p:nvSpPr>
          <p:cNvPr id="29" name="Rectangle 28">
            <a:extLst>
              <a:ext uri="{FF2B5EF4-FFF2-40B4-BE49-F238E27FC236}">
                <a16:creationId xmlns:a16="http://schemas.microsoft.com/office/drawing/2014/main" id="{D0117DED-7E6E-47BE-B977-135E360B1F7F}"/>
              </a:ext>
            </a:extLst>
          </p:cNvPr>
          <p:cNvSpPr/>
          <p:nvPr/>
        </p:nvSpPr>
        <p:spPr>
          <a:xfrm>
            <a:off x="2762889" y="2923818"/>
            <a:ext cx="3627120" cy="795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73BFC0B1-45D2-4E68-97ED-C647B1C5EE20}"/>
              </a:ext>
            </a:extLst>
          </p:cNvPr>
          <p:cNvSpPr txBox="1"/>
          <p:nvPr/>
        </p:nvSpPr>
        <p:spPr>
          <a:xfrm>
            <a:off x="378031" y="3849885"/>
            <a:ext cx="7904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the free field satisfies the wave equation. The phase velocity is</a:t>
            </a:r>
          </a:p>
        </p:txBody>
      </p:sp>
      <p:pic>
        <p:nvPicPr>
          <p:cNvPr id="33" name="Picture 32">
            <a:extLst>
              <a:ext uri="{FF2B5EF4-FFF2-40B4-BE49-F238E27FC236}">
                <a16:creationId xmlns:a16="http://schemas.microsoft.com/office/drawing/2014/main" id="{2C47975D-EE67-473C-8741-0C05DC1A23B5}"/>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779591" y="4299286"/>
            <a:ext cx="1059429" cy="540000"/>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7FDA1F9-99A2-4077-9424-DD21474CBF9B}"/>
                  </a:ext>
                </a:extLst>
              </p:cNvPr>
              <p:cNvSpPr txBox="1"/>
              <p:nvPr/>
            </p:nvSpPr>
            <p:spPr>
              <a:xfrm>
                <a:off x="2492514" y="4363252"/>
                <a:ext cx="5941802" cy="36933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299 792 458 m/s,  </a:t>
                </a:r>
                <a:r>
                  <a:rPr kumimoji="0" lang="en-US" sz="1800" b="0" i="0" u="none" strike="noStrike" kern="1200" cap="none" spc="0" normalizeH="0" baseline="0" noProof="0" dirty="0">
                    <a:ln>
                      <a:noFill/>
                    </a:ln>
                    <a:solidFill>
                      <a:prstClr val="black"/>
                    </a:solidFill>
                    <a:effectLst/>
                    <a:uLnTx/>
                    <a:uFillTx/>
                    <a:latin typeface="Calibri"/>
                    <a:ea typeface="+mn-ea"/>
                    <a:cs typeface="+mn-cs"/>
                  </a:rPr>
                  <a:t>what is the velocity of light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5" name="TextBox 34">
                <a:extLst>
                  <a:ext uri="{FF2B5EF4-FFF2-40B4-BE49-F238E27FC236}">
                    <a16:creationId xmlns:a16="http://schemas.microsoft.com/office/drawing/2014/main" id="{07FDA1F9-99A2-4077-9424-DD21474CBF9B}"/>
                  </a:ext>
                </a:extLst>
              </p:cNvPr>
              <p:cNvSpPr txBox="1">
                <a:spLocks noRot="1" noChangeAspect="1" noMove="1" noResize="1" noEditPoints="1" noAdjustHandles="1" noChangeArrowheads="1" noChangeShapeType="1" noTextEdit="1"/>
              </p:cNvSpPr>
              <p:nvPr/>
            </p:nvSpPr>
            <p:spPr>
              <a:xfrm>
                <a:off x="2492514" y="4363252"/>
                <a:ext cx="5941802" cy="369332"/>
              </a:xfrm>
              <a:prstGeom prst="rect">
                <a:avLst/>
              </a:prstGeom>
              <a:blipFill>
                <a:blip r:embed="rId16"/>
                <a:stretch>
                  <a:fillRect t="-4545" b="-19697"/>
                </a:stretch>
              </a:blipFill>
              <a:ln w="38100">
                <a:solidFill>
                  <a:srgbClr val="FF0000"/>
                </a:solidFill>
              </a:ln>
            </p:spPr>
            <p:txBody>
              <a:bodyPr/>
              <a:lstStyle/>
              <a:p>
                <a:r>
                  <a:rPr lang="en-US">
                    <a:noFill/>
                  </a:rPr>
                  <a:t> </a:t>
                </a:r>
              </a:p>
            </p:txBody>
          </p:sp>
        </mc:Fallback>
      </mc:AlternateContent>
      <p:sp>
        <p:nvSpPr>
          <p:cNvPr id="38" name="TextBox 37">
            <a:extLst>
              <a:ext uri="{FF2B5EF4-FFF2-40B4-BE49-F238E27FC236}">
                <a16:creationId xmlns:a16="http://schemas.microsoft.com/office/drawing/2014/main" id="{ED24031B-E5C7-42A9-8E04-F44E94F50CDA}"/>
              </a:ext>
            </a:extLst>
          </p:cNvPr>
          <p:cNvSpPr txBox="1"/>
          <p:nvPr/>
        </p:nvSpPr>
        <p:spPr>
          <a:xfrm>
            <a:off x="378031" y="5102906"/>
            <a:ext cx="83087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Deriving the wave equations we have used only two of the four Maxwell equations, so in addition to the wave equation </a:t>
            </a:r>
            <a:r>
              <a:rPr kumimoji="0" lang="en-US" sz="1800" b="1" i="0" u="none" strike="noStrike" kern="1200" cap="none" spc="0" normalizeH="0" baseline="0" noProof="0" dirty="0">
                <a:ln>
                  <a:noFill/>
                </a:ln>
                <a:solidFill>
                  <a:prstClr val="black"/>
                </a:solidFill>
                <a:effectLst/>
                <a:uLnTx/>
                <a:uFillTx/>
                <a:latin typeface="Calibri"/>
                <a:ea typeface="+mn-ea"/>
                <a:cs typeface="+mn-cs"/>
              </a:rPr>
              <a:t>there are additional constrains </a:t>
            </a:r>
            <a:r>
              <a:rPr kumimoji="0" lang="en-US" sz="1800" b="0" i="0" u="none" strike="noStrike" kern="1200" cap="none" spc="0" normalizeH="0" baseline="0" noProof="0" dirty="0">
                <a:ln>
                  <a:noFill/>
                </a:ln>
                <a:solidFill>
                  <a:prstClr val="black"/>
                </a:solidFill>
                <a:effectLst/>
                <a:uLnTx/>
                <a:uFillTx/>
                <a:latin typeface="Calibri"/>
                <a:ea typeface="+mn-ea"/>
                <a:cs typeface="+mn-cs"/>
              </a:rPr>
              <a:t>for the electromagnetic wave to be fulfilled!</a:t>
            </a:r>
          </a:p>
        </p:txBody>
      </p:sp>
    </p:spTree>
    <p:extLst>
      <p:ext uri="{BB962C8B-B14F-4D97-AF65-F5344CB8AC3E}">
        <p14:creationId xmlns:p14="http://schemas.microsoft.com/office/powerpoint/2010/main" val="399613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7196C-79B3-4B51-A37A-AA764109DF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C89FD81-0925-45D0-B829-4D13F2FD8018}"/>
              </a:ext>
            </a:extLst>
          </p:cNvPr>
          <p:cNvSpPr txBox="1"/>
          <p:nvPr/>
        </p:nvSpPr>
        <p:spPr>
          <a:xfrm>
            <a:off x="792244" y="453183"/>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BE1EAE-BD02-4886-A69E-50A70486D708}"/>
                  </a:ext>
                </a:extLst>
              </p:cNvPr>
              <p:cNvSpPr txBox="1"/>
              <p:nvPr/>
            </p:nvSpPr>
            <p:spPr>
              <a:xfrm>
                <a:off x="233680" y="1188720"/>
                <a:ext cx="5401576"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Free electromagnetic field in  a conducting box (like microwave) satisfies wave equation inside the box. The more difficult part of the problem are the boundary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Let us investigate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-component of the electric field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 a cube-like conducting box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Tangential components on the boundary have to be zero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a:extLst>
                  <a:ext uri="{FF2B5EF4-FFF2-40B4-BE49-F238E27FC236}">
                    <a16:creationId xmlns:a16="http://schemas.microsoft.com/office/drawing/2014/main" id="{37BE1EAE-BD02-4886-A69E-50A70486D708}"/>
                  </a:ext>
                </a:extLst>
              </p:cNvPr>
              <p:cNvSpPr txBox="1">
                <a:spLocks noRot="1" noChangeAspect="1" noMove="1" noResize="1" noEditPoints="1" noAdjustHandles="1" noChangeArrowheads="1" noChangeShapeType="1" noTextEdit="1"/>
              </p:cNvSpPr>
              <p:nvPr/>
            </p:nvSpPr>
            <p:spPr>
              <a:xfrm>
                <a:off x="233680" y="1188720"/>
                <a:ext cx="5401576" cy="2662267"/>
              </a:xfrm>
              <a:prstGeom prst="rect">
                <a:avLst/>
              </a:prstGeom>
              <a:blipFill>
                <a:blip r:embed="rId10"/>
                <a:stretch>
                  <a:fillRect l="-903" t="-1144" r="-451"/>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F0C9B372-A8BE-4B2F-B657-88932A5C5215}"/>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14565" y="3655428"/>
            <a:ext cx="4821333" cy="204190"/>
          </a:xfrm>
          <a:prstGeom prst="rect">
            <a:avLst/>
          </a:prstGeom>
        </p:spPr>
      </p:pic>
      <p:pic>
        <p:nvPicPr>
          <p:cNvPr id="10" name="Picture 9">
            <a:extLst>
              <a:ext uri="{FF2B5EF4-FFF2-40B4-BE49-F238E27FC236}">
                <a16:creationId xmlns:a16="http://schemas.microsoft.com/office/drawing/2014/main" id="{0886EF62-02D0-41FF-8CE6-EB361044DDFF}"/>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846353" y="4539587"/>
            <a:ext cx="3078095" cy="41904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21E4CB-BA09-433C-85E7-0D26CF6FE94D}"/>
                  </a:ext>
                </a:extLst>
              </p:cNvPr>
              <p:cNvSpPr txBox="1"/>
              <p:nvPr/>
            </p:nvSpPr>
            <p:spPr>
              <a:xfrm>
                <a:off x="4183909" y="4536481"/>
                <a:ext cx="4201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-s are so far unknown functions </a:t>
                </a:r>
              </a:p>
            </p:txBody>
          </p:sp>
        </mc:Choice>
        <mc:Fallback xmlns="">
          <p:sp>
            <p:nvSpPr>
              <p:cNvPr id="11" name="TextBox 10">
                <a:extLst>
                  <a:ext uri="{FF2B5EF4-FFF2-40B4-BE49-F238E27FC236}">
                    <a16:creationId xmlns:a16="http://schemas.microsoft.com/office/drawing/2014/main" id="{5F21E4CB-BA09-433C-85E7-0D26CF6FE94D}"/>
                  </a:ext>
                </a:extLst>
              </p:cNvPr>
              <p:cNvSpPr txBox="1">
                <a:spLocks noRot="1" noChangeAspect="1" noMove="1" noResize="1" noEditPoints="1" noAdjustHandles="1" noChangeArrowheads="1" noChangeShapeType="1" noTextEdit="1"/>
              </p:cNvSpPr>
              <p:nvPr/>
            </p:nvSpPr>
            <p:spPr>
              <a:xfrm>
                <a:off x="4183909" y="4536481"/>
                <a:ext cx="4201161" cy="369332"/>
              </a:xfrm>
              <a:prstGeom prst="rect">
                <a:avLst/>
              </a:prstGeom>
              <a:blipFill>
                <a:blip r:embed="rId13"/>
                <a:stretch>
                  <a:fillRect l="-1159" t="-8197" b="-2459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966D8E-2693-42E0-8846-B5DA410FD98B}"/>
                  </a:ext>
                </a:extLst>
              </p:cNvPr>
              <p:cNvSpPr txBox="1"/>
              <p:nvPr/>
            </p:nvSpPr>
            <p:spPr>
              <a:xfrm>
                <a:off x="147674" y="4929924"/>
                <a:ext cx="8432800" cy="17879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electric field has to satisfy the condition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div</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also in points with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There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field components do not contribute since their sinuses are 0 there, therefore we get the condition for the derivative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so the derivatives of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can be constructed from sinuses, so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from cosines.</a:t>
                </a:r>
              </a:p>
            </p:txBody>
          </p:sp>
        </mc:Choice>
        <mc:Fallback xmlns="">
          <p:sp>
            <p:nvSpPr>
              <p:cNvPr id="12" name="TextBox 11">
                <a:extLst>
                  <a:ext uri="{FF2B5EF4-FFF2-40B4-BE49-F238E27FC236}">
                    <a16:creationId xmlns:a16="http://schemas.microsoft.com/office/drawing/2014/main" id="{7C966D8E-2693-42E0-8846-B5DA410FD98B}"/>
                  </a:ext>
                </a:extLst>
              </p:cNvPr>
              <p:cNvSpPr txBox="1">
                <a:spLocks noRot="1" noChangeAspect="1" noMove="1" noResize="1" noEditPoints="1" noAdjustHandles="1" noChangeArrowheads="1" noChangeShapeType="1" noTextEdit="1"/>
              </p:cNvSpPr>
              <p:nvPr/>
            </p:nvSpPr>
            <p:spPr>
              <a:xfrm>
                <a:off x="147674" y="4929924"/>
                <a:ext cx="8432800" cy="1787925"/>
              </a:xfrm>
              <a:prstGeom prst="rect">
                <a:avLst/>
              </a:prstGeom>
              <a:blipFill>
                <a:blip r:embed="rId14"/>
                <a:stretch>
                  <a:fillRect l="-578" b="-4778"/>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B20EB06C-FCA4-4ADF-92EE-E32915D2C24D}"/>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840075" y="5981500"/>
            <a:ext cx="2040381" cy="240762"/>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B0649FA-E42D-45E5-80ED-870692822434}"/>
                  </a:ext>
                </a:extLst>
              </p:cNvPr>
              <p:cNvSpPr/>
              <p:nvPr/>
            </p:nvSpPr>
            <p:spPr>
              <a:xfrm>
                <a:off x="0" y="3902725"/>
                <a:ext cx="889945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According to </a:t>
                </a:r>
                <a:r>
                  <a:rPr kumimoji="0" lang="en-US" sz="1800" b="1" i="0" u="none" strike="noStrike" kern="1200" cap="none" spc="0" normalizeH="0" baseline="0" noProof="0" dirty="0">
                    <a:ln>
                      <a:noFill/>
                    </a:ln>
                    <a:solidFill>
                      <a:prstClr val="black"/>
                    </a:solidFill>
                    <a:effectLst/>
                    <a:uLnTx/>
                    <a:uFillTx/>
                    <a:latin typeface="Calibri"/>
                    <a:ea typeface="+mn-ea"/>
                    <a:cs typeface="+mn-cs"/>
                  </a:rPr>
                  <a:t>Fourier</a:t>
                </a:r>
                <a:r>
                  <a:rPr kumimoji="0" lang="en-US" sz="1800" b="0" i="0" u="none" strike="noStrike" kern="1200" cap="none" spc="0" normalizeH="0" baseline="0" noProof="0" dirty="0">
                    <a:ln>
                      <a:noFill/>
                    </a:ln>
                    <a:solidFill>
                      <a:prstClr val="black"/>
                    </a:solidFill>
                    <a:effectLst/>
                    <a:uLnTx/>
                    <a:uFillTx/>
                    <a:latin typeface="Calibri"/>
                    <a:ea typeface="+mn-ea"/>
                    <a:cs typeface="+mn-cs"/>
                  </a:rPr>
                  <a:t>: function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𝑧</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satisfying such conditions can be constructed from the set of functions (cyclically for other components)</a:t>
                </a:r>
              </a:p>
            </p:txBody>
          </p:sp>
        </mc:Choice>
        <mc:Fallback xmlns="">
          <p:sp>
            <p:nvSpPr>
              <p:cNvPr id="5" name="Rectangle 4">
                <a:extLst>
                  <a:ext uri="{FF2B5EF4-FFF2-40B4-BE49-F238E27FC236}">
                    <a16:creationId xmlns:a16="http://schemas.microsoft.com/office/drawing/2014/main" id="{0B0649FA-E42D-45E5-80ED-870692822434}"/>
                  </a:ext>
                </a:extLst>
              </p:cNvPr>
              <p:cNvSpPr>
                <a:spLocks noRot="1" noChangeAspect="1" noMove="1" noResize="1" noEditPoints="1" noAdjustHandles="1" noChangeArrowheads="1" noChangeShapeType="1" noTextEdit="1"/>
              </p:cNvSpPr>
              <p:nvPr/>
            </p:nvSpPr>
            <p:spPr>
              <a:xfrm>
                <a:off x="0" y="3902725"/>
                <a:ext cx="8899451" cy="646331"/>
              </a:xfrm>
              <a:prstGeom prst="rect">
                <a:avLst/>
              </a:prstGeom>
              <a:blipFill>
                <a:blip r:embed="rId16"/>
                <a:stretch>
                  <a:fillRect l="-548" t="-4717" b="-14151"/>
                </a:stretch>
              </a:blipFill>
            </p:spPr>
            <p:txBody>
              <a:bodyPr/>
              <a:lstStyle/>
              <a:p>
                <a:r>
                  <a:rPr lang="sk-SK">
                    <a:noFill/>
                  </a:rPr>
                  <a:t> </a:t>
                </a:r>
              </a:p>
            </p:txBody>
          </p:sp>
        </mc:Fallback>
      </mc:AlternateContent>
      <p:cxnSp>
        <p:nvCxnSpPr>
          <p:cNvPr id="8" name="Straight Connector 7">
            <a:extLst>
              <a:ext uri="{FF2B5EF4-FFF2-40B4-BE49-F238E27FC236}">
                <a16:creationId xmlns:a16="http://schemas.microsoft.com/office/drawing/2014/main" id="{ECF382CC-417D-4D38-AE14-53EACE2592EC}"/>
              </a:ext>
            </a:extLst>
          </p:cNvPr>
          <p:cNvCxnSpPr/>
          <p:nvPr/>
        </p:nvCxnSpPr>
        <p:spPr>
          <a:xfrm>
            <a:off x="6719777" y="1254642"/>
            <a:ext cx="0" cy="1594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F00A78-EDA7-410C-A7EE-5DDE97C3BDFA}"/>
              </a:ext>
            </a:extLst>
          </p:cNvPr>
          <p:cNvCxnSpPr/>
          <p:nvPr/>
        </p:nvCxnSpPr>
        <p:spPr>
          <a:xfrm>
            <a:off x="6719777" y="2860158"/>
            <a:ext cx="16480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3BE848-95D6-4B5A-B3EB-BEFA98EC4BDD}"/>
              </a:ext>
            </a:extLst>
          </p:cNvPr>
          <p:cNvCxnSpPr/>
          <p:nvPr/>
        </p:nvCxnSpPr>
        <p:spPr>
          <a:xfrm flipH="1">
            <a:off x="6039293" y="2870791"/>
            <a:ext cx="691116" cy="691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A7B541-F047-443E-BC04-891238482A09}"/>
              </a:ext>
            </a:extLst>
          </p:cNvPr>
          <p:cNvCxnSpPr>
            <a:cxnSpLocks noChangeAspect="1"/>
          </p:cNvCxnSpPr>
          <p:nvPr/>
        </p:nvCxnSpPr>
        <p:spPr>
          <a:xfrm flipH="1">
            <a:off x="6241315" y="2456125"/>
            <a:ext cx="382807" cy="38280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F17914-9138-4286-83A3-6FAB05DBB0FC}"/>
              </a:ext>
            </a:extLst>
          </p:cNvPr>
          <p:cNvCxnSpPr>
            <a:cxnSpLocks noChangeAspect="1"/>
          </p:cNvCxnSpPr>
          <p:nvPr/>
        </p:nvCxnSpPr>
        <p:spPr>
          <a:xfrm flipH="1">
            <a:off x="6776489" y="2970031"/>
            <a:ext cx="381071" cy="3810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6D62208-64A2-4F1A-9547-5610FA04FBCB}"/>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080642" y="3592623"/>
            <a:ext cx="114872" cy="102870"/>
          </a:xfrm>
          <a:prstGeom prst="rect">
            <a:avLst/>
          </a:prstGeom>
        </p:spPr>
      </p:pic>
      <p:pic>
        <p:nvPicPr>
          <p:cNvPr id="25" name="Picture 24">
            <a:extLst>
              <a:ext uri="{FF2B5EF4-FFF2-40B4-BE49-F238E27FC236}">
                <a16:creationId xmlns:a16="http://schemas.microsoft.com/office/drawing/2014/main" id="{46DF798B-B4FB-483F-9155-BCBBA6D1CCF3}"/>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8433982" y="2809359"/>
            <a:ext cx="108014" cy="147447"/>
          </a:xfrm>
          <a:prstGeom prst="rect">
            <a:avLst/>
          </a:prstGeom>
        </p:spPr>
      </p:pic>
      <p:pic>
        <p:nvPicPr>
          <p:cNvPr id="28" name="Picture 27">
            <a:extLst>
              <a:ext uri="{FF2B5EF4-FFF2-40B4-BE49-F238E27FC236}">
                <a16:creationId xmlns:a16="http://schemas.microsoft.com/office/drawing/2014/main" id="{C1F29CC3-C2BF-43DF-AE46-78377871E6C7}"/>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6768214" y="1249917"/>
            <a:ext cx="97727" cy="102870"/>
          </a:xfrm>
          <a:prstGeom prst="rect">
            <a:avLst/>
          </a:prstGeom>
        </p:spPr>
      </p:pic>
      <p:cxnSp>
        <p:nvCxnSpPr>
          <p:cNvPr id="32" name="Straight Connector 31">
            <a:extLst>
              <a:ext uri="{FF2B5EF4-FFF2-40B4-BE49-F238E27FC236}">
                <a16:creationId xmlns:a16="http://schemas.microsoft.com/office/drawing/2014/main" id="{242269D7-7BA3-4BAF-B7A2-4E657A2FA1D4}"/>
              </a:ext>
            </a:extLst>
          </p:cNvPr>
          <p:cNvCxnSpPr/>
          <p:nvPr/>
        </p:nvCxnSpPr>
        <p:spPr>
          <a:xfrm flipV="1">
            <a:off x="6145619" y="2115879"/>
            <a:ext cx="0" cy="1329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A4D345-E032-4F03-9A90-1C81E8B03B66}"/>
              </a:ext>
            </a:extLst>
          </p:cNvPr>
          <p:cNvCxnSpPr/>
          <p:nvPr/>
        </p:nvCxnSpPr>
        <p:spPr>
          <a:xfrm flipV="1">
            <a:off x="6166884" y="1573619"/>
            <a:ext cx="542260" cy="542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5ADA116-E98E-4D85-9730-91FC0584A612}"/>
              </a:ext>
            </a:extLst>
          </p:cNvPr>
          <p:cNvCxnSpPr/>
          <p:nvPr/>
        </p:nvCxnSpPr>
        <p:spPr>
          <a:xfrm>
            <a:off x="6719777" y="1594884"/>
            <a:ext cx="1158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D9A217-D557-4A3D-A84E-45E8BA60C202}"/>
              </a:ext>
            </a:extLst>
          </p:cNvPr>
          <p:cNvCxnSpPr/>
          <p:nvPr/>
        </p:nvCxnSpPr>
        <p:spPr>
          <a:xfrm>
            <a:off x="7857460" y="1584251"/>
            <a:ext cx="0" cy="12546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CA3E3F-3873-43E8-ADCE-10C5CC0194D9}"/>
              </a:ext>
            </a:extLst>
          </p:cNvPr>
          <p:cNvCxnSpPr>
            <a:cxnSpLocks/>
          </p:cNvCxnSpPr>
          <p:nvPr/>
        </p:nvCxnSpPr>
        <p:spPr>
          <a:xfrm>
            <a:off x="6149163" y="3480391"/>
            <a:ext cx="1155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D4C398-0EA8-461D-948B-BB5A61C70A1B}"/>
              </a:ext>
            </a:extLst>
          </p:cNvPr>
          <p:cNvCxnSpPr>
            <a:cxnSpLocks/>
          </p:cNvCxnSpPr>
          <p:nvPr/>
        </p:nvCxnSpPr>
        <p:spPr>
          <a:xfrm flipV="1">
            <a:off x="7308111" y="2881423"/>
            <a:ext cx="549349" cy="5777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E1A732-E6AA-4ADA-9A43-4CA32BEC984A}"/>
              </a:ext>
            </a:extLst>
          </p:cNvPr>
          <p:cNvCxnSpPr/>
          <p:nvPr/>
        </p:nvCxnSpPr>
        <p:spPr>
          <a:xfrm flipV="1">
            <a:off x="7297479" y="2151320"/>
            <a:ext cx="0" cy="1329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D7A54CC-7DD6-42CE-AC48-E6AD994D67E2}"/>
              </a:ext>
            </a:extLst>
          </p:cNvPr>
          <p:cNvCxnSpPr/>
          <p:nvPr/>
        </p:nvCxnSpPr>
        <p:spPr>
          <a:xfrm>
            <a:off x="6127898" y="2151322"/>
            <a:ext cx="1158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061578-BE25-42D1-9A64-806C6FC3E55E}"/>
              </a:ext>
            </a:extLst>
          </p:cNvPr>
          <p:cNvCxnSpPr/>
          <p:nvPr/>
        </p:nvCxnSpPr>
        <p:spPr>
          <a:xfrm flipV="1">
            <a:off x="7286847" y="1609061"/>
            <a:ext cx="542260" cy="542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14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7196C-79B3-4B51-A37A-AA764109DF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C89FD81-0925-45D0-B829-4D13F2FD8018}"/>
              </a:ext>
            </a:extLst>
          </p:cNvPr>
          <p:cNvSpPr txBox="1"/>
          <p:nvPr/>
        </p:nvSpPr>
        <p:spPr>
          <a:xfrm>
            <a:off x="568960" y="314960"/>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38552067-EFA6-4D0C-A5F7-13EADA3C03B6}"/>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61524" y="1784251"/>
            <a:ext cx="5019428" cy="1767619"/>
          </a:xfrm>
          <a:prstGeom prst="rect">
            <a:avLst/>
          </a:prstGeom>
        </p:spPr>
      </p:pic>
      <p:sp>
        <p:nvSpPr>
          <p:cNvPr id="18" name="TextBox 17">
            <a:extLst>
              <a:ext uri="{FF2B5EF4-FFF2-40B4-BE49-F238E27FC236}">
                <a16:creationId xmlns:a16="http://schemas.microsoft.com/office/drawing/2014/main" id="{CB17FE0A-98B7-4750-B20D-60731A292C50}"/>
              </a:ext>
            </a:extLst>
          </p:cNvPr>
          <p:cNvSpPr txBox="1"/>
          <p:nvPr/>
        </p:nvSpPr>
        <p:spPr>
          <a:xfrm>
            <a:off x="304800" y="1137920"/>
            <a:ext cx="82194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have found that the electric field automatically satisfying the boundary conditions can be looked for in the form</a:t>
            </a:r>
          </a:p>
        </p:txBody>
      </p:sp>
      <p:sp>
        <p:nvSpPr>
          <p:cNvPr id="21" name="TextBox 20">
            <a:extLst>
              <a:ext uri="{FF2B5EF4-FFF2-40B4-BE49-F238E27FC236}">
                <a16:creationId xmlns:a16="http://schemas.microsoft.com/office/drawing/2014/main" id="{163BF1CE-4DFE-440D-B7CE-D4ED473FD67B}"/>
              </a:ext>
            </a:extLst>
          </p:cNvPr>
          <p:cNvSpPr txBox="1"/>
          <p:nvPr/>
        </p:nvSpPr>
        <p:spPr>
          <a:xfrm>
            <a:off x="304800" y="3820160"/>
            <a:ext cx="8646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F407C6-630A-4985-9802-A77D4098D629}"/>
                  </a:ext>
                </a:extLst>
              </p:cNvPr>
              <p:cNvSpPr txBox="1"/>
              <p:nvPr/>
            </p:nvSpPr>
            <p:spPr>
              <a:xfrm>
                <a:off x="304800" y="3551870"/>
                <a:ext cx="8534400" cy="31867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are so far unknown functions. Actually not all these functions are independent, because of the zero-divergence condition, which gives the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for any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only two of these functions are independent (for example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component). The third one can be expressed from the other two.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What have we got? We have found that in each time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𝒕</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the state of the electric field in the boxed is uniquely given by two infinite discrete sets of functions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𝑬</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𝒎𝒏𝒍</m:t>
                        </m:r>
                      </m:sub>
                    </m:s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𝒕</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and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𝑬</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𝒚</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𝒎𝒏𝒍</m:t>
                        </m:r>
                      </m:sub>
                    </m:s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𝒕</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where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𝒎𝒏𝒍</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are triplets of arbitrary integers.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Originally, we have described the state of an electric field as a field: a vector in each spatial point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𝑥𝑦𝑧</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 the given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Now we have  </a:t>
                </a:r>
                <a:r>
                  <a:rPr kumimoji="0" lang="en-US" sz="1800" b="1" i="0" u="none" strike="noStrike" kern="1200" cap="none" spc="0" normalizeH="0" baseline="0" noProof="0" dirty="0">
                    <a:ln>
                      <a:noFill/>
                    </a:ln>
                    <a:solidFill>
                      <a:prstClr val="black"/>
                    </a:solidFill>
                    <a:effectLst/>
                    <a:uLnTx/>
                    <a:uFillTx/>
                    <a:latin typeface="Calibri"/>
                    <a:ea typeface="+mn-ea"/>
                    <a:cs typeface="+mn-cs"/>
                  </a:rPr>
                  <a:t>discrete sets  </a:t>
                </a:r>
                <a:r>
                  <a:rPr kumimoji="0" lang="en-US" sz="1800" b="0" i="0" u="none" strike="noStrike" kern="1200" cap="none" spc="0" normalizeH="0" baseline="0" noProof="0" dirty="0">
                    <a:ln>
                      <a:noFill/>
                    </a:ln>
                    <a:solidFill>
                      <a:prstClr val="black"/>
                    </a:solidFill>
                    <a:effectLst/>
                    <a:uLnTx/>
                    <a:uFillTx/>
                    <a:latin typeface="Calibri"/>
                    <a:ea typeface="+mn-ea"/>
                    <a:cs typeface="+mn-cs"/>
                  </a:rPr>
                  <a:t>of functions of time. </a:t>
                </a:r>
              </a:p>
            </p:txBody>
          </p:sp>
        </mc:Choice>
        <mc:Fallback xmlns="">
          <p:sp>
            <p:nvSpPr>
              <p:cNvPr id="22" name="TextBox 21">
                <a:extLst>
                  <a:ext uri="{FF2B5EF4-FFF2-40B4-BE49-F238E27FC236}">
                    <a16:creationId xmlns:a16="http://schemas.microsoft.com/office/drawing/2014/main" id="{F1F407C6-630A-4985-9802-A77D4098D629}"/>
                  </a:ext>
                </a:extLst>
              </p:cNvPr>
              <p:cNvSpPr txBox="1">
                <a:spLocks noRot="1" noChangeAspect="1" noMove="1" noResize="1" noEditPoints="1" noAdjustHandles="1" noChangeArrowheads="1" noChangeShapeType="1" noTextEdit="1"/>
              </p:cNvSpPr>
              <p:nvPr/>
            </p:nvSpPr>
            <p:spPr>
              <a:xfrm>
                <a:off x="304800" y="3551870"/>
                <a:ext cx="8534400" cy="3186706"/>
              </a:xfrm>
              <a:prstGeom prst="rect">
                <a:avLst/>
              </a:prstGeom>
              <a:blipFill>
                <a:blip r:embed="rId7"/>
                <a:stretch>
                  <a:fillRect l="-571" t="-958" r="-929" b="-2682"/>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E8105783-3FD5-4370-8740-7EB5A13EDC3C}"/>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29187" y="4271956"/>
            <a:ext cx="4170666" cy="419048"/>
          </a:xfrm>
          <a:prstGeom prst="rect">
            <a:avLst/>
          </a:prstGeom>
        </p:spPr>
      </p:pic>
    </p:spTree>
    <p:extLst>
      <p:ext uri="{BB962C8B-B14F-4D97-AF65-F5344CB8AC3E}">
        <p14:creationId xmlns:p14="http://schemas.microsoft.com/office/powerpoint/2010/main" val="327443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4D4F1-4465-407A-8411-08067D0B8F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7F322483-441E-4478-93F5-B3B572D307EC}"/>
              </a:ext>
            </a:extLst>
          </p:cNvPr>
          <p:cNvSpPr txBox="1"/>
          <p:nvPr/>
        </p:nvSpPr>
        <p:spPr>
          <a:xfrm>
            <a:off x="568960" y="314960"/>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78B7A77-18E7-4646-A721-F957B27903D4}"/>
                  </a:ext>
                </a:extLst>
              </p:cNvPr>
              <p:cNvSpPr txBox="1"/>
              <p:nvPr/>
            </p:nvSpPr>
            <p:spPr>
              <a:xfrm>
                <a:off x="138224" y="816476"/>
                <a:ext cx="8534400" cy="23521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What are the equations of motion for the state functions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d>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 The electric field has to satisfy the wave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similarly for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component.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component is expressed through the other two components and will satisfy the wave equation automatically.) After substituting the fields by the discrete sums containing the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d>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into the wave equations we get the equations</a:t>
                </a:r>
              </a:p>
            </p:txBody>
          </p:sp>
        </mc:Choice>
        <mc:Fallback xmlns="">
          <p:sp>
            <p:nvSpPr>
              <p:cNvPr id="4" name="TextBox 3">
                <a:extLst>
                  <a:ext uri="{FF2B5EF4-FFF2-40B4-BE49-F238E27FC236}">
                    <a16:creationId xmlns:a16="http://schemas.microsoft.com/office/drawing/2014/main" id="{C78B7A77-18E7-4646-A721-F957B27903D4}"/>
                  </a:ext>
                </a:extLst>
              </p:cNvPr>
              <p:cNvSpPr txBox="1">
                <a:spLocks noRot="1" noChangeAspect="1" noMove="1" noResize="1" noEditPoints="1" noAdjustHandles="1" noChangeArrowheads="1" noChangeShapeType="1" noTextEdit="1"/>
              </p:cNvSpPr>
              <p:nvPr/>
            </p:nvSpPr>
            <p:spPr>
              <a:xfrm>
                <a:off x="138224" y="816476"/>
                <a:ext cx="8534400" cy="2352182"/>
              </a:xfrm>
              <a:prstGeom prst="rect">
                <a:avLst/>
              </a:prstGeom>
              <a:blipFill>
                <a:blip r:embed="rId9"/>
                <a:stretch>
                  <a:fillRect l="-643" t="-1295" r="-500" b="-310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C638871-96FF-41C1-89A1-EABC430604EE}"/>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490736" y="1484736"/>
            <a:ext cx="3494095" cy="470857"/>
          </a:xfrm>
          <a:prstGeom prst="rect">
            <a:avLst/>
          </a:prstGeom>
        </p:spPr>
      </p:pic>
      <p:pic>
        <p:nvPicPr>
          <p:cNvPr id="10" name="Picture 9">
            <a:extLst>
              <a:ext uri="{FF2B5EF4-FFF2-40B4-BE49-F238E27FC236}">
                <a16:creationId xmlns:a16="http://schemas.microsoft.com/office/drawing/2014/main" id="{8C88D0BC-64EB-45B4-8B43-E12A272F500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15316" y="3252510"/>
            <a:ext cx="2782476" cy="448000"/>
          </a:xfrm>
          <a:prstGeom prst="rect">
            <a:avLst/>
          </a:prstGeom>
        </p:spPr>
      </p:pic>
      <p:pic>
        <p:nvPicPr>
          <p:cNvPr id="13" name="Picture 12">
            <a:extLst>
              <a:ext uri="{FF2B5EF4-FFF2-40B4-BE49-F238E27FC236}">
                <a16:creationId xmlns:a16="http://schemas.microsoft.com/office/drawing/2014/main" id="{1CD47E00-B0F5-4CAE-AFB9-4B97B80E3A59}"/>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766989" y="3763221"/>
            <a:ext cx="2773333" cy="448000"/>
          </a:xfrm>
          <a:prstGeom prst="rect">
            <a:avLst/>
          </a:prstGeom>
        </p:spPr>
      </p:pic>
      <p:pic>
        <p:nvPicPr>
          <p:cNvPr id="17" name="Picture 16">
            <a:extLst>
              <a:ext uri="{FF2B5EF4-FFF2-40B4-BE49-F238E27FC236}">
                <a16:creationId xmlns:a16="http://schemas.microsoft.com/office/drawing/2014/main" id="{A5E53682-6E97-44B4-9022-EC04B6B3BF8F}"/>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582888" y="3527492"/>
            <a:ext cx="2410667" cy="448000"/>
          </a:xfrm>
          <a:prstGeom prst="rect">
            <a:avLst/>
          </a:prstGeom>
        </p:spPr>
      </p:pic>
      <p:sp>
        <p:nvSpPr>
          <p:cNvPr id="18" name="TextBox 17">
            <a:extLst>
              <a:ext uri="{FF2B5EF4-FFF2-40B4-BE49-F238E27FC236}">
                <a16:creationId xmlns:a16="http://schemas.microsoft.com/office/drawing/2014/main" id="{D5D4A9E6-E27F-461D-A860-B640BEBB46B4}"/>
              </a:ext>
            </a:extLst>
          </p:cNvPr>
          <p:cNvSpPr txBox="1"/>
          <p:nvPr/>
        </p:nvSpPr>
        <p:spPr>
          <a:xfrm>
            <a:off x="4030212" y="3583552"/>
            <a:ext cx="116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a:t>
            </a:r>
          </a:p>
        </p:txBody>
      </p:sp>
      <p:sp>
        <p:nvSpPr>
          <p:cNvPr id="5" name="Rectangle 4">
            <a:extLst>
              <a:ext uri="{FF2B5EF4-FFF2-40B4-BE49-F238E27FC236}">
                <a16:creationId xmlns:a16="http://schemas.microsoft.com/office/drawing/2014/main" id="{5C6B7A81-C2F0-4021-98C4-91A661E23730}"/>
              </a:ext>
            </a:extLst>
          </p:cNvPr>
          <p:cNvSpPr/>
          <p:nvPr/>
        </p:nvSpPr>
        <p:spPr>
          <a:xfrm>
            <a:off x="568960" y="3168658"/>
            <a:ext cx="7899991" cy="2046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E85E69B-D5E4-4EAF-8629-AA8E477F2703}"/>
              </a:ext>
            </a:extLst>
          </p:cNvPr>
          <p:cNvSpPr txBox="1"/>
          <p:nvPr/>
        </p:nvSpPr>
        <p:spPr>
          <a:xfrm>
            <a:off x="622123" y="4242548"/>
            <a:ext cx="76554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These are equations of motions for harmonic oscillators!</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0CDAD0-E7E0-4870-86FF-E790E7B7E5C0}"/>
                  </a:ext>
                </a:extLst>
              </p:cNvPr>
              <p:cNvSpPr txBox="1"/>
              <p:nvPr/>
            </p:nvSpPr>
            <p:spPr>
              <a:xfrm>
                <a:off x="138224" y="5355216"/>
                <a:ext cx="8580475" cy="12257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What have we got? The electric field in a box is mathematically equivalent to two sets of independent harmonic oscillators, labeled by integer triplets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𝒎𝒏𝒍</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We shell show that magnetic part of the electromagnetic filed is fully determined by the “electric” functions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𝑬</m:t>
                        </m:r>
                      </m:e>
                      <m:sub>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𝒎𝒏𝒍</m:t>
                        </m:r>
                      </m:sub>
                    </m:sSub>
                    <m:d>
                      <m:dPr>
                        <m:ctrlP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𝒕</m:t>
                        </m:r>
                      </m:e>
                    </m:d>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𝑬</m:t>
                        </m:r>
                      </m:e>
                      <m:sub>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𝒚</m:t>
                        </m:r>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𝒎𝒏𝒍</m:t>
                        </m:r>
                      </m:sub>
                    </m:sSub>
                    <m:d>
                      <m:dPr>
                        <m:ctrlP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𝒕</m:t>
                        </m:r>
                      </m:e>
                    </m:d>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so the oscillators describe the state of field completely!</a:t>
                </a: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8" name="TextBox 7">
                <a:extLst>
                  <a:ext uri="{FF2B5EF4-FFF2-40B4-BE49-F238E27FC236}">
                    <a16:creationId xmlns:a16="http://schemas.microsoft.com/office/drawing/2014/main" id="{E90CDAD0-E7E0-4870-86FF-E790E7B7E5C0}"/>
                  </a:ext>
                </a:extLst>
              </p:cNvPr>
              <p:cNvSpPr txBox="1">
                <a:spLocks noRot="1" noChangeAspect="1" noMove="1" noResize="1" noEditPoints="1" noAdjustHandles="1" noChangeArrowheads="1" noChangeShapeType="1" noTextEdit="1"/>
              </p:cNvSpPr>
              <p:nvPr/>
            </p:nvSpPr>
            <p:spPr>
              <a:xfrm>
                <a:off x="138224" y="5355216"/>
                <a:ext cx="8580475" cy="1225785"/>
              </a:xfrm>
              <a:prstGeom prst="rect">
                <a:avLst/>
              </a:prstGeom>
              <a:blipFill>
                <a:blip r:embed="rId14"/>
                <a:stretch>
                  <a:fillRect l="-640" t="-2475" r="-711" b="-495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C5ACEF9-465C-442D-AAF3-F356CA93C163}"/>
              </a:ext>
            </a:extLst>
          </p:cNvPr>
          <p:cNvSpPr txBox="1"/>
          <p:nvPr/>
        </p:nvSpPr>
        <p:spPr>
          <a:xfrm>
            <a:off x="715316" y="4724400"/>
            <a:ext cx="7402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time dependence will be </a:t>
            </a:r>
          </a:p>
        </p:txBody>
      </p:sp>
      <p:pic>
        <p:nvPicPr>
          <p:cNvPr id="12" name="Picture 11">
            <a:extLst>
              <a:ext uri="{FF2B5EF4-FFF2-40B4-BE49-F238E27FC236}">
                <a16:creationId xmlns:a16="http://schemas.microsoft.com/office/drawing/2014/main" id="{F106239D-508C-4583-BCD9-B9C2AF31FA89}"/>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901441" y="4791916"/>
            <a:ext cx="3507429" cy="240000"/>
          </a:xfrm>
          <a:prstGeom prst="rect">
            <a:avLst/>
          </a:prstGeom>
        </p:spPr>
      </p:pic>
    </p:spTree>
    <p:extLst>
      <p:ext uri="{BB962C8B-B14F-4D97-AF65-F5344CB8AC3E}">
        <p14:creationId xmlns:p14="http://schemas.microsoft.com/office/powerpoint/2010/main" val="57525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B1381D-AAFA-4274-93CE-8F4EAF79D4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EFCCDDF-BE91-4625-97C9-059853EF06E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850906" y="1519140"/>
            <a:ext cx="1554286" cy="533333"/>
          </a:xfrm>
          <a:prstGeom prst="rect">
            <a:avLst/>
          </a:prstGeom>
        </p:spPr>
      </p:pic>
      <p:pic>
        <p:nvPicPr>
          <p:cNvPr id="24" name="Picture 23">
            <a:extLst>
              <a:ext uri="{FF2B5EF4-FFF2-40B4-BE49-F238E27FC236}">
                <a16:creationId xmlns:a16="http://schemas.microsoft.com/office/drawing/2014/main" id="{56E373AD-486A-4082-80F8-197643AF945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93114" y="2603330"/>
            <a:ext cx="5636572" cy="1030286"/>
          </a:xfrm>
          <a:prstGeom prst="rect">
            <a:avLst/>
          </a:prstGeom>
        </p:spPr>
      </p:pic>
      <p:pic>
        <p:nvPicPr>
          <p:cNvPr id="26" name="Picture 25">
            <a:extLst>
              <a:ext uri="{FF2B5EF4-FFF2-40B4-BE49-F238E27FC236}">
                <a16:creationId xmlns:a16="http://schemas.microsoft.com/office/drawing/2014/main" id="{8633A00C-89FB-4EC6-B934-5DD3B1CF843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37610" y="3844962"/>
            <a:ext cx="7388572" cy="548571"/>
          </a:xfrm>
          <a:prstGeom prst="rect">
            <a:avLst/>
          </a:prstGeom>
        </p:spPr>
      </p:pic>
      <p:sp>
        <p:nvSpPr>
          <p:cNvPr id="12" name="TextBox 11">
            <a:extLst>
              <a:ext uri="{FF2B5EF4-FFF2-40B4-BE49-F238E27FC236}">
                <a16:creationId xmlns:a16="http://schemas.microsoft.com/office/drawing/2014/main" id="{9ADD5AF8-1CF8-4CDC-836A-1A60B889E2E7}"/>
              </a:ext>
            </a:extLst>
          </p:cNvPr>
          <p:cNvSpPr txBox="1"/>
          <p:nvPr/>
        </p:nvSpPr>
        <p:spPr>
          <a:xfrm>
            <a:off x="568960" y="314960"/>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1DBF8C4-C517-4669-A656-749E15456856}"/>
              </a:ext>
            </a:extLst>
          </p:cNvPr>
          <p:cNvSpPr txBox="1"/>
          <p:nvPr/>
        </p:nvSpPr>
        <p:spPr>
          <a:xfrm>
            <a:off x="164222" y="945897"/>
            <a:ext cx="870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have the solution for the electric field in a box</a:t>
            </a:r>
            <a:r>
              <a:rPr kumimoji="0" lang="en-US" sz="1800" b="1" i="0" u="none" strike="noStrike" kern="1200" cap="none" spc="0" normalizeH="0" baseline="0" noProof="0" dirty="0">
                <a:ln>
                  <a:noFill/>
                </a:ln>
                <a:solidFill>
                  <a:prstClr val="black"/>
                </a:solidFill>
                <a:effectLst/>
                <a:uLnTx/>
                <a:uFillTx/>
                <a:latin typeface="Calibri"/>
                <a:ea typeface="+mn-ea"/>
                <a:cs typeface="+mn-cs"/>
              </a:rPr>
              <a:t>. Now we show very briefly that the magnetic field is fully given by the electric field</a:t>
            </a:r>
            <a:r>
              <a:rPr kumimoji="0" lang="en-US" sz="1800" b="0" i="0" u="none" strike="noStrike" kern="1200" cap="none" spc="0" normalizeH="0" baseline="0" noProof="0" dirty="0">
                <a:ln>
                  <a:noFill/>
                </a:ln>
                <a:solidFill>
                  <a:prstClr val="black"/>
                </a:solidFill>
                <a:effectLst/>
                <a:uLnTx/>
                <a:uFillTx/>
                <a:latin typeface="Calibri"/>
                <a:ea typeface="+mn-ea"/>
                <a:cs typeface="+mn-cs"/>
              </a:rPr>
              <a:t>. From the Maxwell equation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217CA13-CEEA-4857-92D3-3B356E6886E9}"/>
                  </a:ext>
                </a:extLst>
              </p:cNvPr>
              <p:cNvSpPr txBox="1"/>
              <p:nvPr/>
            </p:nvSpPr>
            <p:spPr>
              <a:xfrm>
                <a:off x="220102" y="2061385"/>
                <a:ext cx="8006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get for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term in the sums and for the expected time dependence </a:t>
                </a:r>
              </a:p>
            </p:txBody>
          </p:sp>
        </mc:Choice>
        <mc:Fallback xmlns="">
          <p:sp>
            <p:nvSpPr>
              <p:cNvPr id="14" name="TextBox 13">
                <a:extLst>
                  <a:ext uri="{FF2B5EF4-FFF2-40B4-BE49-F238E27FC236}">
                    <a16:creationId xmlns:a16="http://schemas.microsoft.com/office/drawing/2014/main" id="{3217CA13-CEEA-4857-92D3-3B356E6886E9}"/>
                  </a:ext>
                </a:extLst>
              </p:cNvPr>
              <p:cNvSpPr txBox="1">
                <a:spLocks noRot="1" noChangeAspect="1" noMove="1" noResize="1" noEditPoints="1" noAdjustHandles="1" noChangeArrowheads="1" noChangeShapeType="1" noTextEdit="1"/>
              </p:cNvSpPr>
              <p:nvPr/>
            </p:nvSpPr>
            <p:spPr>
              <a:xfrm>
                <a:off x="220102" y="2061385"/>
                <a:ext cx="8006080" cy="369332"/>
              </a:xfrm>
              <a:prstGeom prst="rect">
                <a:avLst/>
              </a:prstGeom>
              <a:blipFill>
                <a:blip r:embed="rId11"/>
                <a:stretch>
                  <a:fillRect l="-609" t="-8197" b="-24590"/>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B938A922-A8F7-4AA8-99A8-27231CC08FB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7645569" y="2131194"/>
            <a:ext cx="1321714" cy="229714"/>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A3E237D-9A72-4959-8B96-6981E95A4850}"/>
                  </a:ext>
                </a:extLst>
              </p:cNvPr>
              <p:cNvSpPr txBox="1"/>
              <p:nvPr/>
            </p:nvSpPr>
            <p:spPr>
              <a:xfrm>
                <a:off x="335280" y="4720697"/>
                <a:ext cx="84632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components of the magnetic field we get by the cyclic permutation.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we have shown that the electric field solution generates the magnetic field solution.</a:t>
                </a:r>
              </a:p>
            </p:txBody>
          </p:sp>
        </mc:Choice>
        <mc:Fallback xmlns="">
          <p:sp>
            <p:nvSpPr>
              <p:cNvPr id="27" name="TextBox 26">
                <a:extLst>
                  <a:ext uri="{FF2B5EF4-FFF2-40B4-BE49-F238E27FC236}">
                    <a16:creationId xmlns:a16="http://schemas.microsoft.com/office/drawing/2014/main" id="{3A3E237D-9A72-4959-8B96-6981E95A4850}"/>
                  </a:ext>
                </a:extLst>
              </p:cNvPr>
              <p:cNvSpPr txBox="1">
                <a:spLocks noRot="1" noChangeAspect="1" noMove="1" noResize="1" noEditPoints="1" noAdjustHandles="1" noChangeArrowheads="1" noChangeShapeType="1" noTextEdit="1"/>
              </p:cNvSpPr>
              <p:nvPr/>
            </p:nvSpPr>
            <p:spPr>
              <a:xfrm>
                <a:off x="335280" y="4720697"/>
                <a:ext cx="8463280" cy="646331"/>
              </a:xfrm>
              <a:prstGeom prst="rect">
                <a:avLst/>
              </a:prstGeom>
              <a:blipFill>
                <a:blip r:embed="rId13"/>
                <a:stretch>
                  <a:fillRect l="-576" t="-4717" b="-14151"/>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68162AE0-AC61-4D4F-88EF-3FD6325BBF95}"/>
              </a:ext>
            </a:extLst>
          </p:cNvPr>
          <p:cNvSpPr/>
          <p:nvPr/>
        </p:nvSpPr>
        <p:spPr>
          <a:xfrm>
            <a:off x="680720" y="3728720"/>
            <a:ext cx="7741920" cy="7683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796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076C6-545A-426A-BEB1-C5D79F523B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15EC875F-1392-486D-A6DB-22739F96E01A}"/>
              </a:ext>
            </a:extLst>
          </p:cNvPr>
          <p:cNvSpPr txBox="1"/>
          <p:nvPr/>
        </p:nvSpPr>
        <p:spPr>
          <a:xfrm>
            <a:off x="568960" y="314960"/>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8939EF-E582-4006-878C-DEE941606542}"/>
                  </a:ext>
                </a:extLst>
              </p:cNvPr>
              <p:cNvSpPr txBox="1"/>
              <p:nvPr/>
            </p:nvSpPr>
            <p:spPr>
              <a:xfrm>
                <a:off x="287079" y="1233377"/>
                <a:ext cx="8697433" cy="5124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Why did we do the rewriting of the field into sets of harmonic oscillators? Because we want to study what kind of field is formed in the box, if the box walls are heated to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so we have the electromagnetic field in thermal contact with thermostat. We would like to use canonical ensemble technology, bat we do not know how to do that if the microstates of the electromagnetic field are described as fields in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On the other hand we know how to do statistics of independent harmonic oscillators in contact with the thermal reservoir  taking the oscillator as either classical or quantum objects. Since the oscillators are independent, they do not feel each other and we can do the canonical calculation for just one harmonic oscillator (an easy task) and then do the summation through the set (infinitely large) of all the harmonic oscillators. Here are the results for one oscillator labeled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Classical result for the mean energy at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𝐸</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𝑘𝑇</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Quantum result for the mean energy at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Observe the difference: all classical oscillators have the same mean energy not dependent on their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Quantum oscillators mean energies do depend on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4" name="TextBox 3">
                <a:extLst>
                  <a:ext uri="{FF2B5EF4-FFF2-40B4-BE49-F238E27FC236}">
                    <a16:creationId xmlns:a16="http://schemas.microsoft.com/office/drawing/2014/main" id="{578939EF-E582-4006-878C-DEE941606542}"/>
                  </a:ext>
                </a:extLst>
              </p:cNvPr>
              <p:cNvSpPr txBox="1">
                <a:spLocks noRot="1" noChangeAspect="1" noMove="1" noResize="1" noEditPoints="1" noAdjustHandles="1" noChangeArrowheads="1" noChangeShapeType="1" noTextEdit="1"/>
              </p:cNvSpPr>
              <p:nvPr/>
            </p:nvSpPr>
            <p:spPr>
              <a:xfrm>
                <a:off x="287079" y="1233377"/>
                <a:ext cx="8697433" cy="5124480"/>
              </a:xfrm>
              <a:prstGeom prst="rect">
                <a:avLst/>
              </a:prstGeom>
              <a:blipFill>
                <a:blip r:embed="rId5"/>
                <a:stretch>
                  <a:fillRect l="-561" t="-595" r="-911" b="-95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3C2F660-68B6-4465-B815-7815944321D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697872" y="5070549"/>
            <a:ext cx="3135821" cy="572643"/>
          </a:xfrm>
          <a:prstGeom prst="rect">
            <a:avLst/>
          </a:prstGeom>
        </p:spPr>
      </p:pic>
      <p:sp>
        <p:nvSpPr>
          <p:cNvPr id="11" name="Rectangle 10">
            <a:extLst>
              <a:ext uri="{FF2B5EF4-FFF2-40B4-BE49-F238E27FC236}">
                <a16:creationId xmlns:a16="http://schemas.microsoft.com/office/drawing/2014/main" id="{30BA6A96-49A1-4AF4-A393-1D27D3028E15}"/>
              </a:ext>
            </a:extLst>
          </p:cNvPr>
          <p:cNvSpPr/>
          <p:nvPr/>
        </p:nvSpPr>
        <p:spPr>
          <a:xfrm>
            <a:off x="308344" y="4497572"/>
            <a:ext cx="8676168" cy="1222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225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76B2A-8AC1-46FF-9530-BF34C291FF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D78D04D8-3042-4C1B-A668-5B042178992F}"/>
              </a:ext>
            </a:extLst>
          </p:cNvPr>
          <p:cNvSpPr txBox="1"/>
          <p:nvPr/>
        </p:nvSpPr>
        <p:spPr>
          <a:xfrm>
            <a:off x="508000" y="264160"/>
            <a:ext cx="75488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canonical ensemble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A9EABF-2393-43C3-9B8B-D0CBCF52CED5}"/>
                  </a:ext>
                </a:extLst>
              </p:cNvPr>
              <p:cNvSpPr txBox="1"/>
              <p:nvPr/>
            </p:nvSpPr>
            <p:spPr>
              <a:xfrm>
                <a:off x="243840" y="1218267"/>
                <a:ext cx="8351520"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Since the microstate of the free electromagnetic field is the same as the microstate of (an infinite) set of harmonic oscillators the statistical physics of the field in contact with the thermal reservoir is straightforward: one just uses the canonical ensemble for independent harmonic oscillators. But we immediately see some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If the oscillators are considered to be classical</a:t>
                </a:r>
                <a:r>
                  <a:rPr kumimoji="0" lang="en-US" sz="1800" b="0" i="0" u="none" strike="noStrike" kern="1200" cap="none" spc="0" normalizeH="0" baseline="0" noProof="0" dirty="0">
                    <a:ln>
                      <a:noFill/>
                    </a:ln>
                    <a:solidFill>
                      <a:prstClr val="black"/>
                    </a:solidFill>
                    <a:effectLst/>
                    <a:uLnTx/>
                    <a:uFillTx/>
                    <a:latin typeface="Calibri"/>
                    <a:ea typeface="+mn-ea"/>
                    <a:cs typeface="+mn-cs"/>
                  </a:rPr>
                  <a:t>, then the mean energy for each of them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independently of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Since there is an infinite number of these oscillators, we get infinite mean energy of the electromagnetic field in a hot box. Even worse: this  infinite value is not a constant but depends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 to increase the temperature in a stove would need to add infinite amount of energy. Even worse: since the mean energy of the oscillators does not depend on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even the very high frequencies of the electromagnetic field will be highly excited even at moderate temperatures. Very high frequencies mean ultraviolet, roentgen, gamma frequencies. It would mean  “open the window to a stove” and you get irradiated by deadly radiation. Disaster, which got the name “ultraviolet catastrophe”. It means that either the statistical physics is completely wrong or that the electromagnetic field is not a classical, but a quantum object and quantum version of oscillators should be used.</a:t>
                </a:r>
              </a:p>
            </p:txBody>
          </p:sp>
        </mc:Choice>
        <mc:Fallback xmlns="">
          <p:sp>
            <p:nvSpPr>
              <p:cNvPr id="4" name="TextBox 3">
                <a:extLst>
                  <a:ext uri="{FF2B5EF4-FFF2-40B4-BE49-F238E27FC236}">
                    <a16:creationId xmlns:a16="http://schemas.microsoft.com/office/drawing/2014/main" id="{4EA9EABF-2393-43C3-9B8B-D0CBCF52CED5}"/>
                  </a:ext>
                </a:extLst>
              </p:cNvPr>
              <p:cNvSpPr txBox="1">
                <a:spLocks noRot="1" noChangeAspect="1" noMove="1" noResize="1" noEditPoints="1" noAdjustHandles="1" noChangeArrowheads="1" noChangeShapeType="1" noTextEdit="1"/>
              </p:cNvSpPr>
              <p:nvPr/>
            </p:nvSpPr>
            <p:spPr>
              <a:xfrm>
                <a:off x="243840" y="1218267"/>
                <a:ext cx="8351520" cy="4678204"/>
              </a:xfrm>
              <a:prstGeom prst="rect">
                <a:avLst/>
              </a:prstGeom>
              <a:blipFill>
                <a:blip r:embed="rId4"/>
                <a:stretch>
                  <a:fillRect l="-584" t="-782" r="-219" b="-1173"/>
                </a:stretch>
              </a:blipFill>
            </p:spPr>
            <p:txBody>
              <a:bodyPr/>
              <a:lstStyle/>
              <a:p>
                <a:r>
                  <a:rPr lang="en-US">
                    <a:noFill/>
                  </a:rPr>
                  <a:t> </a:t>
                </a:r>
              </a:p>
            </p:txBody>
          </p:sp>
        </mc:Fallback>
      </mc:AlternateContent>
    </p:spTree>
    <p:extLst>
      <p:ext uri="{BB962C8B-B14F-4D97-AF65-F5344CB8AC3E}">
        <p14:creationId xmlns:p14="http://schemas.microsoft.com/office/powerpoint/2010/main" val="3178454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E(\vec r)=0&#10;\end{align*}&#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sum_{j}(\frac{\partial}{\partial x_i}\frac{\partial}{\partial x_j}&#10;E_j-\frac{\partial}{\partial x_j}&#10;\frac{\partial}{\partial x_j}E_i)=&#10;\frac{\partial}{\partial x_i}\div (\vec E)-&#10;\Delta E_i&#10;\end{align*}&#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mu_0\varepsilon_0 &#10;\frac{\partial^2 \vec E}{\partial t^2}&#10;\end{align*}&#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nabla\div \vec E-\div\nabla\vec E&#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div \vec E=0&#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div\nabla\vec E=-\Delta \vec E&#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frac{\partial^2 \vec E}{\partial t^2}=&#10;\frac{1}{\mu_0\varepsilon_0}(\frac{\partial^2}{\partial x^2}+\frac{\partial^2}{\partial y^2}&#10;+\frac{\partial z^2}{\partial z^2})\vec E&#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c=&#10;\frac{1}{\sqrt{\mu_0\varepsilon_0}}&#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0,z)=E_x(x,a,z)=E_x(x,y,0)=E_x(x,y,a)=0&#10;\end{align*}&#10;\end{document}&#10;"/>
  <p:tag name="IGUANATEXSIZE" val="16"/>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E}_{x;n,l} = f_{x;n,l}(x)&#10;            \sin(\frac{n\pi y}{a})&#10;            \sin(\frac{l\pi z}{a})&#10;\end{align*}&#10;\end{document}&#10;"/>
  <p:tag name="IGUANATEXSIZE" val="16"/>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x;n,l}^\prime(0)=f_{x;n,l}^\prime(a) = 0&#10;\end{align*}&#10;\end{document}&#10;"/>
  <p:tag name="IGUANATEXSIZE" val="16"/>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B(\vec r)=0&#10;\end{align*}&#10;\end{document}"/>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x&#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y&#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z&#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y,z,t) &amp;= \sum_{mnl}E_{x;mnl}(t)\cos(\frac{m\pi x}{a})&#10;            \sin(\frac{n\pi y}{a})&#10;            \sin(\frac{l\pi z}{a})\\&#10;E_{y}(x,y,z,t) &amp;=\sum_{mnl}E_{y;mnl}(t) \sin(\frac{m\pi x}{a})&#10;                 \cos(\frac{n\pi y}{a})&#10;            \sin(\frac{l\pi z}{a})\\&#10;E_{z}(x,y,z,t) &amp;= \sum_{mnl}E_{z;mnl}(t)\sin(\frac{m\pi x}{a})&#10;                 \sin(\frac{n\pi y}{a})&#10;                 \cos(\frac{l\pi z}{a})&#10;\end{align*}&#10;\end{document}&#10;"/>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pi}{a}E_{x;mnl}(t)+\frac{n\pi}{a}E_{y;mnl}(t)&#10;+\frac{l\pi}{a}E_{z;mnl}(t)=0&#10;\end{align*}&#10;\end{document}&#10;"/>
  <p:tag name="IGUANATEXSIZE" val="16"/>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riangle E_{x}(x,y,z,t) - \frac{1}{c^2}\frac{\partial^2}{{\partial t}^2}E_{x}(x,y,z,t)=0&#10;\end{align*}&#10;\end{document}&#10;"/>
  <p:tag name="IGUANATEXSIZE" val="16"/>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dt^2}E_{x;mnl}(t)=-\omega_{mnl}^2 E_{x;mnl}(t)&#10;\end{align*}&#10;\end{document}&#10;"/>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dt^2}E_{y;mnl}(t)=-\omega_{mnl}^2 E_{y;mnl}(t)&#10;\end{align*}&#10;\end{document}&#10;"/>
  <p:tag name="IGUANATEXSIZE" val="16"/>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_{mnl} = \frac{c^2 \pi^2}{a^2}(m^2 + n^2 + l^2)&#10;\end{align*}&#10;\end{document}&#10;"/>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mnl}(t)=\exp(-i\omega_{mnl}t)E_{x;mnl}(0)&#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 = - \frac{\partial \vec B}{\partial t}&#10;\end{align*}&#10;\end{document}"/>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rot}\vec{E}= -\frac{\partial}{\partial t}\vec{B}&#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omega_{mnl}{B}_{z;mnl} &amp;=\frac{m\pi}{a}E_{y,mnl} \cos(\frac{m\pi x}{a})&#10;                                             \cos(\frac{n\pi y}{a})&#10;                                             \sin(\frac{l\pi z}{a})+\\&#10;                    &amp;-\frac{n\pi}{a}E_{x,mnl}\cos(\frac{m\pi x}{a})&#10;                                           \cos(\frac{n\pi y}{a})&#10;                                          \sin(\frac{l\pi z}{a})&#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z;mnl} &amp;=-i\left(\frac{m\pi}{a\omega_{mnl}}E_{y,mnl}-\frac{n\pi}{a\omega_{mnl}}E_{x,mnl}\right)&#10;                                             \cos(\frac{m\pi x}{a})&#10;                                             \cos(\frac{n\pi y}{a})&#10;                                             \sin(\frac{l\pi z}{a})&#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i\omega_{mnl}t)&#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hbar \omega_{mnl}}&#10;{\exp\left(\frac{\hbar\omega_{mnl}}{kT}\right) -1}+\frac{1}{2}\hbar\omega_{mnl}&#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hbar \omega_{mnl}}&#10;{\exp\left(\frac{\hbar\omega_{mnl}}{kT}\right) -1}+\frac{1}{2}\hbar\omega_{mnl}&#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 \sum_{mnls}(n_{mnls}\hbar\omega_{mnl})&#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_{mnls} = \frac{\hbar \omega_{mnl}}&#10;{\exp\left(\frac{\hbar\omega_{mnl}}{kT}\right) -1}&#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n_{mnls} = \frac{1}&#10;{\exp\left(\frac{\hbar\omega_{mnl}}{kT}\right) -1}&#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text{rot}\,\vec B=\mu_0\varepsilon_0 &#10;\frac{\partial \vec E}{\partial t}&#10;\end{align*}&#10;\end{document}"/>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kT}\right) -1}&#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phi(\omega)=2 \frac{1}{8}\frac{4}{3}\pi r_\omega^3=&#10;2 \frac{1}{8}\frac{4}{3}\pi (\frac{a}{c\pi}\omega)^3&#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int d\omega \varphi'(\omega)\frac{\hbar\omega}&#10;{\exp\left(\frac{\hbar\omega}{kT}-1\right)}&#10;=\int d\omega\frac{1}{3}\pi\frac{a^3}{\pi^3 c^3}3\omega^2&#10;\frac{\hbar\omega}{\exp\left(\frac{\hbar\omega}{kT}-1\right)}&#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10;=\int d\omega\frac{\omega^2}{\pi^2 c^3}&#10;\frac{\hbar\omega}{\exp\left(\frac{\hbar\omega}{kT}-1\right)}&#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10;=\frac{\hbar\omega^3}{\pi^2 c^3}&#10;\frac{\hbar\omega}{\exp\left(\frac{1}{kT}-1\right)}&#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frac{\pi^2k^4}{15\hbar^3c^3}T^4&#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J=\frac{1}{4}cU=\frac{\pi^2k^4}{60\hbar^3c^2}T^4&#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J=\sigma T^4&#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sigma=\frac{\pi^2k^4}{60\hbar^3c^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frac{\partial}{\partial t}\rot \vec B=&#10;-\frac{\partial}{\partial t}\mu_0\varepsilon_0 &#10;\frac{\partial \vec E}{\partial t}=-\mu_0\varepsilon_0 &#10;\frac{\partial^2 \vec E}{\partial t^2}&#10;\end{align*}&#10;\end{document}"/>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y,z,t) &amp;= \sum_{mnl}E_{x;mnl}(t)\cos(\frac{m\pi x}{a})&#10;            \sin(\frac{n\pi y}{a})&#10;            \sin(\frac{l\pi z}{a})\\&#10;E_{y}(x,y,z,t) &amp;=\sum_{mnl}E_{y;mnl}(t) \sin(\frac{m\pi x}{a})&#10;                 \cos(\frac{n\pi y}{a})&#10;            \sin(\frac{l\pi z}{a})\\&#10;E_{z}(x,y,z,t) &amp;= \sum_{mnl}E_{z;mnl}(t)\sin(\frac{m\pi x}{a})&#10;                 \sin(\frac{n\pi y}{a})&#10;                 \cos(\frac{l\pi z}{a})&#10;\end{align*}&#10;\end{document}&#10;"/>
  <p:tag name="IGUANATEXSIZE" val="16"/>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mnl}(t)=\exp(-i\omega_{mnl}t)E_{x;mnl}(0)&#10;\end{align*}&#10;\end{document}&#10;"/>
  <p:tag name="IGUANATEXSIZE" val="16"/>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k_{mnl}=(\frac{m\pi}{a},\frac{n\pi}{a},\frac{l\pi}{a})&#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mega_{mnl}=c|\vec k_{mnl}|&#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k_{mnl}=(\frac{m\pi}{a},\frac{n\pi}{a},\frac{l\pi}{a})&#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6"/>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 = - \frac{\partial \vec B}{\partial t}&#10;\end{align*}&#10;\end{document}"/>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nabla\div \vec E-\div\nabla\vec E&#10;\end{align*}&#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_i = \sum_{jk}\varepsilon_{ijk}\frac{\partial}{\partial x_j}&#10;(\rot \vec E)_k =&#10;\sum_{jk}\varepsilon_{ijk}\frac{\partial}{\partial x_j}&#10;\sum_{mn}\varepsilon_{kmn}\frac{\partial}{\partial x_m}E_n=&#10;\end{align*}&#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sum_{jmn}\sum_k\varepsilon_{ijk}\varepsilon_{kmn}\frac{\partial}{\partial x_j}&#10;\frac{\partial}{\partial x_m}E_n=\sum_{jmn}(\delta_{im}\delta_{jn}&#10;-\delta_{in}\delta_{jm})\frac{\partial}{\partial x_j}&#10;\frac{\partial}{\partial x_m}E_n=&#10;\end{align*}&#10;\end{document}"/>
  <p:tag name="IGUANATEXSIZE" val="18"/>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443</TotalTime>
  <Words>2864</Words>
  <Application>Microsoft Office PowerPoint</Application>
  <PresentationFormat>On-screen Show (4:3)</PresentationFormat>
  <Paragraphs>144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 Math</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29</cp:revision>
  <dcterms:created xsi:type="dcterms:W3CDTF">2018-09-13T11:10:45Z</dcterms:created>
  <dcterms:modified xsi:type="dcterms:W3CDTF">2019-11-25T13:09:08Z</dcterms:modified>
</cp:coreProperties>
</file>