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435" r:id="rId3"/>
    <p:sldId id="436" r:id="rId4"/>
    <p:sldId id="437" r:id="rId5"/>
    <p:sldId id="438" r:id="rId6"/>
    <p:sldId id="440" r:id="rId7"/>
    <p:sldId id="439" r:id="rId8"/>
    <p:sldId id="441" r:id="rId9"/>
    <p:sldId id="442" r:id="rId10"/>
    <p:sldId id="258" r:id="rId11"/>
    <p:sldId id="259" r:id="rId12"/>
    <p:sldId id="260" r:id="rId13"/>
    <p:sldId id="261"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75" d="100"/>
          <a:sy n="75"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F150-CF80-48B6-87D3-A5C2E121FD22}" type="datetimeFigureOut">
              <a:rPr lang="sk-SK" smtClean="0"/>
              <a:t>26. 11. 2019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5E12-888E-4F8D-8C5F-08FB545C584F}" type="slidenum">
              <a:rPr lang="sk-SK" smtClean="0"/>
              <a:t>‹#›</a:t>
            </a:fld>
            <a:endParaRPr lang="sk-SK"/>
          </a:p>
        </p:txBody>
      </p:sp>
    </p:spTree>
    <p:extLst>
      <p:ext uri="{BB962C8B-B14F-4D97-AF65-F5344CB8AC3E}">
        <p14:creationId xmlns:p14="http://schemas.microsoft.com/office/powerpoint/2010/main" val="304979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06D2D-D2E5-4C1A-869B-E33E6D04C92D}" type="datetime1">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6338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A2AE3-DE23-4E27-AD12-C4E7E9491A4E}" type="datetime1">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68080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9A005-4BB3-470C-BDA3-1E7C80AD01B0}" type="datetime1">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07613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58B9A2-7C1E-4AD9-A12D-386BE1F541BB}" type="datetime1">
              <a:rPr lang="sk-SK" smtClean="0"/>
              <a:t>26. 11. 2019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0460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21DF7-4A1F-421F-B1AB-55E4C1A0DEF7}" type="datetime1">
              <a:rPr lang="sk-SK" smtClean="0"/>
              <a:t>26. 11. 2019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9670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A9EF7C-E4BE-4F54-A193-46DD7BD4D215}" type="datetime1">
              <a:rPr lang="sk-SK" smtClean="0"/>
              <a:t>26. 11. 2019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23256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1EF9D-EA3F-44DC-A643-CE342AA29D02}" type="datetime1">
              <a:rPr lang="sk-SK" smtClean="0"/>
              <a:t>26. 11. 2019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68559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685AB-C5D7-4609-9AC4-8256D7C69D9A}" type="datetime1">
              <a:rPr lang="sk-SK" smtClean="0"/>
              <a:t>26. 11. 2019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93253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B1F0C-D1E7-40BD-A052-4F4A8DA97DD4}" type="datetime1">
              <a:rPr lang="sk-SK" smtClean="0"/>
              <a:t>26. 11. 2019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17037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474BD-0565-422F-940F-24452C8E0D8D}" type="datetime1">
              <a:rPr lang="sk-SK" smtClean="0"/>
              <a:t>26. 11. 2019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6028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D5CD11-36DA-45A0-8F8C-AB3E245330DC}" type="datetime1">
              <a:rPr lang="sk-SK" smtClean="0"/>
              <a:t>26. 11. 2019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2797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7904B-F875-4D4A-8FC0-EB48D0D076DA}" type="datetime1">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40685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A85A0-20BC-406E-A4CB-259E8A35BCA7}" type="datetime1">
              <a:rPr lang="sk-SK" smtClean="0"/>
              <a:t>26. 11. 2019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52869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0BEE2-68FB-4FA1-8055-9CE89FA1BD27}" type="datetime1">
              <a:rPr lang="sk-SK" smtClean="0"/>
              <a:t>26. 11. 2019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7461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D3000-3985-4DFC-B119-35149B72F706}" type="datetime1">
              <a:rPr lang="sk-SK" smtClean="0"/>
              <a:t>26. 11. 2019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8087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DC6F-5F6A-4178-B4B8-D7B9F4C56804}" type="datetime1">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967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EA633-513A-4E92-A033-DABAB231284D}" type="datetime1">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6495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2C36A-7D7E-476C-AFAF-173DB9B2567D}" type="datetime1">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51052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F18A-F669-432E-813C-220B08C846AB}" type="datetime1">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0665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6C319-DC00-4234-BE39-C56A51631AEA}" type="datetime1">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01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7EE55-08F2-4951-9663-304AEF0B3E41}" type="datetime1">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3453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56F1-E37E-42D9-B56C-079DEB0DE8F5}" type="datetime1">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08609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B203-2D37-4B0D-9389-E945EDC3B71B}" type="datetime1">
              <a:rPr lang="en-US" smtClean="0"/>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4075597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111B4-1AC5-4AE7-BD2B-DAF3D09C96C5}" type="datetime1">
              <a:rPr lang="sk-SK" smtClean="0"/>
              <a:t>26. 11. 2019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2326654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8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80.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11" Type="http://schemas.openxmlformats.org/officeDocument/2006/relationships/image" Target="../media/image140.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slideLayout" Target="../slideLayouts/slideLayout18.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230.png"/><Relationship Id="rId3" Type="http://schemas.openxmlformats.org/officeDocument/2006/relationships/tags" Target="../tags/tag32.xml"/><Relationship Id="rId7" Type="http://schemas.openxmlformats.org/officeDocument/2006/relationships/slideLayout" Target="../slideLayouts/slideLayout18.xml"/><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tags" Target="../tags/tag31.xml"/><Relationship Id="rId16" Type="http://schemas.openxmlformats.org/officeDocument/2006/relationships/image" Target="../media/image33.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9.png"/><Relationship Id="rId5" Type="http://schemas.openxmlformats.org/officeDocument/2006/relationships/tags" Target="../tags/tag34.xml"/><Relationship Id="rId15" Type="http://schemas.openxmlformats.org/officeDocument/2006/relationships/image" Target="../media/image200.png"/><Relationship Id="rId10" Type="http://schemas.openxmlformats.org/officeDocument/2006/relationships/image" Target="../media/image150.png"/><Relationship Id="rId4" Type="http://schemas.openxmlformats.org/officeDocument/2006/relationships/tags" Target="../tags/tag33.xml"/><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8.xml"/><Relationship Id="rId7" Type="http://schemas.openxmlformats.org/officeDocument/2006/relationships/image" Target="../media/image36.png"/><Relationship Id="rId12" Type="http://schemas.openxmlformats.org/officeDocument/2006/relationships/image" Target="../media/image3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5.png"/><Relationship Id="rId11" Type="http://schemas.openxmlformats.org/officeDocument/2006/relationships/image" Target="../media/image260.png"/><Relationship Id="rId5" Type="http://schemas.openxmlformats.org/officeDocument/2006/relationships/slideLayout" Target="../slideLayouts/slideLayout18.xml"/><Relationship Id="rId4" Type="http://schemas.openxmlformats.org/officeDocument/2006/relationships/tags" Target="../tags/tag3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3.png"/></Relationships>
</file>

<file path=ppt/slides/_rels/slide3.xml.rels><?xml version="1.0" encoding="UTF-8" standalone="yes"?>
<Relationships xmlns="http://schemas.openxmlformats.org/package/2006/relationships"><Relationship Id="rId7" Type="http://schemas.openxmlformats.org/officeDocument/2006/relationships/image" Target="../media/image9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7.png"/></Relationships>
</file>

<file path=ppt/slides/_rels/slide5.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tags" Target="../tags/tag5.xml"/><Relationship Id="rId12" Type="http://schemas.openxmlformats.org/officeDocument/2006/relationships/image" Target="../media/image6.png"/><Relationship Id="rId2" Type="http://schemas.openxmlformats.org/officeDocument/2006/relationships/tags" Target="../tags/tag4.xml"/><Relationship Id="rId16" Type="http://schemas.openxmlformats.org/officeDocument/2006/relationships/image" Target="../media/image9.png"/><Relationship Id="rId1" Type="http://schemas.openxmlformats.org/officeDocument/2006/relationships/tags" Target="../tags/tag3.xml"/><Relationship Id="rId6" Type="http://schemas.openxmlformats.org/officeDocument/2006/relationships/slideLayout" Target="../slideLayouts/slideLayout7.xml"/><Relationship Id="rId11" Type="http://schemas.openxmlformats.org/officeDocument/2006/relationships/image" Target="../media/image99.png"/><Relationship Id="rId5" Type="http://schemas.openxmlformats.org/officeDocument/2006/relationships/tags" Target="../tags/tag7.xml"/><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98.pn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tags" Target="../tags/tag12.xml"/><Relationship Id="rId10" Type="http://schemas.openxmlformats.org/officeDocument/2006/relationships/image" Target="../media/image11.png"/><Relationship Id="rId4" Type="http://schemas.openxmlformats.org/officeDocument/2006/relationships/tags" Target="../tags/tag11.xml"/><Relationship Id="rId9" Type="http://schemas.openxmlformats.org/officeDocument/2006/relationships/image" Target="../media/image10.png"/><Relationship Id="rId14" Type="http://schemas.openxmlformats.org/officeDocument/2006/relationships/image" Target="../media/image10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png"/><Relationship Id="rId3" Type="http://schemas.openxmlformats.org/officeDocument/2006/relationships/tags" Target="../tags/tag17.xml"/><Relationship Id="rId7" Type="http://schemas.openxmlformats.org/officeDocument/2006/relationships/image" Target="../media/image14.png"/><Relationship Id="rId12" Type="http://schemas.openxmlformats.org/officeDocument/2006/relationships/image" Target="../media/image1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11" Type="http://schemas.openxmlformats.org/officeDocument/2006/relationships/image" Target="../media/image111.png"/><Relationship Id="rId5" Type="http://schemas.openxmlformats.org/officeDocument/2006/relationships/slideLayout" Target="../slideLayouts/slideLayout7.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0.png"/><Relationship Id="rId17" Type="http://schemas.openxmlformats.org/officeDocument/2006/relationships/image" Target="../media/image22.png"/><Relationship Id="rId2" Type="http://schemas.openxmlformats.org/officeDocument/2006/relationships/tags" Target="../tags/tag20.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9.png"/><Relationship Id="rId5" Type="http://schemas.openxmlformats.org/officeDocument/2006/relationships/tags" Target="../tags/tag23.xml"/><Relationship Id="rId15" Type="http://schemas.openxmlformats.org/officeDocument/2006/relationships/image" Target="../media/image40.png"/><Relationship Id="rId10" Type="http://schemas.openxmlformats.org/officeDocument/2006/relationships/image" Target="../media/image18.png"/><Relationship Id="rId19" Type="http://schemas.openxmlformats.org/officeDocument/2006/relationships/image" Target="../media/image24.png"/><Relationship Id="rId4" Type="http://schemas.openxmlformats.org/officeDocument/2006/relationships/tags" Target="../tags/tag22.xml"/><Relationship Id="rId9"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C5443-E22D-4F24-A432-895ACEC4B1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9198B10B-E90D-4784-9615-66B9AE2E3A21}"/>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68699">
                    <a:tc>
                      <a:txBody>
                        <a:bodyPr/>
                        <a:lstStyle/>
                        <a:p>
                          <a:pPr algn="ctr"/>
                          <a:r>
                            <a:rPr lang="en-US" dirty="0"/>
                            <a:t>121,y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3280652935"/>
                      </a:ext>
                    </a:extLst>
                  </a:tr>
                  <a:tr h="36869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extLst>
                  <p:ext uri="{D42A27DB-BD31-4B8C-83A1-F6EECF244321}">
                    <p14:modId xmlns:p14="http://schemas.microsoft.com/office/powerpoint/2010/main" val="2799187162"/>
                  </p:ext>
                </p:extLst>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6"/>
                          <a:stretch>
                            <a:fillRect l="-58898" t="-110000" r="-847" b="-626667"/>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6"/>
                          <a:stretch>
                            <a:fillRect l="-58898" t="-196875" r="-847" b="-487500"/>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6"/>
                          <a:stretch>
                            <a:fillRect l="-58898" t="-311475" r="-847" b="-411475"/>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6"/>
                          <a:stretch>
                            <a:fillRect l="-58898" t="-392188" r="-847" b="-2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6"/>
                          <a:stretch>
                            <a:fillRect l="-58898" t="-525000" r="-847" b="-211667"/>
                          </a:stretch>
                        </a:blipFill>
                      </a:tcPr>
                    </a:tc>
                    <a:extLst>
                      <a:ext uri="{0D108BD9-81ED-4DB2-BD59-A6C34878D82A}">
                        <a16:rowId xmlns:a16="http://schemas.microsoft.com/office/drawing/2014/main" val="77776661"/>
                      </a:ext>
                    </a:extLst>
                  </a:tr>
                  <a:tr h="387477">
                    <a:tc>
                      <a:txBody>
                        <a:bodyPr/>
                        <a:lstStyle/>
                        <a:p>
                          <a:pPr algn="ctr"/>
                          <a:r>
                            <a:rPr lang="en-US" dirty="0"/>
                            <a:t>121,y</a:t>
                          </a:r>
                          <a:endParaRPr lang="sk-SK" dirty="0"/>
                        </a:p>
                      </a:txBody>
                      <a:tcPr/>
                    </a:tc>
                    <a:tc>
                      <a:txBody>
                        <a:bodyPr/>
                        <a:lstStyle/>
                        <a:p>
                          <a:endParaRPr lang="sk-SK"/>
                        </a:p>
                      </a:txBody>
                      <a:tcPr>
                        <a:blipFill>
                          <a:blip r:embed="rId6"/>
                          <a:stretch>
                            <a:fillRect l="-58898" t="-585938" r="-847" b="-98438"/>
                          </a:stretch>
                        </a:blipFill>
                      </a:tcPr>
                    </a:tc>
                    <a:extLst>
                      <a:ext uri="{0D108BD9-81ED-4DB2-BD59-A6C34878D82A}">
                        <a16:rowId xmlns:a16="http://schemas.microsoft.com/office/drawing/2014/main" val="3280652935"/>
                      </a:ext>
                    </a:extLst>
                  </a:tr>
                  <a:tr h="368699">
                    <a:tc>
                      <a:txBody>
                        <a:bodyPr/>
                        <a:lstStyle/>
                        <a:p>
                          <a:endParaRPr lang="sk-SK"/>
                        </a:p>
                      </a:txBody>
                      <a:tcPr>
                        <a:blipFill>
                          <a:blip r:embed="rId6"/>
                          <a:stretch>
                            <a:fillRect l="-725" t="-719672" r="-172464" b="-3279"/>
                          </a:stretch>
                        </a:blipFill>
                      </a:tcPr>
                    </a:tc>
                    <a:tc>
                      <a:txBody>
                        <a:bodyPr/>
                        <a:lstStyle/>
                        <a:p>
                          <a:endParaRPr lang="sk-SK"/>
                        </a:p>
                      </a:txBody>
                      <a:tcPr>
                        <a:blipFill>
                          <a:blip r:embed="rId6"/>
                          <a:stretch>
                            <a:fillRect l="-58898" t="-719672" r="-847" b="-3279"/>
                          </a:stretch>
                        </a:blipFill>
                      </a:tcPr>
                    </a:tc>
                    <a:extLst>
                      <a:ext uri="{0D108BD9-81ED-4DB2-BD59-A6C34878D82A}">
                        <a16:rowId xmlns:a16="http://schemas.microsoft.com/office/drawing/2014/main" val="1580410202"/>
                      </a:ext>
                    </a:extLst>
                  </a:tr>
                </a:tbl>
              </a:graphicData>
            </a:graphic>
          </p:graphicFrame>
        </mc:Fallback>
      </mc:AlternateContent>
      <p:sp>
        <p:nvSpPr>
          <p:cNvPr id="6" name="TextBox 5">
            <a:extLst>
              <a:ext uri="{FF2B5EF4-FFF2-40B4-BE49-F238E27FC236}">
                <a16:creationId xmlns:a16="http://schemas.microsoft.com/office/drawing/2014/main" id="{CCA590BF-C96A-419C-8006-81FA6A830915}"/>
              </a:ext>
            </a:extLst>
          </p:cNvPr>
          <p:cNvSpPr txBox="1"/>
          <p:nvPr/>
        </p:nvSpPr>
        <p:spPr>
          <a:xfrm>
            <a:off x="204716" y="1337481"/>
            <a:ext cx="83524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complete (micro)state of the electromagnetic field we have represented by the table  where the excitation numbers are any integers. If you see the table do you recall </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D0B5247-3E3D-47EF-A9AC-B7EA6EB5CC56}"/>
              </a:ext>
            </a:extLst>
          </p:cNvPr>
          <p:cNvSpPr txBox="1"/>
          <p:nvPr/>
        </p:nvSpPr>
        <p:spPr>
          <a:xfrm>
            <a:off x="2702257" y="1897039"/>
            <a:ext cx="61278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that you have already met a similar table in  a very different context? Here it is:</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The state of non-interacting  indistinguishable </a:t>
            </a:r>
            <a:r>
              <a:rPr kumimoji="0" lang="en-US"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spinless</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bosons was given by the list of one-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30861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extLst>
                  <p:ext uri="{D42A27DB-BD31-4B8C-83A1-F6EECF244321}">
                    <p14:modId xmlns:p14="http://schemas.microsoft.com/office/powerpoint/2010/main" val="2123448283"/>
                  </p:ext>
                </p:extLst>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51816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575" t="-964706" r="-85057" b="-1961"/>
                          </a:stretch>
                        </a:blipFill>
                      </a:tcPr>
                    </a:tc>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19863" t="-964706" r="-1370" b="-1961"/>
                          </a:stretch>
                        </a:blipFill>
                      </a:tcPr>
                    </a:tc>
                    <a:extLst>
                      <a:ext uri="{0D108BD9-81ED-4DB2-BD59-A6C34878D82A}">
                        <a16:rowId xmlns:a16="http://schemas.microsoft.com/office/drawing/2014/main" val="2949662175"/>
                      </a:ext>
                    </a:extLst>
                  </a:tr>
                </a:tbl>
              </a:graphicData>
            </a:graphic>
          </p:graphicFrame>
        </mc:Fallback>
      </mc:AlternateContent>
      <p:sp>
        <p:nvSpPr>
          <p:cNvPr id="9" name="TextBox 8">
            <a:extLst>
              <a:ext uri="{FF2B5EF4-FFF2-40B4-BE49-F238E27FC236}">
                <a16:creationId xmlns:a16="http://schemas.microsoft.com/office/drawing/2014/main" id="{9D194D62-F93C-45C4-BC18-E114056DB105}"/>
              </a:ext>
            </a:extLst>
          </p:cNvPr>
          <p:cNvSpPr txBox="1"/>
          <p:nvPr/>
        </p:nvSpPr>
        <p:spPr>
          <a:xfrm>
            <a:off x="4801762" y="2787555"/>
            <a:ext cx="406928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particle states each with its occupational number which could be any integer. The total energy  was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For the electromagnetic field the total energy is</a:t>
            </a:r>
          </a:p>
        </p:txBody>
      </p:sp>
      <p:pic>
        <p:nvPicPr>
          <p:cNvPr id="11" name="Picture 10">
            <a:extLst>
              <a:ext uri="{FF2B5EF4-FFF2-40B4-BE49-F238E27FC236}">
                <a16:creationId xmlns:a16="http://schemas.microsoft.com/office/drawing/2014/main" id="{BB69ADF9-3443-492F-BDF3-385815608959}"/>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942007" y="3781948"/>
            <a:ext cx="2888933" cy="509207"/>
          </a:xfrm>
          <a:prstGeom prst="rect">
            <a:avLst/>
          </a:prstGeom>
        </p:spPr>
      </p:pic>
      <p:pic>
        <p:nvPicPr>
          <p:cNvPr id="18" name="Picture 17">
            <a:extLst>
              <a:ext uri="{FF2B5EF4-FFF2-40B4-BE49-F238E27FC236}">
                <a16:creationId xmlns:a16="http://schemas.microsoft.com/office/drawing/2014/main" id="{2696B20B-0668-4845-8BAE-D51E60490A2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971579" y="5258180"/>
            <a:ext cx="3519869" cy="492062"/>
          </a:xfrm>
          <a:prstGeom prst="rect">
            <a:avLst/>
          </a:prstGeom>
        </p:spPr>
      </p:pic>
      <p:sp>
        <p:nvSpPr>
          <p:cNvPr id="19" name="TextBox 18">
            <a:extLst>
              <a:ext uri="{FF2B5EF4-FFF2-40B4-BE49-F238E27FC236}">
                <a16:creationId xmlns:a16="http://schemas.microsoft.com/office/drawing/2014/main" id="{81B9C9B8-A633-4621-AAE3-9683EFB44A62}"/>
              </a:ext>
            </a:extLst>
          </p:cNvPr>
          <p:cNvSpPr txBox="1"/>
          <p:nvPr/>
        </p:nvSpPr>
        <p:spPr>
          <a:xfrm>
            <a:off x="368490" y="6100549"/>
            <a:ext cx="7642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The same (almost) description of the states, the same formula for the energy.</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143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3124A-6491-490E-9A4A-26367C271B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425BA0-3946-41FE-9E2A-5F5749A905C1}"/>
              </a:ext>
            </a:extLst>
          </p:cNvPr>
          <p:cNvSpPr txBox="1"/>
          <p:nvPr/>
        </p:nvSpPr>
        <p:spPr>
          <a:xfrm>
            <a:off x="1996440" y="146684"/>
            <a:ext cx="5151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Chemical reactions</a:t>
            </a:r>
          </a:p>
        </p:txBody>
      </p:sp>
      <p:sp>
        <p:nvSpPr>
          <p:cNvPr id="4" name="TextBox 3">
            <a:extLst>
              <a:ext uri="{FF2B5EF4-FFF2-40B4-BE49-F238E27FC236}">
                <a16:creationId xmlns:a16="http://schemas.microsoft.com/office/drawing/2014/main" id="{9F89F338-F08E-4892-BDB9-EFF8470BE79F}"/>
              </a:ext>
            </a:extLst>
          </p:cNvPr>
          <p:cNvSpPr txBox="1"/>
          <p:nvPr/>
        </p:nvSpPr>
        <p:spPr>
          <a:xfrm>
            <a:off x="294640" y="883920"/>
            <a:ext cx="8442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consider the chemical reaction</a:t>
            </a:r>
          </a:p>
        </p:txBody>
      </p:sp>
      <p:pic>
        <p:nvPicPr>
          <p:cNvPr id="6" name="Picture 5">
            <a:extLst>
              <a:ext uri="{FF2B5EF4-FFF2-40B4-BE49-F238E27FC236}">
                <a16:creationId xmlns:a16="http://schemas.microsoft.com/office/drawing/2014/main" id="{108B9BE3-F229-4F3C-90AA-49640F8347A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45280" y="970871"/>
            <a:ext cx="1825714" cy="19542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A73D17-79EC-46C7-B8F2-010A8E3B703B}"/>
                  </a:ext>
                </a:extLst>
              </p:cNvPr>
              <p:cNvSpPr txBox="1"/>
              <p:nvPr/>
            </p:nvSpPr>
            <p:spPr>
              <a:xfrm>
                <a:off x="274320" y="1225347"/>
                <a:ext cx="8453120" cy="2746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reaction can run in both directions. We assume everything happens in gas phase.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reaction runs from left to right the binding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per one molecule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𝐻𝐶𝑙</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released which is manifested by the fact that the molecules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𝐻𝐶𝑙</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born in the reaction with the kinetic energies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higher than it would correspond to the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mathematically model it that there is a constant external potential -U which is not felt neither by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nor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molecules but is felt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𝐻𝐶𝑙</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molecules.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stoichiometric relations we express by integers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defined negative for molecules entering the reaction from left and positive for molecules leaving the reaction on the right. So we have</a:t>
                </a:r>
              </a:p>
            </p:txBody>
          </p:sp>
        </mc:Choice>
        <mc:Fallback xmlns="">
          <p:sp>
            <p:nvSpPr>
              <p:cNvPr id="7" name="TextBox 6">
                <a:extLst>
                  <a:ext uri="{FF2B5EF4-FFF2-40B4-BE49-F238E27FC236}">
                    <a16:creationId xmlns:a16="http://schemas.microsoft.com/office/drawing/2014/main" id="{2AA73D17-79EC-46C7-B8F2-010A8E3B703B}"/>
                  </a:ext>
                </a:extLst>
              </p:cNvPr>
              <p:cNvSpPr txBox="1">
                <a:spLocks noRot="1" noChangeAspect="1" noMove="1" noResize="1" noEditPoints="1" noAdjustHandles="1" noChangeArrowheads="1" noChangeShapeType="1" noTextEdit="1"/>
              </p:cNvSpPr>
              <p:nvPr/>
            </p:nvSpPr>
            <p:spPr>
              <a:xfrm>
                <a:off x="274320" y="1225347"/>
                <a:ext cx="8453120" cy="2746906"/>
              </a:xfrm>
              <a:prstGeom prst="rect">
                <a:avLst/>
              </a:prstGeom>
              <a:blipFill>
                <a:blip r:embed="rId8"/>
                <a:stretch>
                  <a:fillRect l="-577" t="-1109" r="-36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B5C2A59-F350-4E8E-A801-E0B38E9FA00F}"/>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269834" y="3611295"/>
            <a:ext cx="3476572" cy="212571"/>
          </a:xfrm>
          <a:prstGeom prst="rect">
            <a:avLst/>
          </a:prstGeom>
        </p:spPr>
      </p:pic>
      <p:sp>
        <p:nvSpPr>
          <p:cNvPr id="10" name="TextBox 9">
            <a:extLst>
              <a:ext uri="{FF2B5EF4-FFF2-40B4-BE49-F238E27FC236}">
                <a16:creationId xmlns:a16="http://schemas.microsoft.com/office/drawing/2014/main" id="{DAF90D46-DFFA-46A0-8AA7-C5A3889BC7B6}"/>
              </a:ext>
            </a:extLst>
          </p:cNvPr>
          <p:cNvSpPr txBox="1"/>
          <p:nvPr/>
        </p:nvSpPr>
        <p:spPr>
          <a:xfrm>
            <a:off x="294640" y="3956039"/>
            <a:ext cx="84429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assume we at the beginning have filled the chemical reactor with the initial concentrations of molecules </a:t>
            </a:r>
          </a:p>
        </p:txBody>
      </p:sp>
      <p:pic>
        <p:nvPicPr>
          <p:cNvPr id="15" name="Picture 14">
            <a:extLst>
              <a:ext uri="{FF2B5EF4-FFF2-40B4-BE49-F238E27FC236}">
                <a16:creationId xmlns:a16="http://schemas.microsoft.com/office/drawing/2014/main" id="{0E0757EC-65E2-4BF0-AFF6-22FAA1D01E01}"/>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43280" y="4386403"/>
            <a:ext cx="2004000" cy="1680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EF33F10-A4AA-4DC8-BECC-5866C318A0F8}"/>
                  </a:ext>
                </a:extLst>
              </p:cNvPr>
              <p:cNvSpPr txBox="1"/>
              <p:nvPr/>
            </p:nvSpPr>
            <p:spPr>
              <a:xfrm>
                <a:off x="274320" y="4602370"/>
                <a:ext cx="8229600" cy="1797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would be the initial non equilibrium state. Let the container is kept at constant pressure and temperature. After reaching the equilibrium certain number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𝑒𝑞</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reactions have to take place. Assume that at some time instant just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reactions took place. We shall count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positive for reactions from left to right and negative otherwise. We can take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be the parameter of non-equilibrium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our task will be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find its equilibrium value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𝑒𝑞</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find it by minimizing the Gibbs potential.</a:t>
                </a:r>
              </a:p>
            </p:txBody>
          </p:sp>
        </mc:Choice>
        <mc:Fallback xmlns="">
          <p:sp>
            <p:nvSpPr>
              <p:cNvPr id="13" name="TextBox 12">
                <a:extLst>
                  <a:ext uri="{FF2B5EF4-FFF2-40B4-BE49-F238E27FC236}">
                    <a16:creationId xmlns:a16="http://schemas.microsoft.com/office/drawing/2014/main" id="{9EF33F10-A4AA-4DC8-BECC-5866C318A0F8}"/>
                  </a:ext>
                </a:extLst>
              </p:cNvPr>
              <p:cNvSpPr txBox="1">
                <a:spLocks noRot="1" noChangeAspect="1" noMove="1" noResize="1" noEditPoints="1" noAdjustHandles="1" noChangeArrowheads="1" noChangeShapeType="1" noTextEdit="1"/>
              </p:cNvSpPr>
              <p:nvPr/>
            </p:nvSpPr>
            <p:spPr>
              <a:xfrm>
                <a:off x="274320" y="4602370"/>
                <a:ext cx="8229600" cy="1797159"/>
              </a:xfrm>
              <a:prstGeom prst="rect">
                <a:avLst/>
              </a:prstGeom>
              <a:blipFill>
                <a:blip r:embed="rId11"/>
                <a:stretch>
                  <a:fillRect l="-593" t="-2034" r="-519" b="-3390"/>
                </a:stretch>
              </a:blipFill>
            </p:spPr>
            <p:txBody>
              <a:bodyPr/>
              <a:lstStyle/>
              <a:p>
                <a:r>
                  <a:rPr lang="en-US">
                    <a:noFill/>
                  </a:rPr>
                  <a:t> </a:t>
                </a:r>
              </a:p>
            </p:txBody>
          </p:sp>
        </mc:Fallback>
      </mc:AlternateContent>
    </p:spTree>
    <p:extLst>
      <p:ext uri="{BB962C8B-B14F-4D97-AF65-F5344CB8AC3E}">
        <p14:creationId xmlns:p14="http://schemas.microsoft.com/office/powerpoint/2010/main" val="323257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C0D68-E4DC-4560-BFC9-B6983C5FD9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1515FFD-816C-4627-BC18-7805D141CE1D}"/>
              </a:ext>
            </a:extLst>
          </p:cNvPr>
          <p:cNvSpPr txBox="1"/>
          <p:nvPr/>
        </p:nvSpPr>
        <p:spPr>
          <a:xfrm>
            <a:off x="1996440" y="146684"/>
            <a:ext cx="5151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Chemical reactions - equilibrium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2A5B80A-6AD6-4462-9CEA-63BF2AEDE8B4}"/>
                  </a:ext>
                </a:extLst>
              </p:cNvPr>
              <p:cNvSpPr txBox="1"/>
              <p:nvPr/>
            </p:nvSpPr>
            <p:spPr>
              <a:xfrm>
                <a:off x="280035" y="678835"/>
                <a:ext cx="8422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suppose we are in the non-equilibrium state given by a certain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in the next small time of development this parameter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changedas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52A5B80A-6AD6-4462-9CEA-63BF2AEDE8B4}"/>
                  </a:ext>
                </a:extLst>
              </p:cNvPr>
              <p:cNvSpPr txBox="1">
                <a:spLocks noRot="1" noChangeAspect="1" noMove="1" noResize="1" noEditPoints="1" noAdjustHandles="1" noChangeArrowheads="1" noChangeShapeType="1" noTextEdit="1"/>
              </p:cNvSpPr>
              <p:nvPr/>
            </p:nvSpPr>
            <p:spPr>
              <a:xfrm>
                <a:off x="280035" y="678835"/>
                <a:ext cx="8422640" cy="646331"/>
              </a:xfrm>
              <a:prstGeom prst="rect">
                <a:avLst/>
              </a:prstGeom>
              <a:blipFill>
                <a:blip r:embed="rId10"/>
                <a:stretch>
                  <a:fillRect l="-651" t="-4717" b="-1415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2268578-50CB-4223-BC02-BB2C55C059E7}"/>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591666" y="1323695"/>
            <a:ext cx="1359429" cy="178286"/>
          </a:xfrm>
          <a:prstGeom prst="rect">
            <a:avLst/>
          </a:prstGeom>
        </p:spPr>
      </p:pic>
      <p:sp>
        <p:nvSpPr>
          <p:cNvPr id="7" name="TextBox 6">
            <a:extLst>
              <a:ext uri="{FF2B5EF4-FFF2-40B4-BE49-F238E27FC236}">
                <a16:creationId xmlns:a16="http://schemas.microsoft.com/office/drawing/2014/main" id="{75958300-70E2-474A-A8DE-8C108A2C91EC}"/>
              </a:ext>
            </a:extLst>
          </p:cNvPr>
          <p:cNvSpPr txBox="1"/>
          <p:nvPr/>
        </p:nvSpPr>
        <p:spPr>
          <a:xfrm>
            <a:off x="451221" y="1556477"/>
            <a:ext cx="8188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means that the numbers of molecules considered must have changed by</a:t>
            </a:r>
          </a:p>
        </p:txBody>
      </p:sp>
      <p:pic>
        <p:nvPicPr>
          <p:cNvPr id="8" name="Picture 7">
            <a:extLst>
              <a:ext uri="{FF2B5EF4-FFF2-40B4-BE49-F238E27FC236}">
                <a16:creationId xmlns:a16="http://schemas.microsoft.com/office/drawing/2014/main" id="{E140B434-D5B3-4C89-B5F9-A079AAF9E9B9}"/>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19760" y="1986293"/>
            <a:ext cx="3277714" cy="195429"/>
          </a:xfrm>
          <a:prstGeom prst="rect">
            <a:avLst/>
          </a:prstGeom>
        </p:spPr>
      </p:pic>
      <p:sp>
        <p:nvSpPr>
          <p:cNvPr id="12" name="TextBox 11">
            <a:extLst>
              <a:ext uri="{FF2B5EF4-FFF2-40B4-BE49-F238E27FC236}">
                <a16:creationId xmlns:a16="http://schemas.microsoft.com/office/drawing/2014/main" id="{AD0EB349-EA94-4AAF-B663-56C76D3A5D7C}"/>
              </a:ext>
            </a:extLst>
          </p:cNvPr>
          <p:cNvSpPr txBox="1"/>
          <p:nvPr/>
        </p:nvSpPr>
        <p:spPr>
          <a:xfrm>
            <a:off x="4271381" y="1889180"/>
            <a:ext cx="776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a:t>
            </a:r>
          </a:p>
        </p:txBody>
      </p:sp>
      <p:pic>
        <p:nvPicPr>
          <p:cNvPr id="14" name="Picture 13">
            <a:extLst>
              <a:ext uri="{FF2B5EF4-FFF2-40B4-BE49-F238E27FC236}">
                <a16:creationId xmlns:a16="http://schemas.microsoft.com/office/drawing/2014/main" id="{08FA7246-757B-458B-B22E-1B8D38AF52FB}"/>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82417" y="1940882"/>
            <a:ext cx="1865143" cy="228000"/>
          </a:xfrm>
          <a:prstGeom prst="rect">
            <a:avLst/>
          </a:prstGeom>
        </p:spPr>
      </p:pic>
      <p:sp>
        <p:nvSpPr>
          <p:cNvPr id="15" name="TextBox 14">
            <a:extLst>
              <a:ext uri="{FF2B5EF4-FFF2-40B4-BE49-F238E27FC236}">
                <a16:creationId xmlns:a16="http://schemas.microsoft.com/office/drawing/2014/main" id="{7BB8FF99-E5F2-4371-AEB6-F4868AE12AD5}"/>
              </a:ext>
            </a:extLst>
          </p:cNvPr>
          <p:cNvSpPr txBox="1"/>
          <p:nvPr/>
        </p:nvSpPr>
        <p:spPr>
          <a:xfrm>
            <a:off x="451220" y="2314013"/>
            <a:ext cx="7640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constant temperature and pressure the Gibbs potential will be changed by</a:t>
            </a:r>
          </a:p>
        </p:txBody>
      </p:sp>
      <p:pic>
        <p:nvPicPr>
          <p:cNvPr id="10" name="Picture 9">
            <a:extLst>
              <a:ext uri="{FF2B5EF4-FFF2-40B4-BE49-F238E27FC236}">
                <a16:creationId xmlns:a16="http://schemas.microsoft.com/office/drawing/2014/main" id="{8C6FDCDF-A2E0-43A0-B5F2-619AF300DB7C}"/>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769474" y="2780135"/>
            <a:ext cx="2941714" cy="48685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E21B0B8-B825-4566-98D7-0F1167421A79}"/>
                  </a:ext>
                </a:extLst>
              </p:cNvPr>
              <p:cNvSpPr txBox="1"/>
              <p:nvPr/>
            </p:nvSpPr>
            <p:spPr>
              <a:xfrm>
                <a:off x="421005" y="3217271"/>
                <a:ext cx="80479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equilibrium the Gibbs potential should be extremal, so it has to be stationary for small changes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 as a condition of equilibrium</a:t>
                </a:r>
              </a:p>
            </p:txBody>
          </p:sp>
        </mc:Choice>
        <mc:Fallback xmlns="">
          <p:sp>
            <p:nvSpPr>
              <p:cNvPr id="22" name="TextBox 21">
                <a:extLst>
                  <a:ext uri="{FF2B5EF4-FFF2-40B4-BE49-F238E27FC236}">
                    <a16:creationId xmlns:a16="http://schemas.microsoft.com/office/drawing/2014/main" id="{1E21B0B8-B825-4566-98D7-0F1167421A79}"/>
                  </a:ext>
                </a:extLst>
              </p:cNvPr>
              <p:cNvSpPr txBox="1">
                <a:spLocks noRot="1" noChangeAspect="1" noMove="1" noResize="1" noEditPoints="1" noAdjustHandles="1" noChangeArrowheads="1" noChangeShapeType="1" noTextEdit="1"/>
              </p:cNvSpPr>
              <p:nvPr/>
            </p:nvSpPr>
            <p:spPr>
              <a:xfrm>
                <a:off x="421005" y="3217271"/>
                <a:ext cx="8047990" cy="646331"/>
              </a:xfrm>
              <a:prstGeom prst="rect">
                <a:avLst/>
              </a:prstGeom>
              <a:blipFill>
                <a:blip r:embed="rId15"/>
                <a:stretch>
                  <a:fillRect l="-606" t="-5660" b="-14151"/>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7C9F51D9-0D65-433C-B632-494AF906E7A0}"/>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880080" y="3987267"/>
            <a:ext cx="1167429" cy="486857"/>
          </a:xfrm>
          <a:prstGeom prst="rect">
            <a:avLst/>
          </a:prstGeom>
        </p:spPr>
      </p:pic>
      <p:sp>
        <p:nvSpPr>
          <p:cNvPr id="25" name="Rectangle 24">
            <a:extLst>
              <a:ext uri="{FF2B5EF4-FFF2-40B4-BE49-F238E27FC236}">
                <a16:creationId xmlns:a16="http://schemas.microsoft.com/office/drawing/2014/main" id="{7DDC043F-5706-46BB-A308-D042589379FA}"/>
              </a:ext>
            </a:extLst>
          </p:cNvPr>
          <p:cNvSpPr/>
          <p:nvPr/>
        </p:nvSpPr>
        <p:spPr>
          <a:xfrm>
            <a:off x="3688080" y="3891280"/>
            <a:ext cx="1513840"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83B3109-8E09-4145-A6CD-13F5FDB879D1}"/>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145996" y="5159097"/>
            <a:ext cx="3169714" cy="922286"/>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9561077-07E1-4CCB-ADAE-7990A52F2A8D}"/>
                  </a:ext>
                </a:extLst>
              </p:cNvPr>
              <p:cNvSpPr txBox="1"/>
              <p:nvPr/>
            </p:nvSpPr>
            <p:spPr>
              <a:xfrm>
                <a:off x="451220" y="4648833"/>
                <a:ext cx="8422640" cy="3888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our example we have (notice that the volumes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𝑄</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do not depend on concentrations)</a:t>
                </a:r>
              </a:p>
            </p:txBody>
          </p:sp>
        </mc:Choice>
        <mc:Fallback xmlns="">
          <p:sp>
            <p:nvSpPr>
              <p:cNvPr id="16" name="TextBox 15">
                <a:extLst>
                  <a:ext uri="{FF2B5EF4-FFF2-40B4-BE49-F238E27FC236}">
                    <a16:creationId xmlns:a16="http://schemas.microsoft.com/office/drawing/2014/main" id="{29561077-07E1-4CCB-ADAE-7990A52F2A8D}"/>
                  </a:ext>
                </a:extLst>
              </p:cNvPr>
              <p:cNvSpPr txBox="1">
                <a:spLocks noRot="1" noChangeAspect="1" noMove="1" noResize="1" noEditPoints="1" noAdjustHandles="1" noChangeArrowheads="1" noChangeShapeType="1" noTextEdit="1"/>
              </p:cNvSpPr>
              <p:nvPr/>
            </p:nvSpPr>
            <p:spPr>
              <a:xfrm>
                <a:off x="451220" y="4648833"/>
                <a:ext cx="8422640" cy="388889"/>
              </a:xfrm>
              <a:prstGeom prst="rect">
                <a:avLst/>
              </a:prstGeom>
              <a:blipFill>
                <a:blip r:embed="rId18"/>
                <a:stretch>
                  <a:fillRect l="-579" t="-7937" b="-22222"/>
                </a:stretch>
              </a:blipFill>
            </p:spPr>
            <p:txBody>
              <a:bodyPr/>
              <a:lstStyle/>
              <a:p>
                <a:r>
                  <a:rPr lang="en-US">
                    <a:noFill/>
                  </a:rPr>
                  <a:t> </a:t>
                </a:r>
              </a:p>
            </p:txBody>
          </p:sp>
        </mc:Fallback>
      </mc:AlternateContent>
    </p:spTree>
    <p:extLst>
      <p:ext uri="{BB962C8B-B14F-4D97-AF65-F5344CB8AC3E}">
        <p14:creationId xmlns:p14="http://schemas.microsoft.com/office/powerpoint/2010/main" val="390429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B1B836-0FC9-4320-A354-95037BF789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13DB46-2688-47E1-B1AA-C773C0D8FD6F}"/>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56641" y="1635382"/>
            <a:ext cx="6651429" cy="238286"/>
          </a:xfrm>
          <a:prstGeom prst="rect">
            <a:avLst/>
          </a:prstGeom>
        </p:spPr>
      </p:pic>
      <p:sp>
        <p:nvSpPr>
          <p:cNvPr id="5" name="TextBox 4">
            <a:extLst>
              <a:ext uri="{FF2B5EF4-FFF2-40B4-BE49-F238E27FC236}">
                <a16:creationId xmlns:a16="http://schemas.microsoft.com/office/drawing/2014/main" id="{939665B0-3373-47FE-BF06-0B70F9A48104}"/>
              </a:ext>
            </a:extLst>
          </p:cNvPr>
          <p:cNvSpPr txBox="1"/>
          <p:nvPr/>
        </p:nvSpPr>
        <p:spPr>
          <a:xfrm>
            <a:off x="1996440" y="146684"/>
            <a:ext cx="5151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Chemical reactions - equilibrium</a:t>
            </a:r>
          </a:p>
        </p:txBody>
      </p:sp>
      <p:sp>
        <p:nvSpPr>
          <p:cNvPr id="6" name="TextBox 5">
            <a:extLst>
              <a:ext uri="{FF2B5EF4-FFF2-40B4-BE49-F238E27FC236}">
                <a16:creationId xmlns:a16="http://schemas.microsoft.com/office/drawing/2014/main" id="{27A745CA-890E-4492-A898-ED8FC9268769}"/>
              </a:ext>
            </a:extLst>
          </p:cNvPr>
          <p:cNvSpPr txBox="1"/>
          <p:nvPr/>
        </p:nvSpPr>
        <p:spPr>
          <a:xfrm>
            <a:off x="386080" y="1087120"/>
            <a:ext cx="8310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From the equilibrium condition we get</a:t>
            </a:r>
          </a:p>
        </p:txBody>
      </p:sp>
      <p:pic>
        <p:nvPicPr>
          <p:cNvPr id="9" name="Picture 8">
            <a:extLst>
              <a:ext uri="{FF2B5EF4-FFF2-40B4-BE49-F238E27FC236}">
                <a16:creationId xmlns:a16="http://schemas.microsoft.com/office/drawing/2014/main" id="{DB281F44-763A-46FF-8C0C-BC78083B9DF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61212" y="2364148"/>
            <a:ext cx="3442286" cy="603429"/>
          </a:xfrm>
          <a:prstGeom prst="rect">
            <a:avLst/>
          </a:prstGeom>
        </p:spPr>
      </p:pic>
      <p:sp>
        <p:nvSpPr>
          <p:cNvPr id="10" name="Rectangle 9">
            <a:extLst>
              <a:ext uri="{FF2B5EF4-FFF2-40B4-BE49-F238E27FC236}">
                <a16:creationId xmlns:a16="http://schemas.microsoft.com/office/drawing/2014/main" id="{B158C8EF-04CD-4F68-9FC8-F96345CD1177}"/>
              </a:ext>
            </a:extLst>
          </p:cNvPr>
          <p:cNvSpPr/>
          <p:nvPr/>
        </p:nvSpPr>
        <p:spPr>
          <a:xfrm>
            <a:off x="2477355" y="2187398"/>
            <a:ext cx="3810000" cy="10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1AA1256-B9C2-4585-BA12-F4B163B08FF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570000" y="3603600"/>
            <a:ext cx="2004000" cy="1680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022FAF-CB63-42A6-AD5C-3C278F0AD9A5}"/>
                  </a:ext>
                </a:extLst>
              </p:cNvPr>
              <p:cNvSpPr txBox="1"/>
              <p:nvPr/>
            </p:nvSpPr>
            <p:spPr>
              <a:xfrm>
                <a:off x="467360" y="3458057"/>
                <a:ext cx="8047990" cy="23511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given initial conditions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unknown parameter which we should find is the number of reactions till the equilibrium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𝑒𝑞</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final concentrations satisfy the stoichiometry relation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after inserting this into the equilibrium condition we can determine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𝑒𝑞</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final equilibrium concentrations.</a:t>
                </a:r>
              </a:p>
            </p:txBody>
          </p:sp>
        </mc:Choice>
        <mc:Fallback xmlns="">
          <p:sp>
            <p:nvSpPr>
              <p:cNvPr id="12" name="TextBox 11">
                <a:extLst>
                  <a:ext uri="{FF2B5EF4-FFF2-40B4-BE49-F238E27FC236}">
                    <a16:creationId xmlns:a16="http://schemas.microsoft.com/office/drawing/2014/main" id="{52022FAF-CB63-42A6-AD5C-3C278F0AD9A5}"/>
                  </a:ext>
                </a:extLst>
              </p:cNvPr>
              <p:cNvSpPr txBox="1">
                <a:spLocks noRot="1" noChangeAspect="1" noMove="1" noResize="1" noEditPoints="1" noAdjustHandles="1" noChangeArrowheads="1" noChangeShapeType="1" noTextEdit="1"/>
              </p:cNvSpPr>
              <p:nvPr/>
            </p:nvSpPr>
            <p:spPr>
              <a:xfrm>
                <a:off x="467360" y="3458057"/>
                <a:ext cx="8047990" cy="2351156"/>
              </a:xfrm>
              <a:prstGeom prst="rect">
                <a:avLst/>
              </a:prstGeom>
              <a:blipFill>
                <a:blip r:embed="rId11"/>
                <a:stretch>
                  <a:fillRect l="-682" t="-1295" b="-310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F764A7A-D833-4D34-8AC0-68E97A62F2BE}"/>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51280" y="4679803"/>
            <a:ext cx="1729714" cy="473143"/>
          </a:xfrm>
          <a:prstGeom prst="rect">
            <a:avLst/>
          </a:prstGeom>
        </p:spPr>
      </p:pic>
    </p:spTree>
    <p:extLst>
      <p:ext uri="{BB962C8B-B14F-4D97-AF65-F5344CB8AC3E}">
        <p14:creationId xmlns:p14="http://schemas.microsoft.com/office/powerpoint/2010/main" val="278371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C19CE-D30E-4141-87D1-B8F120FA3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2B5D63C2-2FE0-47DA-83C8-E41A0330C87F}"/>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5CD7080-E75C-4662-9504-4A4274ACE816}"/>
              </a:ext>
            </a:extLst>
          </p:cNvPr>
          <p:cNvPicPr>
            <a:picLocks noChangeAspect="1"/>
          </p:cNvPicPr>
          <p:nvPr/>
        </p:nvPicPr>
        <p:blipFill>
          <a:blip r:embed="rId2"/>
          <a:stretch>
            <a:fillRect/>
          </a:stretch>
        </p:blipFill>
        <p:spPr>
          <a:xfrm>
            <a:off x="324930" y="1484231"/>
            <a:ext cx="2681985" cy="204128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C9C2DA-51D6-4889-A0E2-D573978E5902}"/>
                  </a:ext>
                </a:extLst>
              </p:cNvPr>
              <p:cNvSpPr txBox="1"/>
              <p:nvPr/>
            </p:nvSpPr>
            <p:spPr>
              <a:xfrm>
                <a:off x="3149600" y="1412240"/>
                <a:ext cx="566947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table giving the state of the electromagnetic field via the states of stationary waves is very similar to the table giving some state of a ideal spinless boson gas. </a:t>
                </a:r>
                <a:r>
                  <a:rPr kumimoji="0" lang="en-US" sz="1800" b="1" i="0" u="none" strike="noStrike" kern="1200" cap="none" spc="0" normalizeH="0" baseline="0" noProof="0" dirty="0">
                    <a:ln>
                      <a:noFill/>
                    </a:ln>
                    <a:solidFill>
                      <a:prstClr val="black"/>
                    </a:solidFill>
                    <a:effectLst/>
                    <a:uLnTx/>
                    <a:uFillTx/>
                    <a:latin typeface="Calibri"/>
                    <a:ea typeface="+mn-ea"/>
                    <a:cs typeface="+mn-cs"/>
                  </a:rPr>
                  <a:t>However there are some dissimilarities as well</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Each row in the stationary wave table represents a different stationary wave. Different stationary waves are considered as </a:t>
                </a:r>
                <a:r>
                  <a:rPr kumimoji="0" lang="en-US" sz="1800" b="1" i="0" u="none" strike="noStrike" kern="1200" cap="none" spc="0" normalizeH="0" baseline="0" noProof="0" dirty="0">
                    <a:ln>
                      <a:noFill/>
                    </a:ln>
                    <a:solidFill>
                      <a:prstClr val="black"/>
                    </a:solidFill>
                    <a:effectLst/>
                    <a:uLnTx/>
                    <a:uFillTx/>
                    <a:latin typeface="Calibri"/>
                    <a:ea typeface="+mn-ea"/>
                    <a:cs typeface="+mn-cs"/>
                  </a:rPr>
                  <a:t>different objects</a:t>
                </a:r>
                <a:r>
                  <a:rPr kumimoji="0" lang="en-US" sz="1800" b="0" i="0" u="none" strike="noStrike" kern="1200" cap="none" spc="0" normalizeH="0" baseline="0" noProof="0" dirty="0">
                    <a:ln>
                      <a:noFill/>
                    </a:ln>
                    <a:solidFill>
                      <a:prstClr val="black"/>
                    </a:solidFill>
                    <a:effectLst/>
                    <a:uLnTx/>
                    <a:uFillTx/>
                    <a:latin typeface="Calibri"/>
                    <a:ea typeface="+mn-ea"/>
                    <a:cs typeface="+mn-cs"/>
                  </a:rPr>
                  <a:t>, different physical systems. The rows in the boson table represents different one </a:t>
                </a:r>
                <a:r>
                  <a:rPr kumimoji="0" lang="en-US" sz="1800" b="1" i="0" u="none" strike="noStrike" kern="1200" cap="none" spc="0" normalizeH="0" baseline="0" noProof="0" dirty="0">
                    <a:ln>
                      <a:noFill/>
                    </a:ln>
                    <a:solidFill>
                      <a:prstClr val="black"/>
                    </a:solidFill>
                    <a:effectLst/>
                    <a:uLnTx/>
                    <a:uFillTx/>
                    <a:latin typeface="Calibri"/>
                    <a:ea typeface="+mn-ea"/>
                    <a:cs typeface="+mn-cs"/>
                  </a:rPr>
                  <a:t>particle states of one physical object</a:t>
                </a:r>
                <a:r>
                  <a:rPr kumimoji="0" lang="en-US" sz="1800" b="0" i="0" u="none" strike="noStrike" kern="1200" cap="none" spc="0" normalizeH="0" baseline="0" noProof="0" dirty="0">
                    <a:ln>
                      <a:noFill/>
                    </a:ln>
                    <a:solidFill>
                      <a:prstClr val="black"/>
                    </a:solidFill>
                    <a:effectLst/>
                    <a:uLnTx/>
                    <a:uFillTx/>
                    <a:latin typeface="Calibri"/>
                    <a:ea typeface="+mn-ea"/>
                    <a:cs typeface="+mn-cs"/>
                  </a:rPr>
                  <a:t>: the bosonic particle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rows in the stationary waves table have additional label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can have additional label for bosons with spins. But the closest to spin zero boson is a spin 1 boson which </a:t>
                </a:r>
                <a:r>
                  <a:rPr kumimoji="0" lang="en-US" sz="1800" b="1" i="0" u="none" strike="noStrike" kern="1200" cap="none" spc="0" normalizeH="0" baseline="0" noProof="0" dirty="0">
                    <a:ln>
                      <a:noFill/>
                    </a:ln>
                    <a:solidFill>
                      <a:prstClr val="black"/>
                    </a:solidFill>
                    <a:effectLst/>
                    <a:uLnTx/>
                    <a:uFillTx/>
                    <a:latin typeface="Calibri"/>
                    <a:ea typeface="+mn-ea"/>
                    <a:cs typeface="+mn-cs"/>
                  </a:rPr>
                  <a:t>should have 3 spin states</a:t>
                </a:r>
                <a:r>
                  <a:rPr kumimoji="0" lang="en-US" sz="1800" b="0" i="0" u="none" strike="noStrike" kern="1200" cap="none" spc="0" normalizeH="0" baseline="0" noProof="0" dirty="0">
                    <a:ln>
                      <a:noFill/>
                    </a:ln>
                    <a:solidFill>
                      <a:prstClr val="black"/>
                    </a:solidFill>
                    <a:effectLst/>
                    <a:uLnTx/>
                    <a:uFillTx/>
                    <a:latin typeface="Calibri"/>
                    <a:ea typeface="+mn-ea"/>
                    <a:cs typeface="+mn-cs"/>
                  </a:rPr>
                  <a:t>, not just 2.</a:t>
                </a:r>
              </a:p>
            </p:txBody>
          </p:sp>
        </mc:Choice>
        <mc:Fallback xmlns="">
          <p:sp>
            <p:nvSpPr>
              <p:cNvPr id="8" name="TextBox 7">
                <a:extLst>
                  <a:ext uri="{FF2B5EF4-FFF2-40B4-BE49-F238E27FC236}">
                    <a16:creationId xmlns:a16="http://schemas.microsoft.com/office/drawing/2014/main" id="{18C9C2DA-51D6-4889-A0E2-D573978E5902}"/>
                  </a:ext>
                </a:extLst>
              </p:cNvPr>
              <p:cNvSpPr txBox="1">
                <a:spLocks noRot="1" noChangeAspect="1" noMove="1" noResize="1" noEditPoints="1" noAdjustHandles="1" noChangeArrowheads="1" noChangeShapeType="1" noTextEdit="1"/>
              </p:cNvSpPr>
              <p:nvPr/>
            </p:nvSpPr>
            <p:spPr>
              <a:xfrm>
                <a:off x="3149600" y="1412240"/>
                <a:ext cx="5669470" cy="4247317"/>
              </a:xfrm>
              <a:prstGeom prst="rect">
                <a:avLst/>
              </a:prstGeom>
              <a:blipFill>
                <a:blip r:embed="rId5"/>
                <a:stretch>
                  <a:fillRect l="-968" t="-862" r="-1290" b="-143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661BCE9-5BAF-42D6-B664-FF0BDD7435E4}"/>
              </a:ext>
            </a:extLst>
          </p:cNvPr>
          <p:cNvSpPr txBox="1"/>
          <p:nvPr/>
        </p:nvSpPr>
        <p:spPr>
          <a:xfrm>
            <a:off x="243840" y="5659557"/>
            <a:ext cx="864497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To disclose our aim</a:t>
            </a:r>
            <a:r>
              <a:rPr kumimoji="0" lang="en-US" sz="1800" b="0" i="0" u="none" strike="noStrike" kern="1200" cap="none" spc="0" normalizeH="0" baseline="0" noProof="0" dirty="0">
                <a:ln>
                  <a:noFill/>
                </a:ln>
                <a:solidFill>
                  <a:prstClr val="black"/>
                </a:solidFill>
                <a:effectLst/>
                <a:uLnTx/>
                <a:uFillTx/>
                <a:latin typeface="Calibri"/>
                <a:ea typeface="+mn-ea"/>
                <a:cs typeface="+mn-cs"/>
              </a:rPr>
              <a:t>: we want to show that there is another alternative description of the electromagnetic field in a box: ideal bosonic gas of particles called photons. To do that we have to handle the above-mentioned dissimilarities of the two tables. </a:t>
            </a:r>
          </a:p>
        </p:txBody>
      </p:sp>
      <p:sp>
        <p:nvSpPr>
          <p:cNvPr id="10" name="Rectangle 9">
            <a:extLst>
              <a:ext uri="{FF2B5EF4-FFF2-40B4-BE49-F238E27FC236}">
                <a16:creationId xmlns:a16="http://schemas.microsoft.com/office/drawing/2014/main" id="{EB41FAA3-D799-4806-AE51-EDE7B5785376}"/>
              </a:ext>
            </a:extLst>
          </p:cNvPr>
          <p:cNvSpPr/>
          <p:nvPr/>
        </p:nvSpPr>
        <p:spPr>
          <a:xfrm>
            <a:off x="159251" y="5698828"/>
            <a:ext cx="8644979" cy="923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745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1DE36A-B8C4-4A64-AC26-C145525BA8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7586993-E30A-4BD6-BB23-2A2E457057ED}"/>
              </a:ext>
            </a:extLst>
          </p:cNvPr>
          <p:cNvPicPr>
            <a:picLocks noChangeAspect="1"/>
          </p:cNvPicPr>
          <p:nvPr/>
        </p:nvPicPr>
        <p:blipFill>
          <a:blip r:embed="rId2"/>
          <a:stretch>
            <a:fillRect/>
          </a:stretch>
        </p:blipFill>
        <p:spPr>
          <a:xfrm>
            <a:off x="206743" y="1140055"/>
            <a:ext cx="3054617" cy="2227851"/>
          </a:xfrm>
          <a:prstGeom prst="rect">
            <a:avLst/>
          </a:prstGeom>
          <a:ln>
            <a:solidFill>
              <a:schemeClr val="tx1"/>
            </a:solidFill>
          </a:ln>
        </p:spPr>
      </p:pic>
      <p:sp>
        <p:nvSpPr>
          <p:cNvPr id="4" name="TextBox 3">
            <a:extLst>
              <a:ext uri="{FF2B5EF4-FFF2-40B4-BE49-F238E27FC236}">
                <a16:creationId xmlns:a16="http://schemas.microsoft.com/office/drawing/2014/main" id="{BB05FFE7-B8F1-46A5-9741-3543DEEB92BB}"/>
              </a:ext>
            </a:extLst>
          </p:cNvPr>
          <p:cNvSpPr txBox="1"/>
          <p:nvPr/>
        </p:nvSpPr>
        <p:spPr>
          <a:xfrm>
            <a:off x="74663" y="136525"/>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3951EC-540B-4DC9-82A2-BD570B1BBDD4}"/>
                  </a:ext>
                </a:extLst>
              </p:cNvPr>
              <p:cNvSpPr txBox="1"/>
              <p:nvPr/>
            </p:nvSpPr>
            <p:spPr>
              <a:xfrm>
                <a:off x="3799839" y="1090632"/>
                <a:ext cx="49772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First to the problem “different objects versus different states”. Here is the reminder of the slide where we discussed the freedom of reconsidering what are the “system variables” and what are the “state variables”. It was about chemical potential and considering the number of particles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not as a fixed system characteristics but rather as a state variable. </a:t>
                </a:r>
              </a:p>
            </p:txBody>
          </p:sp>
        </mc:Choice>
        <mc:Fallback xmlns="">
          <p:sp>
            <p:nvSpPr>
              <p:cNvPr id="5" name="TextBox 4">
                <a:extLst>
                  <a:ext uri="{FF2B5EF4-FFF2-40B4-BE49-F238E27FC236}">
                    <a16:creationId xmlns:a16="http://schemas.microsoft.com/office/drawing/2014/main" id="{EB3951EC-540B-4DC9-82A2-BD570B1BBDD4}"/>
                  </a:ext>
                </a:extLst>
              </p:cNvPr>
              <p:cNvSpPr txBox="1">
                <a:spLocks noRot="1" noChangeAspect="1" noMove="1" noResize="1" noEditPoints="1" noAdjustHandles="1" noChangeArrowheads="1" noChangeShapeType="1" noTextEdit="1"/>
              </p:cNvSpPr>
              <p:nvPr/>
            </p:nvSpPr>
            <p:spPr>
              <a:xfrm>
                <a:off x="3799839" y="1090632"/>
                <a:ext cx="4977219" cy="2308324"/>
              </a:xfrm>
              <a:prstGeom prst="rect">
                <a:avLst/>
              </a:prstGeom>
              <a:blipFill>
                <a:blip r:embed="rId5"/>
                <a:stretch>
                  <a:fillRect l="-979" t="-1583" r="-612" b="-31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27EE7F6-524C-47CC-86D7-503786F12EDB}"/>
              </a:ext>
            </a:extLst>
          </p:cNvPr>
          <p:cNvPicPr>
            <a:picLocks noChangeAspect="1"/>
          </p:cNvPicPr>
          <p:nvPr/>
        </p:nvPicPr>
        <p:blipFill>
          <a:blip r:embed="rId6"/>
          <a:stretch>
            <a:fillRect/>
          </a:stretch>
        </p:blipFill>
        <p:spPr>
          <a:xfrm>
            <a:off x="206743" y="3577191"/>
            <a:ext cx="3054617" cy="232490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635090-041B-4DF2-B779-F587BFB1D7EE}"/>
                  </a:ext>
                </a:extLst>
              </p:cNvPr>
              <p:cNvSpPr txBox="1"/>
              <p:nvPr/>
            </p:nvSpPr>
            <p:spPr>
              <a:xfrm>
                <a:off x="3799839" y="3577191"/>
                <a:ext cx="484513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can do a similar trick with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labels of the stationary waves. We considered different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labels as “names” for different physical objects, different oscillators or different stationary waves. We can consider all the stationary waves “in the box” as instances of one type of “physical animal” – a stationary wave – in different 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Similarly to gas particles being same “physical animals” in different one-particle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 this dissimilarity disappeared</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7" name="TextBox 6">
                <a:extLst>
                  <a:ext uri="{FF2B5EF4-FFF2-40B4-BE49-F238E27FC236}">
                    <a16:creationId xmlns:a16="http://schemas.microsoft.com/office/drawing/2014/main" id="{B9635090-041B-4DF2-B779-F587BFB1D7EE}"/>
                  </a:ext>
                </a:extLst>
              </p:cNvPr>
              <p:cNvSpPr txBox="1">
                <a:spLocks noRot="1" noChangeAspect="1" noMove="1" noResize="1" noEditPoints="1" noAdjustHandles="1" noChangeArrowheads="1" noChangeShapeType="1" noTextEdit="1"/>
              </p:cNvSpPr>
              <p:nvPr/>
            </p:nvSpPr>
            <p:spPr>
              <a:xfrm>
                <a:off x="3799839" y="3577191"/>
                <a:ext cx="4845138" cy="2862322"/>
              </a:xfrm>
              <a:prstGeom prst="rect">
                <a:avLst/>
              </a:prstGeom>
              <a:blipFill>
                <a:blip r:embed="rId7"/>
                <a:stretch>
                  <a:fillRect l="-1006" t="-1279" r="-1887" b="-2559"/>
                </a:stretch>
              </a:blipFill>
            </p:spPr>
            <p:txBody>
              <a:bodyPr/>
              <a:lstStyle/>
              <a:p>
                <a:r>
                  <a:rPr lang="en-US">
                    <a:noFill/>
                  </a:rPr>
                  <a:t> </a:t>
                </a:r>
              </a:p>
            </p:txBody>
          </p:sp>
        </mc:Fallback>
      </mc:AlternateContent>
    </p:spTree>
    <p:extLst>
      <p:ext uri="{BB962C8B-B14F-4D97-AF65-F5344CB8AC3E}">
        <p14:creationId xmlns:p14="http://schemas.microsoft.com/office/powerpoint/2010/main" val="338723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25865-0E86-46D8-A10E-FC60CEB81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97B53BB-EB1E-474D-9666-DE26ACD25C6D}"/>
              </a:ext>
            </a:extLst>
          </p:cNvPr>
          <p:cNvSpPr txBox="1"/>
          <p:nvPr/>
        </p:nvSpPr>
        <p:spPr>
          <a:xfrm>
            <a:off x="74663" y="136525"/>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still another alternative description -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1034A46-6BFC-4BB0-956A-52EB2889CDB8}"/>
              </a:ext>
            </a:extLst>
          </p:cNvPr>
          <p:cNvPicPr>
            <a:picLocks noChangeAspect="1"/>
          </p:cNvPicPr>
          <p:nvPr/>
        </p:nvPicPr>
        <p:blipFill>
          <a:blip r:embed="rId2"/>
          <a:stretch>
            <a:fillRect/>
          </a:stretch>
        </p:blipFill>
        <p:spPr>
          <a:xfrm>
            <a:off x="216903" y="1104097"/>
            <a:ext cx="3054617" cy="232490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EF940D-4DE7-46E2-9D59-FF96C2C118FC}"/>
                  </a:ext>
                </a:extLst>
              </p:cNvPr>
              <p:cNvSpPr txBox="1"/>
              <p:nvPr/>
            </p:nvSpPr>
            <p:spPr>
              <a:xfrm>
                <a:off x="3373119" y="1134577"/>
                <a:ext cx="544457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Now to the problem of “spin labels”. The particles we want to “invent and introduce” must be bosons, since the excitation numbers interpreted as occupational numbers are any integers. The bosons should not be spinless since we have to interpret the labels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as some spin-state labels. So far, we do not know any bosons which would have just two spin states. Spin 1 bosons should have 3 “spin projections”. Two spin</a:t>
                </a:r>
              </a:p>
            </p:txBody>
          </p:sp>
        </mc:Choice>
        <mc:Fallback xmlns="">
          <p:sp>
            <p:nvSpPr>
              <p:cNvPr id="5" name="TextBox 4">
                <a:extLst>
                  <a:ext uri="{FF2B5EF4-FFF2-40B4-BE49-F238E27FC236}">
                    <a16:creationId xmlns:a16="http://schemas.microsoft.com/office/drawing/2014/main" id="{F2EF940D-4DE7-46E2-9D59-FF96C2C118FC}"/>
                  </a:ext>
                </a:extLst>
              </p:cNvPr>
              <p:cNvSpPr txBox="1">
                <a:spLocks noRot="1" noChangeAspect="1" noMove="1" noResize="1" noEditPoints="1" noAdjustHandles="1" noChangeArrowheads="1" noChangeShapeType="1" noTextEdit="1"/>
              </p:cNvSpPr>
              <p:nvPr/>
            </p:nvSpPr>
            <p:spPr>
              <a:xfrm>
                <a:off x="3373119" y="1134577"/>
                <a:ext cx="5444579" cy="2308324"/>
              </a:xfrm>
              <a:prstGeom prst="rect">
                <a:avLst/>
              </a:prstGeom>
              <a:blipFill>
                <a:blip r:embed="rId5"/>
                <a:stretch>
                  <a:fillRect l="-896" t="-1319" b="-31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81DA546-6D80-4726-B996-64D00ACA2D7E}"/>
              </a:ext>
            </a:extLst>
          </p:cNvPr>
          <p:cNvSpPr txBox="1"/>
          <p:nvPr/>
        </p:nvSpPr>
        <p:spPr>
          <a:xfrm>
            <a:off x="216902" y="3472945"/>
            <a:ext cx="860079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projections suggest spin 1/2, but spin 1/2 particles are fermions!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However, the above-mentioned classification is valid if we consider only nonrelativistic particles. Relativistic particles with the mass equal to zero with the total spin 1 have only two spin-projection states +1 and -1. Projection 0 is not possible. The reason is hidden deeply in relativistic quantum mechanics (better: field theory).  We skip the detailed argumentation, just take it as a fact.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So there is a chance for a particle-like alternative description of the states of the electromagnetic field introducing relativistic mass=0 particles with spin 1 named photons. The “spin-projection labels” for photons do not necessarily mean true spin projections: other quantum mechanical base of “spin states” can be used equally well. For photons we most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ly</a:t>
            </a:r>
            <a:r>
              <a:rPr kumimoji="0" lang="en-US" sz="1800" b="1" i="0" u="none" strike="noStrike" kern="1200" cap="none" spc="0" normalizeH="0" baseline="0" noProof="0" dirty="0">
                <a:ln>
                  <a:noFill/>
                </a:ln>
                <a:solidFill>
                  <a:srgbClr val="FF0000"/>
                </a:solidFill>
                <a:effectLst/>
                <a:uLnTx/>
                <a:uFillTx/>
                <a:latin typeface="Calibri"/>
                <a:ea typeface="+mn-ea"/>
                <a:cs typeface="+mn-cs"/>
              </a:rPr>
              <a:t> use the “polarization basis”.</a:t>
            </a:r>
          </a:p>
        </p:txBody>
      </p:sp>
    </p:spTree>
    <p:extLst>
      <p:ext uri="{BB962C8B-B14F-4D97-AF65-F5344CB8AC3E}">
        <p14:creationId xmlns:p14="http://schemas.microsoft.com/office/powerpoint/2010/main" val="37781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B3CA4-8A37-4DDA-A17A-D4D7ACDD7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59ED893F-DD95-4889-A6E9-EE11092698FD}"/>
              </a:ext>
            </a:extLst>
          </p:cNvPr>
          <p:cNvSpPr txBox="1"/>
          <p:nvPr/>
        </p:nvSpPr>
        <p:spPr>
          <a:xfrm>
            <a:off x="74663" y="246439"/>
            <a:ext cx="88141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alternative descriptions of the state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E4C7C0CA-310D-4704-A7E6-57872A83C748}"/>
              </a:ext>
            </a:extLst>
          </p:cNvPr>
          <p:cNvSpPr txBox="1"/>
          <p:nvPr/>
        </p:nvSpPr>
        <p:spPr>
          <a:xfrm>
            <a:off x="208208" y="1114038"/>
            <a:ext cx="8676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 here are now three alternative description of electromagnetic field state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CF49F86-E15B-461D-8FD4-C006081EEABE}"/>
                  </a:ext>
                </a:extLst>
              </p:cNvPr>
              <p:cNvSpPr/>
              <p:nvPr/>
            </p:nvSpPr>
            <p:spPr>
              <a:xfrm>
                <a:off x="229472" y="1515800"/>
                <a:ext cx="861237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electromagnetic field in a box is mathematically equivalent to two sets of independent harmonic oscillators, labeled by integer triplets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and an additional label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with frequencies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Rectangle 4">
                <a:extLst>
                  <a:ext uri="{FF2B5EF4-FFF2-40B4-BE49-F238E27FC236}">
                    <a16:creationId xmlns:a16="http://schemas.microsoft.com/office/drawing/2014/main" id="{4CF49F86-E15B-461D-8FD4-C006081EEABE}"/>
                  </a:ext>
                </a:extLst>
              </p:cNvPr>
              <p:cNvSpPr>
                <a:spLocks noRot="1" noChangeAspect="1" noMove="1" noResize="1" noEditPoints="1" noAdjustHandles="1" noChangeArrowheads="1" noChangeShapeType="1" noTextEdit="1"/>
              </p:cNvSpPr>
              <p:nvPr/>
            </p:nvSpPr>
            <p:spPr>
              <a:xfrm>
                <a:off x="229472" y="1515800"/>
                <a:ext cx="8612372" cy="923330"/>
              </a:xfrm>
              <a:prstGeom prst="rect">
                <a:avLst/>
              </a:prstGeom>
              <a:blipFill>
                <a:blip r:embed="rId9"/>
                <a:stretch>
                  <a:fillRect l="-637" t="-3974" r="-1062" b="-993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F5F25AF-F44F-4678-9E89-E58460B187A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620059" y="3588593"/>
            <a:ext cx="2582037" cy="413195"/>
          </a:xfrm>
          <a:prstGeom prst="rect">
            <a:avLst/>
          </a:prstGeom>
        </p:spPr>
      </p:pic>
      <p:sp>
        <p:nvSpPr>
          <p:cNvPr id="7" name="Rectangle 6">
            <a:extLst>
              <a:ext uri="{FF2B5EF4-FFF2-40B4-BE49-F238E27FC236}">
                <a16:creationId xmlns:a16="http://schemas.microsoft.com/office/drawing/2014/main" id="{915E1802-8E6F-4503-8B15-CA46BF778CDD}"/>
              </a:ext>
            </a:extLst>
          </p:cNvPr>
          <p:cNvSpPr/>
          <p:nvPr/>
        </p:nvSpPr>
        <p:spPr>
          <a:xfrm>
            <a:off x="218840" y="1483604"/>
            <a:ext cx="8771860" cy="973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42BFE65-374C-43AF-BCFD-82893D259250}"/>
                  </a:ext>
                </a:extLst>
              </p:cNvPr>
              <p:cNvSpPr/>
              <p:nvPr/>
            </p:nvSpPr>
            <p:spPr>
              <a:xfrm>
                <a:off x="240105" y="2565474"/>
                <a:ext cx="86868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electromagnetic field in a box is mathematically equivalent to two sets of independent stationary waves, labeled by integer triplets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𝑚𝑛𝑙</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and an additional label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or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with frequencies and wave vectors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Rectangle 8">
                <a:extLst>
                  <a:ext uri="{FF2B5EF4-FFF2-40B4-BE49-F238E27FC236}">
                    <a16:creationId xmlns:a16="http://schemas.microsoft.com/office/drawing/2014/main" id="{042BFE65-374C-43AF-BCFD-82893D259250}"/>
                  </a:ext>
                </a:extLst>
              </p:cNvPr>
              <p:cNvSpPr>
                <a:spLocks noRot="1" noChangeAspect="1" noMove="1" noResize="1" noEditPoints="1" noAdjustHandles="1" noChangeArrowheads="1" noChangeShapeType="1" noTextEdit="1"/>
              </p:cNvSpPr>
              <p:nvPr/>
            </p:nvSpPr>
            <p:spPr>
              <a:xfrm>
                <a:off x="240105" y="2565474"/>
                <a:ext cx="8686800" cy="923330"/>
              </a:xfrm>
              <a:prstGeom prst="rect">
                <a:avLst/>
              </a:prstGeom>
              <a:blipFill>
                <a:blip r:embed="rId11"/>
                <a:stretch>
                  <a:fillRect l="-561" t="-3974" r="-281" b="-993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FEB8E92-460C-49D4-8926-DFBCFAAFAA79}"/>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927882" y="3499651"/>
            <a:ext cx="2100263" cy="471488"/>
          </a:xfrm>
          <a:prstGeom prst="rect">
            <a:avLst/>
          </a:prstGeom>
        </p:spPr>
      </p:pic>
      <p:sp>
        <p:nvSpPr>
          <p:cNvPr id="11" name="Rectangle 10">
            <a:extLst>
              <a:ext uri="{FF2B5EF4-FFF2-40B4-BE49-F238E27FC236}">
                <a16:creationId xmlns:a16="http://schemas.microsoft.com/office/drawing/2014/main" id="{FC6CEC65-43A7-457E-90C0-4A8D7329F0D3}"/>
              </a:ext>
            </a:extLst>
          </p:cNvPr>
          <p:cNvSpPr/>
          <p:nvPr/>
        </p:nvSpPr>
        <p:spPr>
          <a:xfrm>
            <a:off x="229472" y="2533278"/>
            <a:ext cx="8761228" cy="1637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D8E6780-4489-485F-8EDC-48042C1AAD09}"/>
                  </a:ext>
                </a:extLst>
              </p:cNvPr>
              <p:cNvSpPr txBox="1"/>
              <p:nvPr/>
            </p:nvSpPr>
            <p:spPr>
              <a:xfrm>
                <a:off x="218840" y="4270481"/>
                <a:ext cx="859110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electromagnetic field in a box is mathematically equivalent to an ideal gas of relativistic mass=0 bosons. Their one-particle states are labeled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𝑚𝑛𝑙𝑠</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where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are integers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can have two values describing two possible polarizations. The frequencies and the wave vectors are interpreted using 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de’Broglie</a:t>
                </a:r>
                <a:r>
                  <a:rPr kumimoji="0" lang="en-US" sz="1800" b="0" i="0" u="none" strike="noStrike" kern="1200" cap="none" spc="0" normalizeH="0" baseline="0" noProof="0" dirty="0">
                    <a:ln>
                      <a:noFill/>
                    </a:ln>
                    <a:solidFill>
                      <a:prstClr val="black"/>
                    </a:solidFill>
                    <a:effectLst/>
                    <a:uLnTx/>
                    <a:uFillTx/>
                    <a:latin typeface="Calibri"/>
                    <a:ea typeface="+mn-ea"/>
                    <a:cs typeface="+mn-cs"/>
                  </a:rPr>
                  <a:t> relations as the energy and the momentum of particles. A boson in the one-particle-state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𝑚𝑛𝑙𝑠</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would have the energy and momentum</a:t>
                </a:r>
              </a:p>
            </p:txBody>
          </p:sp>
        </mc:Choice>
        <mc:Fallback xmlns="">
          <p:sp>
            <p:nvSpPr>
              <p:cNvPr id="13" name="TextBox 12">
                <a:extLst>
                  <a:ext uri="{FF2B5EF4-FFF2-40B4-BE49-F238E27FC236}">
                    <a16:creationId xmlns:a16="http://schemas.microsoft.com/office/drawing/2014/main" id="{8D8E6780-4489-485F-8EDC-48042C1AAD09}"/>
                  </a:ext>
                </a:extLst>
              </p:cNvPr>
              <p:cNvSpPr txBox="1">
                <a:spLocks noRot="1" noChangeAspect="1" noMove="1" noResize="1" noEditPoints="1" noAdjustHandles="1" noChangeArrowheads="1" noChangeShapeType="1" noTextEdit="1"/>
              </p:cNvSpPr>
              <p:nvPr/>
            </p:nvSpPr>
            <p:spPr>
              <a:xfrm>
                <a:off x="218840" y="4270481"/>
                <a:ext cx="8591107" cy="1754326"/>
              </a:xfrm>
              <a:prstGeom prst="rect">
                <a:avLst/>
              </a:prstGeom>
              <a:blipFill>
                <a:blip r:embed="rId13"/>
                <a:stretch>
                  <a:fillRect l="-639" t="-2091" b="-4878"/>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A136F5E-C283-40CB-AC02-EBCB3CAFC4E4}"/>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258801" y="6037698"/>
            <a:ext cx="2664000" cy="471429"/>
          </a:xfrm>
          <a:prstGeom prst="rect">
            <a:avLst/>
          </a:prstGeom>
        </p:spPr>
      </p:pic>
      <p:pic>
        <p:nvPicPr>
          <p:cNvPr id="21" name="Picture 20">
            <a:extLst>
              <a:ext uri="{FF2B5EF4-FFF2-40B4-BE49-F238E27FC236}">
                <a16:creationId xmlns:a16="http://schemas.microsoft.com/office/drawing/2014/main" id="{81F676AD-00E6-4987-AC67-1F47C0305B3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836443" y="5992459"/>
            <a:ext cx="2238857" cy="471429"/>
          </a:xfrm>
          <a:prstGeom prst="rect">
            <a:avLst/>
          </a:prstGeom>
        </p:spPr>
      </p:pic>
      <p:sp>
        <p:nvSpPr>
          <p:cNvPr id="22" name="Rectangle 21">
            <a:extLst>
              <a:ext uri="{FF2B5EF4-FFF2-40B4-BE49-F238E27FC236}">
                <a16:creationId xmlns:a16="http://schemas.microsoft.com/office/drawing/2014/main" id="{5988AB8D-1EEA-418B-865E-43884F68D212}"/>
              </a:ext>
            </a:extLst>
          </p:cNvPr>
          <p:cNvSpPr/>
          <p:nvPr/>
        </p:nvSpPr>
        <p:spPr>
          <a:xfrm>
            <a:off x="218840" y="4270481"/>
            <a:ext cx="8771860" cy="2496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67AF4BF1-4444-48E4-BA12-B622790C0524}"/>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20059" y="2082320"/>
            <a:ext cx="2008000" cy="321333"/>
          </a:xfrm>
          <a:prstGeom prst="rect">
            <a:avLst/>
          </a:prstGeom>
        </p:spPr>
      </p:pic>
    </p:spTree>
    <p:extLst>
      <p:ext uri="{BB962C8B-B14F-4D97-AF65-F5344CB8AC3E}">
        <p14:creationId xmlns:p14="http://schemas.microsoft.com/office/powerpoint/2010/main" val="33721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AF617-0F93-410D-9DCA-4744B46410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78F0B512-B344-45A7-A3DB-B5A4DA237E1C}"/>
              </a:ext>
            </a:extLst>
          </p:cNvPr>
          <p:cNvSpPr txBox="1"/>
          <p:nvPr/>
        </p:nvSpPr>
        <p:spPr>
          <a:xfrm>
            <a:off x="74663" y="136525"/>
            <a:ext cx="88141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photons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8D591F8-843F-413B-ABBA-AAEE055A69D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60401" y="1387527"/>
            <a:ext cx="2664000" cy="471429"/>
          </a:xfrm>
          <a:prstGeom prst="rect">
            <a:avLst/>
          </a:prstGeom>
        </p:spPr>
      </p:pic>
      <p:pic>
        <p:nvPicPr>
          <p:cNvPr id="5" name="Picture 4">
            <a:extLst>
              <a:ext uri="{FF2B5EF4-FFF2-40B4-BE49-F238E27FC236}">
                <a16:creationId xmlns:a16="http://schemas.microsoft.com/office/drawing/2014/main" id="{8E18F920-9995-49F1-B6B2-35F3DEDD8A6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572000" y="1387526"/>
            <a:ext cx="2238857" cy="471429"/>
          </a:xfrm>
          <a:prstGeom prst="rect">
            <a:avLst/>
          </a:prstGeom>
        </p:spPr>
      </p:pic>
      <p:sp>
        <p:nvSpPr>
          <p:cNvPr id="6" name="TextBox 5">
            <a:extLst>
              <a:ext uri="{FF2B5EF4-FFF2-40B4-BE49-F238E27FC236}">
                <a16:creationId xmlns:a16="http://schemas.microsoft.com/office/drawing/2014/main" id="{4FA0764E-80E3-4F49-BD49-37338CB106E0}"/>
              </a:ext>
            </a:extLst>
          </p:cNvPr>
          <p:cNvSpPr txBox="1"/>
          <p:nvPr/>
        </p:nvSpPr>
        <p:spPr>
          <a:xfrm>
            <a:off x="213360" y="838970"/>
            <a:ext cx="863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found that the energy and momentum formulas for photons should be</a:t>
            </a:r>
          </a:p>
        </p:txBody>
      </p:sp>
      <p:sp>
        <p:nvSpPr>
          <p:cNvPr id="7" name="TextBox 6">
            <a:extLst>
              <a:ext uri="{FF2B5EF4-FFF2-40B4-BE49-F238E27FC236}">
                <a16:creationId xmlns:a16="http://schemas.microsoft.com/office/drawing/2014/main" id="{C96F9EC8-BA22-419A-9F7C-E2ADE5916DE8}"/>
              </a:ext>
            </a:extLst>
          </p:cNvPr>
          <p:cNvSpPr txBox="1"/>
          <p:nvPr/>
        </p:nvSpPr>
        <p:spPr>
          <a:xfrm>
            <a:off x="223520" y="1971040"/>
            <a:ext cx="8665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gives us the following relation between energy and momentum</a:t>
            </a:r>
          </a:p>
        </p:txBody>
      </p:sp>
      <p:pic>
        <p:nvPicPr>
          <p:cNvPr id="11" name="Picture 10">
            <a:extLst>
              <a:ext uri="{FF2B5EF4-FFF2-40B4-BE49-F238E27FC236}">
                <a16:creationId xmlns:a16="http://schemas.microsoft.com/office/drawing/2014/main" id="{C011FC65-99DF-4807-B362-D6D6AD4907A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45840" y="2585037"/>
            <a:ext cx="880000" cy="278667"/>
          </a:xfrm>
          <a:prstGeom prst="rect">
            <a:avLst/>
          </a:prstGeom>
        </p:spPr>
      </p:pic>
      <p:sp>
        <p:nvSpPr>
          <p:cNvPr id="12" name="Rectangle 11">
            <a:extLst>
              <a:ext uri="{FF2B5EF4-FFF2-40B4-BE49-F238E27FC236}">
                <a16:creationId xmlns:a16="http://schemas.microsoft.com/office/drawing/2014/main" id="{5A59FE8C-E5AB-4AAB-8EA9-770062957B2E}"/>
              </a:ext>
            </a:extLst>
          </p:cNvPr>
          <p:cNvSpPr/>
          <p:nvPr/>
        </p:nvSpPr>
        <p:spPr>
          <a:xfrm>
            <a:off x="3383280" y="2428240"/>
            <a:ext cx="1188720" cy="579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92B6489-26AC-4C21-848C-B29342020253}"/>
              </a:ext>
            </a:extLst>
          </p:cNvPr>
          <p:cNvSpPr txBox="1"/>
          <p:nvPr/>
        </p:nvSpPr>
        <p:spPr>
          <a:xfrm>
            <a:off x="223520" y="3200400"/>
            <a:ext cx="86652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Such a relation is expected for relativistic massless particle because of the general relativistic formula for the particle rest mass</a:t>
            </a:r>
          </a:p>
        </p:txBody>
      </p:sp>
      <p:pic>
        <p:nvPicPr>
          <p:cNvPr id="31" name="Picture 30">
            <a:extLst>
              <a:ext uri="{FF2B5EF4-FFF2-40B4-BE49-F238E27FC236}">
                <a16:creationId xmlns:a16="http://schemas.microsoft.com/office/drawing/2014/main" id="{F1657767-BD89-46F2-A4BE-D36F0D59DB63}"/>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64401" y="3965015"/>
            <a:ext cx="1920000" cy="464571"/>
          </a:xfrm>
          <a:prstGeom prst="rect">
            <a:avLst/>
          </a:prstGeom>
        </p:spPr>
      </p:pic>
      <p:sp>
        <p:nvSpPr>
          <p:cNvPr id="19" name="TextBox 18">
            <a:extLst>
              <a:ext uri="{FF2B5EF4-FFF2-40B4-BE49-F238E27FC236}">
                <a16:creationId xmlns:a16="http://schemas.microsoft.com/office/drawing/2014/main" id="{39D00AE0-7D4A-44A7-95ED-B67DC1DC8794}"/>
              </a:ext>
            </a:extLst>
          </p:cNvPr>
          <p:cNvSpPr txBox="1"/>
          <p:nvPr/>
        </p:nvSpPr>
        <p:spPr>
          <a:xfrm>
            <a:off x="239350" y="4582262"/>
            <a:ext cx="8665299"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photons this gives the rest mass 0. The general formula for the relation between the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energy, rest mass and velocity of a particle is</a:t>
            </a:r>
          </a:p>
        </p:txBody>
      </p:sp>
      <p:sp>
        <p:nvSpPr>
          <p:cNvPr id="20" name="Rectangle 19">
            <a:extLst>
              <a:ext uri="{FF2B5EF4-FFF2-40B4-BE49-F238E27FC236}">
                <a16:creationId xmlns:a16="http://schemas.microsoft.com/office/drawing/2014/main" id="{B64506AC-232B-46F1-81E8-BD27ADF5126D}"/>
              </a:ext>
            </a:extLst>
          </p:cNvPr>
          <p:cNvSpPr/>
          <p:nvPr/>
        </p:nvSpPr>
        <p:spPr>
          <a:xfrm>
            <a:off x="2824480" y="3904055"/>
            <a:ext cx="22860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84F53920-8F79-4AD6-9961-424BC8B60C9A}"/>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794451" y="4916488"/>
            <a:ext cx="1292571" cy="73885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C1FAAB3-ACE6-4103-A9E3-5F433E0C4AAE}"/>
                  </a:ext>
                </a:extLst>
              </p:cNvPr>
              <p:cNvSpPr txBox="1"/>
              <p:nvPr/>
            </p:nvSpPr>
            <p:spPr>
              <a:xfrm>
                <a:off x="239350" y="5661749"/>
                <a:ext cx="7863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get non-zero energy, the zero-mass particle velocity must always be </a:t>
                </a:r>
                <a14:m>
                  <m:oMath xmlns:m="http://schemas.openxmlformats.org/officeDocument/2006/math">
                    <m:r>
                      <m:rPr>
                        <m:nor/>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v</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photons always move with the velocity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25" name="TextBox 24">
                <a:extLst>
                  <a:ext uri="{FF2B5EF4-FFF2-40B4-BE49-F238E27FC236}">
                    <a16:creationId xmlns:a16="http://schemas.microsoft.com/office/drawing/2014/main" id="{EC1FAAB3-ACE6-4103-A9E3-5F433E0C4AAE}"/>
                  </a:ext>
                </a:extLst>
              </p:cNvPr>
              <p:cNvSpPr txBox="1">
                <a:spLocks noRot="1" noChangeAspect="1" noMove="1" noResize="1" noEditPoints="1" noAdjustHandles="1" noChangeArrowheads="1" noChangeShapeType="1" noTextEdit="1"/>
              </p:cNvSpPr>
              <p:nvPr/>
            </p:nvSpPr>
            <p:spPr>
              <a:xfrm>
                <a:off x="239350" y="5661749"/>
                <a:ext cx="7863840" cy="646331"/>
              </a:xfrm>
              <a:prstGeom prst="rect">
                <a:avLst/>
              </a:prstGeom>
              <a:blipFill>
                <a:blip r:embed="rId14"/>
                <a:stretch>
                  <a:fillRect l="-620" t="-5660" b="-1415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03F4BB8D-B2EF-4DF8-ABAA-9CBCFAE94490}"/>
              </a:ext>
            </a:extLst>
          </p:cNvPr>
          <p:cNvSpPr txBox="1"/>
          <p:nvPr/>
        </p:nvSpPr>
        <p:spPr>
          <a:xfrm>
            <a:off x="244881" y="6259810"/>
            <a:ext cx="7559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We have discovered photons !!!</a:t>
            </a:r>
          </a:p>
        </p:txBody>
      </p:sp>
    </p:spTree>
    <p:extLst>
      <p:ext uri="{BB962C8B-B14F-4D97-AF65-F5344CB8AC3E}">
        <p14:creationId xmlns:p14="http://schemas.microsoft.com/office/powerpoint/2010/main" val="23373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5FD81-FCDC-411B-B784-BF80E2AEF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61E9739B-A29A-4B97-881C-CE9C8FD7F7FD}"/>
              </a:ext>
            </a:extLst>
          </p:cNvPr>
          <p:cNvSpPr txBox="1"/>
          <p:nvPr/>
        </p:nvSpPr>
        <p:spPr>
          <a:xfrm>
            <a:off x="883920" y="24384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as a photon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AFC2FB-928B-43BD-961E-6619DF5C25E2}"/>
                  </a:ext>
                </a:extLst>
              </p:cNvPr>
              <p:cNvSpPr txBox="1"/>
              <p:nvPr/>
            </p:nvSpPr>
            <p:spPr>
              <a:xfrm>
                <a:off x="233680" y="975360"/>
                <a:ext cx="8686800"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arrived at a conclusion that we can consider the electromagnetic field in a cavity as a photon gas. So we can try to calculate the properties of the thermal radiation by calculating the properties of a photon  gas in equilibrium with the cavity walls at the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to do that? we certainly do not know a priori the total number of photons in the cavity so we try to work within the grand canonical technology pretending to know the chemical potential of photons, calculate with it as with a symbolical abstract number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finally find the correct value of it by adjusting this value to get the correct thermal radiation results which we already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we have the photon gas with one-particle-states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s. The mean occupational number a one-particle-state will be</a:t>
                </a:r>
              </a:p>
            </p:txBody>
          </p:sp>
        </mc:Choice>
        <mc:Fallback xmlns="">
          <p:sp>
            <p:nvSpPr>
              <p:cNvPr id="4" name="TextBox 3">
                <a:extLst>
                  <a:ext uri="{FF2B5EF4-FFF2-40B4-BE49-F238E27FC236}">
                    <a16:creationId xmlns:a16="http://schemas.microsoft.com/office/drawing/2014/main" id="{77AFC2FB-928B-43BD-961E-6619DF5C25E2}"/>
                  </a:ext>
                </a:extLst>
              </p:cNvPr>
              <p:cNvSpPr txBox="1">
                <a:spLocks noRot="1" noChangeAspect="1" noMove="1" noResize="1" noEditPoints="1" noAdjustHandles="1" noChangeArrowheads="1" noChangeShapeType="1" noTextEdit="1"/>
              </p:cNvSpPr>
              <p:nvPr/>
            </p:nvSpPr>
            <p:spPr>
              <a:xfrm>
                <a:off x="233680" y="975360"/>
                <a:ext cx="8686800" cy="3493264"/>
              </a:xfrm>
              <a:prstGeom prst="rect">
                <a:avLst/>
              </a:prstGeom>
              <a:blipFill>
                <a:blip r:embed="rId6"/>
                <a:stretch>
                  <a:fillRect l="-561" t="-873" r="-982" b="-192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A034B99-67FD-4C88-85F2-8533ABBD738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85143" y="4468624"/>
            <a:ext cx="2773714" cy="692571"/>
          </a:xfrm>
          <a:prstGeom prst="rect">
            <a:avLst/>
          </a:prstGeom>
        </p:spPr>
      </p:pic>
      <p:sp>
        <p:nvSpPr>
          <p:cNvPr id="9" name="TextBox 8">
            <a:extLst>
              <a:ext uri="{FF2B5EF4-FFF2-40B4-BE49-F238E27FC236}">
                <a16:creationId xmlns:a16="http://schemas.microsoft.com/office/drawing/2014/main" id="{39231AA5-9BF9-4EDB-83C5-4B6F6882922F}"/>
              </a:ext>
            </a:extLst>
          </p:cNvPr>
          <p:cNvSpPr txBox="1"/>
          <p:nvPr/>
        </p:nvSpPr>
        <p:spPr>
          <a:xfrm>
            <a:off x="335280" y="5334000"/>
            <a:ext cx="843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total energy of the photon gas will be</a:t>
            </a:r>
          </a:p>
        </p:txBody>
      </p:sp>
      <p:pic>
        <p:nvPicPr>
          <p:cNvPr id="12" name="Picture 11">
            <a:extLst>
              <a:ext uri="{FF2B5EF4-FFF2-40B4-BE49-F238E27FC236}">
                <a16:creationId xmlns:a16="http://schemas.microsoft.com/office/drawing/2014/main" id="{A49484D6-208A-45FF-BE48-0461A4DD228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73806" y="5703332"/>
            <a:ext cx="2849143" cy="697714"/>
          </a:xfrm>
          <a:prstGeom prst="rect">
            <a:avLst/>
          </a:prstGeom>
        </p:spPr>
      </p:pic>
    </p:spTree>
    <p:extLst>
      <p:ext uri="{BB962C8B-B14F-4D97-AF65-F5344CB8AC3E}">
        <p14:creationId xmlns:p14="http://schemas.microsoft.com/office/powerpoint/2010/main" val="16623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E8A195-B0CD-4DA1-867F-7D26A3AD8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FBD05726-D868-421B-AC12-1673F0D5A582}"/>
              </a:ext>
            </a:extLst>
          </p:cNvPr>
          <p:cNvSpPr txBox="1"/>
          <p:nvPr/>
        </p:nvSpPr>
        <p:spPr>
          <a:xfrm>
            <a:off x="1005840" y="274320"/>
            <a:ext cx="683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Thermal radiation in a cavity as a photon gas</a:t>
            </a:r>
          </a:p>
        </p:txBody>
      </p:sp>
      <p:sp>
        <p:nvSpPr>
          <p:cNvPr id="4" name="TextBox 3">
            <a:extLst>
              <a:ext uri="{FF2B5EF4-FFF2-40B4-BE49-F238E27FC236}">
                <a16:creationId xmlns:a16="http://schemas.microsoft.com/office/drawing/2014/main" id="{DFDA8662-B97C-4CBF-9A3E-154FB6BE3BAC}"/>
              </a:ext>
            </a:extLst>
          </p:cNvPr>
          <p:cNvSpPr txBox="1"/>
          <p:nvPr/>
        </p:nvSpPr>
        <p:spPr>
          <a:xfrm>
            <a:off x="233680" y="1198880"/>
            <a:ext cx="84531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compare the formula we have just got with the formula we have got for “equivalent oscillators” where we had “mean excitation numbers” instead of “mean occupational numbers”</a:t>
            </a:r>
          </a:p>
        </p:txBody>
      </p:sp>
      <p:pic>
        <p:nvPicPr>
          <p:cNvPr id="6" name="Picture 5">
            <a:extLst>
              <a:ext uri="{FF2B5EF4-FFF2-40B4-BE49-F238E27FC236}">
                <a16:creationId xmlns:a16="http://schemas.microsoft.com/office/drawing/2014/main" id="{9D1B8E54-621F-4877-BF1F-3B2969F5F8B7}"/>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40171" y="1967089"/>
            <a:ext cx="2535429" cy="589714"/>
          </a:xfrm>
          <a:prstGeom prst="rect">
            <a:avLst/>
          </a:prstGeom>
        </p:spPr>
      </p:pic>
      <p:pic>
        <p:nvPicPr>
          <p:cNvPr id="7" name="Picture 6">
            <a:extLst>
              <a:ext uri="{FF2B5EF4-FFF2-40B4-BE49-F238E27FC236}">
                <a16:creationId xmlns:a16="http://schemas.microsoft.com/office/drawing/2014/main" id="{6992DFD7-D1DE-4045-8E02-109F0E85284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86767" y="2006538"/>
            <a:ext cx="2849143" cy="697714"/>
          </a:xfrm>
          <a:prstGeom prst="rect">
            <a:avLst/>
          </a:prstGeom>
        </p:spPr>
      </p:pic>
      <p:pic>
        <p:nvPicPr>
          <p:cNvPr id="9" name="Picture 8">
            <a:extLst>
              <a:ext uri="{FF2B5EF4-FFF2-40B4-BE49-F238E27FC236}">
                <a16:creationId xmlns:a16="http://schemas.microsoft.com/office/drawing/2014/main" id="{0DE2C340-A87F-4853-8B8F-8CA4C4BBEA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403960" y="2101504"/>
            <a:ext cx="493160" cy="29009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EBE918-CD81-4547-9916-9621150911BB}"/>
                  </a:ext>
                </a:extLst>
              </p:cNvPr>
              <p:cNvSpPr txBox="1"/>
              <p:nvPr/>
            </p:nvSpPr>
            <p:spPr>
              <a:xfrm>
                <a:off x="314960" y="2854960"/>
                <a:ext cx="84124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formula for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𝑚𝑛𝑙</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the same in both cases, the only difference is that there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the formula on the left. The conclusion is: we get exactly the same results for the thermal radiation if calculated as for oscillators and if calculated as for photons </a:t>
                </a:r>
                <a:r>
                  <a:rPr kumimoji="0" lang="en-US" sz="1800" b="1" i="0" u="none" strike="noStrike" kern="1200" cap="none" spc="0" normalizeH="0" baseline="0" noProof="0" dirty="0">
                    <a:ln>
                      <a:noFill/>
                    </a:ln>
                    <a:solidFill>
                      <a:srgbClr val="FF0000"/>
                    </a:solidFill>
                    <a:effectLst/>
                    <a:uLnTx/>
                    <a:uFillTx/>
                    <a:latin typeface="Calibri"/>
                    <a:ea typeface="+mn-ea"/>
                    <a:cs typeface="+mn-cs"/>
                  </a:rPr>
                  <a:t>if we set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𝝁</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discovered a new law of nature: chemical potential of photons is (always) zero.</a:t>
                </a:r>
              </a:p>
            </p:txBody>
          </p:sp>
        </mc:Choice>
        <mc:Fallback xmlns="">
          <p:sp>
            <p:nvSpPr>
              <p:cNvPr id="10" name="TextBox 9">
                <a:extLst>
                  <a:ext uri="{FF2B5EF4-FFF2-40B4-BE49-F238E27FC236}">
                    <a16:creationId xmlns:a16="http://schemas.microsoft.com/office/drawing/2014/main" id="{7EEBE918-CD81-4547-9916-9621150911BB}"/>
                  </a:ext>
                </a:extLst>
              </p:cNvPr>
              <p:cNvSpPr txBox="1">
                <a:spLocks noRot="1" noChangeAspect="1" noMove="1" noResize="1" noEditPoints="1" noAdjustHandles="1" noChangeArrowheads="1" noChangeShapeType="1" noTextEdit="1"/>
              </p:cNvSpPr>
              <p:nvPr/>
            </p:nvSpPr>
            <p:spPr>
              <a:xfrm>
                <a:off x="314960" y="2854960"/>
                <a:ext cx="8412480" cy="1754326"/>
              </a:xfrm>
              <a:prstGeom prst="rect">
                <a:avLst/>
              </a:prstGeom>
              <a:blipFill>
                <a:blip r:embed="rId11"/>
                <a:stretch>
                  <a:fillRect l="-652" t="-1736" r="-290" b="-451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EB3DEB4-2E0D-4ABA-A39A-4CAE73BCBF3B}"/>
              </a:ext>
            </a:extLst>
          </p:cNvPr>
          <p:cNvSpPr/>
          <p:nvPr/>
        </p:nvSpPr>
        <p:spPr>
          <a:xfrm>
            <a:off x="314960" y="4185920"/>
            <a:ext cx="8046720" cy="49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EAE91D-3C3C-4C3A-AF50-123E617BD50E}"/>
                  </a:ext>
                </a:extLst>
              </p:cNvPr>
              <p:cNvSpPr txBox="1"/>
              <p:nvPr/>
            </p:nvSpPr>
            <p:spPr>
              <a:xfrm>
                <a:off x="218040" y="4814391"/>
                <a:ext cx="83718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Putting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we </a:t>
                </a:r>
                <a:r>
                  <a:rPr kumimoji="0" lang="en-US" sz="1800" b="0" i="0" u="none" strike="noStrike" kern="1200" cap="none" spc="0" normalizeH="0" baseline="0" noProof="0">
                    <a:ln>
                      <a:noFill/>
                    </a:ln>
                    <a:solidFill>
                      <a:prstClr val="black"/>
                    </a:solidFill>
                    <a:effectLst/>
                    <a:uLnTx/>
                    <a:uFillTx/>
                    <a:latin typeface="Calibri"/>
                    <a:ea typeface="+mn-ea"/>
                    <a:cs typeface="+mn-cs"/>
                  </a:rPr>
                  <a:t>continue in exactly </a:t>
                </a:r>
                <a:r>
                  <a:rPr kumimoji="0" lang="en-US" sz="1800" b="0" i="0" u="none" strike="noStrike" kern="1200" cap="none" spc="0" normalizeH="0" baseline="0" noProof="0" dirty="0">
                    <a:ln>
                      <a:noFill/>
                    </a:ln>
                    <a:solidFill>
                      <a:prstClr val="black"/>
                    </a:solidFill>
                    <a:effectLst/>
                    <a:uLnTx/>
                    <a:uFillTx/>
                    <a:latin typeface="Calibri"/>
                    <a:ea typeface="+mn-ea"/>
                    <a:cs typeface="+mn-cs"/>
                  </a:rPr>
                  <a:t>the same way as we did for the “equivalent oscillators”: we replace the sum by an integral using formula for the </a:t>
                </a:r>
                <a:r>
                  <a:rPr kumimoji="0" lang="en-US" sz="1800" b="1" i="0" u="none" strike="noStrike" kern="1200" cap="none" spc="0" normalizeH="0" baseline="0" noProof="0" dirty="0">
                    <a:ln>
                      <a:noFill/>
                    </a:ln>
                    <a:solidFill>
                      <a:prstClr val="black"/>
                    </a:solidFill>
                    <a:effectLst/>
                    <a:uLnTx/>
                    <a:uFillTx/>
                    <a:latin typeface="Calibri"/>
                    <a:ea typeface="+mn-ea"/>
                    <a:cs typeface="+mn-cs"/>
                  </a:rPr>
                  <a:t>density of one-particle-states which would be for photons the same as was the formula for the density of oscillators </a:t>
                </a:r>
                <a:r>
                  <a:rPr kumimoji="0" lang="en-US" sz="1800" b="0" i="0" u="none" strike="noStrike" kern="1200" cap="none" spc="0" normalizeH="0" baseline="0" noProof="0" dirty="0">
                    <a:ln>
                      <a:noFill/>
                    </a:ln>
                    <a:solidFill>
                      <a:prstClr val="black"/>
                    </a:solidFill>
                    <a:effectLst/>
                    <a:uLnTx/>
                    <a:uFillTx/>
                    <a:latin typeface="Calibri"/>
                    <a:ea typeface="+mn-ea"/>
                    <a:cs typeface="+mn-cs"/>
                  </a:rPr>
                  <a:t>and we will get the same result </a:t>
                </a:r>
              </a:p>
            </p:txBody>
          </p:sp>
        </mc:Choice>
        <mc:Fallback xmlns="">
          <p:sp>
            <p:nvSpPr>
              <p:cNvPr id="12" name="TextBox 11">
                <a:extLst>
                  <a:ext uri="{FF2B5EF4-FFF2-40B4-BE49-F238E27FC236}">
                    <a16:creationId xmlns:a16="http://schemas.microsoft.com/office/drawing/2014/main" id="{A9EAE91D-3C3C-4C3A-AF50-123E617BD50E}"/>
                  </a:ext>
                </a:extLst>
              </p:cNvPr>
              <p:cNvSpPr txBox="1">
                <a:spLocks noRot="1" noChangeAspect="1" noMove="1" noResize="1" noEditPoints="1" noAdjustHandles="1" noChangeArrowheads="1" noChangeShapeType="1" noTextEdit="1"/>
              </p:cNvSpPr>
              <p:nvPr/>
            </p:nvSpPr>
            <p:spPr>
              <a:xfrm>
                <a:off x="218040" y="4814391"/>
                <a:ext cx="8371840" cy="1200329"/>
              </a:xfrm>
              <a:prstGeom prst="rect">
                <a:avLst/>
              </a:prstGeom>
              <a:blipFill>
                <a:blip r:embed="rId12"/>
                <a:stretch>
                  <a:fillRect l="-655" t="-3046" b="-710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9241B450-0EC3-45C8-A777-B4BD9E025B5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294857" y="5968072"/>
            <a:ext cx="2554286" cy="594857"/>
          </a:xfrm>
          <a:prstGeom prst="rect">
            <a:avLst/>
          </a:prstGeom>
        </p:spPr>
      </p:pic>
    </p:spTree>
    <p:extLst>
      <p:ext uri="{BB962C8B-B14F-4D97-AF65-F5344CB8AC3E}">
        <p14:creationId xmlns:p14="http://schemas.microsoft.com/office/powerpoint/2010/main" val="367255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3BF66-5DE4-4705-A2A6-5248217BB554}"/>
              </a:ext>
            </a:extLst>
          </p:cNvPr>
          <p:cNvSpPr txBox="1"/>
          <p:nvPr/>
        </p:nvSpPr>
        <p:spPr>
          <a:xfrm>
            <a:off x="1361440" y="457200"/>
            <a:ext cx="6421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Chemical potential in an external field</a:t>
            </a:r>
          </a:p>
        </p:txBody>
      </p:sp>
      <p:sp>
        <p:nvSpPr>
          <p:cNvPr id="3" name="TextBox 2">
            <a:extLst>
              <a:ext uri="{FF2B5EF4-FFF2-40B4-BE49-F238E27FC236}">
                <a16:creationId xmlns:a16="http://schemas.microsoft.com/office/drawing/2014/main" id="{31291611-62FE-4998-A40E-40319277A3A0}"/>
              </a:ext>
            </a:extLst>
          </p:cNvPr>
          <p:cNvSpPr txBox="1"/>
          <p:nvPr/>
        </p:nvSpPr>
        <p:spPr>
          <a:xfrm>
            <a:off x="233680" y="1137920"/>
            <a:ext cx="8493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calculated chemical potential for an ideal gas in the classical approximations as </a:t>
            </a:r>
          </a:p>
        </p:txBody>
      </p:sp>
      <p:pic>
        <p:nvPicPr>
          <p:cNvPr id="4" name="Picture 3">
            <a:extLst>
              <a:ext uri="{FF2B5EF4-FFF2-40B4-BE49-F238E27FC236}">
                <a16:creationId xmlns:a16="http://schemas.microsoft.com/office/drawing/2014/main" id="{7164851E-EA46-4E54-8C2D-0AF2CDC61CA2}"/>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353946" y="1583798"/>
            <a:ext cx="1515429" cy="473143"/>
          </a:xfrm>
          <a:prstGeom prst="rect">
            <a:avLst/>
          </a:prstGeom>
        </p:spPr>
      </p:pic>
      <p:pic>
        <p:nvPicPr>
          <p:cNvPr id="5" name="Picture 4">
            <a:extLst>
              <a:ext uri="{FF2B5EF4-FFF2-40B4-BE49-F238E27FC236}">
                <a16:creationId xmlns:a16="http://schemas.microsoft.com/office/drawing/2014/main" id="{70A0371F-133E-4DA8-BE14-DD9762B3AF0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933065" y="1482016"/>
            <a:ext cx="1724571" cy="620571"/>
          </a:xfrm>
          <a:prstGeom prst="rect">
            <a:avLst/>
          </a:prstGeom>
        </p:spPr>
      </p:pic>
      <p:sp>
        <p:nvSpPr>
          <p:cNvPr id="6" name="TextBox 5">
            <a:extLst>
              <a:ext uri="{FF2B5EF4-FFF2-40B4-BE49-F238E27FC236}">
                <a16:creationId xmlns:a16="http://schemas.microsoft.com/office/drawing/2014/main" id="{3EABD42A-2CA7-482D-BFAB-CD310DDEB26D}"/>
              </a:ext>
            </a:extLst>
          </p:cNvPr>
          <p:cNvSpPr txBox="1"/>
          <p:nvPr/>
        </p:nvSpPr>
        <p:spPr>
          <a:xfrm>
            <a:off x="325120" y="2069594"/>
            <a:ext cx="8493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in an external constant potential U, the chemical potential would be</a:t>
            </a:r>
          </a:p>
        </p:txBody>
      </p:sp>
      <p:pic>
        <p:nvPicPr>
          <p:cNvPr id="20" name="Picture 19">
            <a:extLst>
              <a:ext uri="{FF2B5EF4-FFF2-40B4-BE49-F238E27FC236}">
                <a16:creationId xmlns:a16="http://schemas.microsoft.com/office/drawing/2014/main" id="{BF3AC381-B964-46F0-8B93-18C78B4313D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15194" y="2412467"/>
            <a:ext cx="1993714" cy="47314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B1989E8-3A3C-4163-980B-64705E755A62}"/>
                  </a:ext>
                </a:extLst>
              </p:cNvPr>
              <p:cNvSpPr txBox="1"/>
              <p:nvPr/>
            </p:nvSpPr>
            <p:spPr>
              <a:xfrm>
                <a:off x="233680" y="2831643"/>
                <a:ext cx="871845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reason is that the chemical potential has the meaning of the energy needed to increase the number of molecules by 1, and if the energy per molecule is higher by U due to external potential, the chemical potential has to be increased by U as well. This trick is often used by solid state physicists. The simplest example of its usage is an alternative derivation of the barometric formula. Imagine gas in two compartments connected by a hole enabling to exchange particles. Suppose in one compartment is a constant external potential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the other compartment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equilibrium the chemical potential has to be equal in both compartments, so we get </a:t>
                </a:r>
              </a:p>
            </p:txBody>
          </p:sp>
        </mc:Choice>
        <mc:Fallback xmlns="">
          <p:sp>
            <p:nvSpPr>
              <p:cNvPr id="10" name="TextBox 9">
                <a:extLst>
                  <a:ext uri="{FF2B5EF4-FFF2-40B4-BE49-F238E27FC236}">
                    <a16:creationId xmlns:a16="http://schemas.microsoft.com/office/drawing/2014/main" id="{4B1989E8-3A3C-4163-980B-64705E755A62}"/>
                  </a:ext>
                </a:extLst>
              </p:cNvPr>
              <p:cNvSpPr txBox="1">
                <a:spLocks noRot="1" noChangeAspect="1" noMove="1" noResize="1" noEditPoints="1" noAdjustHandles="1" noChangeArrowheads="1" noChangeShapeType="1" noTextEdit="1"/>
              </p:cNvSpPr>
              <p:nvPr/>
            </p:nvSpPr>
            <p:spPr>
              <a:xfrm>
                <a:off x="233680" y="2831643"/>
                <a:ext cx="8718458" cy="2308324"/>
              </a:xfrm>
              <a:prstGeom prst="rect">
                <a:avLst/>
              </a:prstGeom>
              <a:blipFill>
                <a:blip r:embed="rId15"/>
                <a:stretch>
                  <a:fillRect l="-559" t="-1587" r="-1048" b="-3439"/>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65E49A8B-0933-42F4-BE25-D30CBFE0EA19}"/>
              </a:ext>
            </a:extLst>
          </p:cNvPr>
          <p:cNvSpPr/>
          <p:nvPr/>
        </p:nvSpPr>
        <p:spPr>
          <a:xfrm>
            <a:off x="335280" y="5139967"/>
            <a:ext cx="1026160" cy="949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71D44ED-2891-4140-8876-CD51A0FEBEA9}"/>
              </a:ext>
            </a:extLst>
          </p:cNvPr>
          <p:cNvSpPr/>
          <p:nvPr/>
        </p:nvSpPr>
        <p:spPr>
          <a:xfrm>
            <a:off x="1361440" y="5139967"/>
            <a:ext cx="1026160" cy="9497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5411207-336B-4668-9E0B-6CEDD503BD08}"/>
              </a:ext>
            </a:extLst>
          </p:cNvPr>
          <p:cNvSpPr/>
          <p:nvPr/>
        </p:nvSpPr>
        <p:spPr>
          <a:xfrm>
            <a:off x="1361440" y="5720080"/>
            <a:ext cx="182880" cy="14224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780C3EA-5A38-41A7-8D06-B8DBC93DBF98}"/>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848360" y="5526378"/>
            <a:ext cx="217714" cy="192000"/>
          </a:xfrm>
          <a:prstGeom prst="rect">
            <a:avLst/>
          </a:prstGeom>
        </p:spPr>
      </p:pic>
      <p:pic>
        <p:nvPicPr>
          <p:cNvPr id="18" name="Picture 17">
            <a:extLst>
              <a:ext uri="{FF2B5EF4-FFF2-40B4-BE49-F238E27FC236}">
                <a16:creationId xmlns:a16="http://schemas.microsoft.com/office/drawing/2014/main" id="{13CE5378-CEB2-442A-8551-19E6FDE0447B}"/>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747520" y="5526378"/>
            <a:ext cx="222857" cy="192000"/>
          </a:xfrm>
          <a:prstGeom prst="rect">
            <a:avLst/>
          </a:prstGeom>
        </p:spPr>
      </p:pic>
      <p:pic>
        <p:nvPicPr>
          <p:cNvPr id="22" name="Picture 21">
            <a:extLst>
              <a:ext uri="{FF2B5EF4-FFF2-40B4-BE49-F238E27FC236}">
                <a16:creationId xmlns:a16="http://schemas.microsoft.com/office/drawing/2014/main" id="{570CA764-FB92-4D02-810F-1FBC59CDDB30}"/>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5230907" y="4903877"/>
            <a:ext cx="756000" cy="152571"/>
          </a:xfrm>
          <a:prstGeom prst="rect">
            <a:avLst/>
          </a:prstGeom>
        </p:spPr>
      </p:pic>
      <p:pic>
        <p:nvPicPr>
          <p:cNvPr id="25" name="Picture 24">
            <a:extLst>
              <a:ext uri="{FF2B5EF4-FFF2-40B4-BE49-F238E27FC236}">
                <a16:creationId xmlns:a16="http://schemas.microsoft.com/office/drawing/2014/main" id="{081109C4-8081-4E62-BC7F-502FB1E121AE}"/>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774100" y="4999729"/>
            <a:ext cx="3711429" cy="502286"/>
          </a:xfrm>
          <a:prstGeom prst="rect">
            <a:avLst/>
          </a:prstGeom>
        </p:spPr>
      </p:pic>
      <p:pic>
        <p:nvPicPr>
          <p:cNvPr id="29" name="Picture 28">
            <a:extLst>
              <a:ext uri="{FF2B5EF4-FFF2-40B4-BE49-F238E27FC236}">
                <a16:creationId xmlns:a16="http://schemas.microsoft.com/office/drawing/2014/main" id="{690C82EC-68B7-4FA9-8078-ACABC3C993BD}"/>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820942" y="5584732"/>
            <a:ext cx="2664000" cy="548571"/>
          </a:xfrm>
          <a:prstGeom prst="rect">
            <a:avLst/>
          </a:prstGeom>
        </p:spPr>
      </p:pic>
      <p:sp>
        <p:nvSpPr>
          <p:cNvPr id="30" name="Rectangle 29">
            <a:extLst>
              <a:ext uri="{FF2B5EF4-FFF2-40B4-BE49-F238E27FC236}">
                <a16:creationId xmlns:a16="http://schemas.microsoft.com/office/drawing/2014/main" id="{17374E6D-A5CD-4DFA-A27F-F39FAF4EBEEE}"/>
              </a:ext>
            </a:extLst>
          </p:cNvPr>
          <p:cNvSpPr/>
          <p:nvPr/>
        </p:nvSpPr>
        <p:spPr>
          <a:xfrm>
            <a:off x="4632371" y="5533932"/>
            <a:ext cx="2967309" cy="6839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Slide Number Placeholder 30">
            <a:extLst>
              <a:ext uri="{FF2B5EF4-FFF2-40B4-BE49-F238E27FC236}">
                <a16:creationId xmlns:a16="http://schemas.microsoft.com/office/drawing/2014/main" id="{3765A2F1-500E-44DC-8386-370E7ACD6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3518A19-6AA1-42FB-8CCA-C875E3154A42}"/>
              </a:ext>
            </a:extLst>
          </p:cNvPr>
          <p:cNvSpPr txBox="1"/>
          <p:nvPr/>
        </p:nvSpPr>
        <p:spPr>
          <a:xfrm>
            <a:off x="335280" y="6356351"/>
            <a:ext cx="744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got the well-known barometric formula if U is the potential of gravity</a:t>
            </a:r>
          </a:p>
        </p:txBody>
      </p:sp>
    </p:spTree>
    <p:extLst>
      <p:ext uri="{BB962C8B-B14F-4D97-AF65-F5344CB8AC3E}">
        <p14:creationId xmlns:p14="http://schemas.microsoft.com/office/powerpoint/2010/main" val="3173719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n_1,n_2,n_3}n_{n_1,n_2,n_3}\varepsilon_{n_1,n_2,n_3}&#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c|\vec p|&#10;\end{align*}&#10;\end{document}&#10;"/>
  <p:tag name="IGUANATEXSIZE" val="22"/>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m_0^2 = \frac{1}{c^4}\varepsilon^2-\frac{1}{c^2}|\vec p|^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frac{m_0c^2}{\sqrt{1-\frac{v^2}{c^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_{mnls}=\frac{1}{\exp\left(\frac{\hbar\omega_{mnl}-\mu}{kT}\right)-1}&#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leftrightarrow&#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hbar\omega}{\exp\left(\frac{1}{kT}-1\right)}&#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mnl}n_{mnl}\hbar\omega_{mnl}&#10;=\sum_{mnl}n_{mnl}\varepsilon_{mnl}&#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U&#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1&#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2&#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_1=\mu_2&#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T \ln\frac{N_1V_Q}{V_1}+U_1=kT \ln\frac{N_2V_Q}{V_2}+U_2&#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N_1/V_1}{N_2/V_2}=\exp\left(-\frac{U_1-U_2}{kT}\right)&#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_2+Cl_2\leftrightarrow 2HCl&#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u_{H_2}=-1\;\;\;\;\;\nu_{Cl_2}=-1\;\;\;\;\;\nu_{HCl}=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H_2;0}, n_{Cl_2;0}, n_{HCL;0}&#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ightarrow N+dN&#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i\rightarrow N_i+dN_i\;\;\;\;\;\;\;\;\; dN_i=\nu_idN&#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in\{H_2, Cl_2,HCl\}&#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G=\sum_i\mu_idN_i=\sum_i\mu_i\nu_idN&#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mu_i\nu_i=0&#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_{H_2} &amp;= kT \ln(n_{H_2} V_{Q,H_2})\\&#10;\mu_{Cl_2} &amp;= kT \ln(n_{Cl_2} V_{Q,Cl_2})\\&#10;\mu_{HCl} &amp;= kT \ln(n_{HCl} V_{Q,HCl}) - U &#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n_{H_2} V_{Q,H_2}) + \ln(n_{Cl_2} V_{Q,Cl_2})&#10;  -2 (\ln(n_{HCl} V_{Q,HCl}) + 2U/(kT) = 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n_{H_2} n_{Cl_2}}{n_{HCl}^2} =&#10;\exp(-\frac{2U}{kT})\frac{V_{Q,HCl}^2}{V_{Q,H_2} V_{Q,Cl_2}}&#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H_2;0}, n_{Cl_2;0}, n_{HCL;0}&#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i=n_{i;0}+\nu_i\frac{N_{eq}}{V}&#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mnl} = \frac{c \hbar\pi}{a}\sqrt{m^2 + n^2 + l^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p_{mnl}=\hbar(\frac{m\pi}{a},\frac{n\pi}{a},\frac{l\pi}{a})&#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4"/>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mnl} = \frac{c \hbar\pi}{a}\sqrt{m^2 + n^2 + l^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p_{mnl}=\hbar(\frac{m\pi}{a},\frac{n\pi}{a},\frac{l\pi}{a})&#10;\end{align*}&#10;\end{document}&#10;"/>
  <p:tag name="IGUANATEXSIZE" val="1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519</TotalTime>
  <Words>1962</Words>
  <Application>Microsoft Office PowerPoint</Application>
  <PresentationFormat>On-screen Show (4:3)</PresentationFormat>
  <Paragraphs>131</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Cambria Math</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30</cp:revision>
  <dcterms:created xsi:type="dcterms:W3CDTF">2018-09-13T11:10:45Z</dcterms:created>
  <dcterms:modified xsi:type="dcterms:W3CDTF">2019-11-26T11:39:23Z</dcterms:modified>
</cp:coreProperties>
</file>