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
  </p:notesMasterIdLst>
  <p:sldIdLst>
    <p:sldId id="258" r:id="rId3"/>
    <p:sldId id="259" r:id="rId4"/>
    <p:sldId id="260" r:id="rId5"/>
    <p:sldId id="273" r:id="rId6"/>
    <p:sldId id="274" r:id="rId7"/>
    <p:sldId id="275" r:id="rId8"/>
    <p:sldId id="277" r:id="rId9"/>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6" autoAdjust="0"/>
    <p:restoredTop sz="94660"/>
  </p:normalViewPr>
  <p:slideViewPr>
    <p:cSldViewPr snapToGrid="0">
      <p:cViewPr varScale="1">
        <p:scale>
          <a:sx n="78" d="100"/>
          <a:sy n="78" d="100"/>
        </p:scale>
        <p:origin x="3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2012E5-D385-4BE6-B449-2367A7A9C228}" type="datetimeFigureOut">
              <a:rPr lang="en-US" smtClean="0"/>
              <a:t>12/4/2019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B8BB75-4914-477D-B98F-885AD8F73CB2}" type="slidenum">
              <a:rPr lang="en-US" smtClean="0"/>
              <a:t>‹#›</a:t>
            </a:fld>
            <a:endParaRPr lang="en-US"/>
          </a:p>
        </p:txBody>
      </p:sp>
    </p:spTree>
    <p:extLst>
      <p:ext uri="{BB962C8B-B14F-4D97-AF65-F5344CB8AC3E}">
        <p14:creationId xmlns:p14="http://schemas.microsoft.com/office/powerpoint/2010/main" val="3755987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FBF057-0E8E-458F-8EDE-4324A0A2E797}"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67342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A4C886-2C50-42F5-9628-2DA9D94E5C3D}"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33457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F8F986-1381-4F79-B886-1AECB14F29F3}"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499278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2D3061-468E-4034-83C1-C5DA6D2600C9}"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743678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B2DCF-BC56-4CBF-8D58-F0B993558DB0}"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954885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E7EFA7-6EED-47DB-B8FD-C9AD70CD27B6}"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426126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420EF0-58AC-4EF3-82B9-E096A85D5574}"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2784011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AF7F69-78A7-447A-B574-D14351B112DE}" type="datetime1">
              <a:rPr lang="sk-SK" smtClean="0"/>
              <a:t>4. 12. 2019</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85308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B1EEEE-A488-4C8C-B0B3-6F45197B3F9D}" type="datetime1">
              <a:rPr lang="sk-SK" smtClean="0"/>
              <a:t>4. 12. 2019</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110728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D25AA-334F-445E-AA01-B584E26270F1}" type="datetime1">
              <a:rPr lang="sk-SK" smtClean="0"/>
              <a:t>4. 12. 2019</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0195401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EC9E840-AE54-41C9-B660-BE1F68ED9E2E}"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70537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CCE51E-BE7E-4E1C-8F3E-B35B09113F77}"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132983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9173E5-F783-4B11-A0FF-26E61BC4B351}"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822941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3B6C7-6C4B-4971-9AF5-7239A2A53D61}"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9995953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9E9075-619F-43A1-8778-06F2197340CF}"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83218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D9A7C7-5737-444C-B1A2-F27614EDF104}" type="datetime1">
              <a:rPr lang="sk-SK" smtClean="0"/>
              <a:t>4. 12. 2019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32028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55EA87-1F3E-4C80-AB78-739457B97F0C}"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95457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4D78CD-5214-4146-BBC5-D55B23AEF8F9}" type="datetime1">
              <a:rPr lang="sk-SK" smtClean="0"/>
              <a:t>4. 12. 2019</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980536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231BB1-5C9A-4FED-9821-30DAE2BE7D7F}" type="datetime1">
              <a:rPr lang="sk-SK" smtClean="0"/>
              <a:t>4. 12. 2019</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30808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AF92B-A8FF-4BD4-A34F-45B21223FB02}" type="datetime1">
              <a:rPr lang="sk-SK" smtClean="0"/>
              <a:t>4. 12. 2019</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04738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74D404-0F59-47FF-A0CE-7C4F027206F4}"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786722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E1CD35-3CAF-4085-B259-310E020CF932}" type="datetime1">
              <a:rPr lang="sk-SK" smtClean="0"/>
              <a:t>4. 12. 2019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6510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595ED-3A17-4AD6-BBDE-7B5BD483983F}" type="datetime1">
              <a:rPr lang="sk-SK" smtClean="0"/>
              <a:t>4. 12. 2019</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4146169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93056-7148-4C1C-BDB0-10FAE1A3D3E8}" type="datetime1">
              <a:rPr lang="sk-SK" smtClean="0"/>
              <a:t>4. 12. 2019</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8588376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image" Target="../media/image1.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tags" Target="../tags/tag4.xml"/><Relationship Id="rId12" Type="http://schemas.openxmlformats.org/officeDocument/2006/relationships/image" Target="../media/image8.png"/><Relationship Id="rId2" Type="http://schemas.openxmlformats.org/officeDocument/2006/relationships/tags" Target="../tags/tag3.xml"/><Relationship Id="rId1" Type="http://schemas.openxmlformats.org/officeDocument/2006/relationships/tags" Target="../tags/tag2.xml"/><Relationship Id="rId11" Type="http://schemas.openxmlformats.org/officeDocument/2006/relationships/image" Target="../media/image9.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slideLayout" Target="../slideLayouts/slideLayout7.xml"/><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4" Type="http://schemas.openxmlformats.org/officeDocument/2006/relationships/image" Target="../media/image110.png"/></Relationships>
</file>

<file path=ppt/slides/_rels/slide4.xml.rels><?xml version="1.0" encoding="UTF-8" standalone="yes"?>
<Relationships xmlns="http://schemas.openxmlformats.org/package/2006/relationships"><Relationship Id="rId7" Type="http://schemas.openxmlformats.org/officeDocument/2006/relationships/image" Target="../media/image13.png"/><Relationship Id="rId2" Type="http://schemas.openxmlformats.org/officeDocument/2006/relationships/slideLayout" Target="../slideLayouts/slideLayout18.xml"/><Relationship Id="rId1" Type="http://schemas.openxmlformats.org/officeDocument/2006/relationships/tags" Target="../tags/tag5.xml"/><Relationship Id="rId6" Type="http://schemas.openxmlformats.org/officeDocument/2006/relationships/image" Target="../media/image10.png"/><Relationship Id="rId5"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14.gif"/><Relationship Id="rId13" Type="http://schemas.openxmlformats.org/officeDocument/2006/relationships/image" Target="../media/image18.png"/><Relationship Id="rId18" Type="http://schemas.openxmlformats.org/officeDocument/2006/relationships/image" Target="../media/image22.png"/><Relationship Id="rId3" Type="http://schemas.openxmlformats.org/officeDocument/2006/relationships/tags" Target="../tags/tag8.xml"/><Relationship Id="rId7" Type="http://schemas.openxmlformats.org/officeDocument/2006/relationships/slideLayout" Target="../slideLayouts/slideLayout18.xml"/><Relationship Id="rId17" Type="http://schemas.openxmlformats.org/officeDocument/2006/relationships/image" Target="../media/image21.png"/><Relationship Id="rId2" Type="http://schemas.openxmlformats.org/officeDocument/2006/relationships/tags" Target="../tags/tag7.xml"/><Relationship Id="rId16" Type="http://schemas.openxmlformats.org/officeDocument/2006/relationships/image" Target="../media/image20.png"/><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15" Type="http://schemas.openxmlformats.org/officeDocument/2006/relationships/image" Target="../media/image19.png"/><Relationship Id="rId10" Type="http://schemas.openxmlformats.org/officeDocument/2006/relationships/image" Target="../media/image16.gif"/><Relationship Id="rId4" Type="http://schemas.openxmlformats.org/officeDocument/2006/relationships/tags" Target="../tags/tag9.xml"/><Relationship Id="rId9" Type="http://schemas.openxmlformats.org/officeDocument/2006/relationships/image" Target="../media/image15.png"/><Relationship Id="rId14" Type="http://schemas.openxmlformats.org/officeDocument/2006/relationships/image" Target="../media/image17.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2.xml"/><Relationship Id="rId6" Type="http://schemas.openxmlformats.org/officeDocument/2006/relationships/image" Target="../media/image22.png"/><Relationship Id="rId5" Type="http://schemas.openxmlformats.org/officeDocument/2006/relationships/image" Target="../media/image24.pn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26.png"/><Relationship Id="rId3" Type="http://schemas.openxmlformats.org/officeDocument/2006/relationships/tags" Target="../tags/tag15.xml"/><Relationship Id="rId7" Type="http://schemas.openxmlformats.org/officeDocument/2006/relationships/slideLayout" Target="../slideLayouts/slideLayout18.xml"/><Relationship Id="rId12" Type="http://schemas.openxmlformats.org/officeDocument/2006/relationships/image" Target="../media/image25.pn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23.png"/><Relationship Id="rId5" Type="http://schemas.openxmlformats.org/officeDocument/2006/relationships/tags" Target="../tags/tag17.xml"/><Relationship Id="rId10" Type="http://schemas.openxmlformats.org/officeDocument/2006/relationships/image" Target="../media/image8.png"/><Relationship Id="rId4" Type="http://schemas.openxmlformats.org/officeDocument/2006/relationships/tags" Target="../tags/tag16.xml"/><Relationship Id="rId9" Type="http://schemas.openxmlformats.org/officeDocument/2006/relationships/image" Target="../media/image7.png"/><Relationship Id="rId1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2A8BFE-B896-46BB-9051-4510733607FC}"/>
              </a:ext>
            </a:extLst>
          </p:cNvPr>
          <p:cNvSpPr txBox="1"/>
          <p:nvPr/>
        </p:nvSpPr>
        <p:spPr>
          <a:xfrm>
            <a:off x="1229360" y="160669"/>
            <a:ext cx="6685280" cy="523220"/>
          </a:xfrm>
          <a:prstGeom prst="rect">
            <a:avLst/>
          </a:prstGeom>
          <a:noFill/>
        </p:spPr>
        <p:txBody>
          <a:bodyPr wrap="square" rtlCol="0">
            <a:spAutoFit/>
          </a:bodyPr>
          <a:lstStyle/>
          <a:p>
            <a:pPr algn="ctr"/>
            <a:r>
              <a:rPr lang="en-US" sz="2800" b="1" dirty="0">
                <a:cs typeface="Arial" panose="020B0604020202020204" pitchFamily="34" charset="0"/>
              </a:rPr>
              <a:t>Theory of smuggling through the border</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ABEC4F05-A5AF-4296-91F5-8F794E1A1644}"/>
                  </a:ext>
                </a:extLst>
              </p:cNvPr>
              <p:cNvSpPr txBox="1"/>
              <p:nvPr/>
            </p:nvSpPr>
            <p:spPr>
              <a:xfrm>
                <a:off x="117458" y="680509"/>
                <a:ext cx="8772537" cy="1200329"/>
              </a:xfrm>
              <a:prstGeom prst="rect">
                <a:avLst/>
              </a:prstGeom>
              <a:noFill/>
            </p:spPr>
            <p:txBody>
              <a:bodyPr wrap="square" rtlCol="0">
                <a:spAutoFit/>
              </a:bodyPr>
              <a:lstStyle/>
              <a:p>
                <a:r>
                  <a:rPr lang="en-US" dirty="0">
                    <a:cs typeface="Arial" panose="020B0604020202020204" pitchFamily="34" charset="0"/>
                  </a:rPr>
                  <a:t>We shall study a non-equilibrium effect: transport phenomena. There are situations where there is no relaxation to equilibrium because the non-equilibrium state is artificially maintained by the external conditions. Imagine a long tube with gas connected at the ends to two reservoirs at different temperatures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1</m:t>
                        </m:r>
                      </m:sub>
                    </m:sSub>
                    <m:r>
                      <a:rPr lang="en-US" b="0" i="1" smtClean="0">
                        <a:latin typeface="Cambria Math" panose="02040503050406030204" pitchFamily="18" charset="0"/>
                        <a:cs typeface="Arial" panose="020B0604020202020204" pitchFamily="34" charset="0"/>
                      </a:rPr>
                      <m:t>,</m:t>
                    </m:r>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𝑇</m:t>
                        </m:r>
                      </m:e>
                      <m:sub>
                        <m:r>
                          <a:rPr lang="en-US" b="0" i="1" smtClean="0">
                            <a:latin typeface="Cambria Math" panose="02040503050406030204" pitchFamily="18" charset="0"/>
                            <a:cs typeface="Arial" panose="020B0604020202020204" pitchFamily="34" charset="0"/>
                          </a:rPr>
                          <m:t>2</m:t>
                        </m:r>
                      </m:sub>
                    </m:sSub>
                    <m:r>
                      <a:rPr lang="en-US" b="0" i="1" smtClean="0">
                        <a:latin typeface="Cambria Math" panose="02040503050406030204" pitchFamily="18" charset="0"/>
                        <a:cs typeface="Arial" panose="020B0604020202020204" pitchFamily="34" charset="0"/>
                      </a:rPr>
                      <m:t>.</m:t>
                    </m:r>
                  </m:oMath>
                </a14:m>
                <a:endParaRPr lang="en-US" dirty="0">
                  <a:cs typeface="Arial" panose="020B0604020202020204" pitchFamily="34" charset="0"/>
                </a:endParaRPr>
              </a:p>
            </p:txBody>
          </p:sp>
        </mc:Choice>
        <mc:Fallback xmlns="">
          <p:sp>
            <p:nvSpPr>
              <p:cNvPr id="3" name="TextBox 2">
                <a:extLst>
                  <a:ext uri="{FF2B5EF4-FFF2-40B4-BE49-F238E27FC236}">
                    <a16:creationId xmlns:a16="http://schemas.microsoft.com/office/drawing/2014/main" id="{ABEC4F05-A5AF-4296-91F5-8F794E1A1644}"/>
                  </a:ext>
                </a:extLst>
              </p:cNvPr>
              <p:cNvSpPr txBox="1">
                <a:spLocks noRot="1" noChangeAspect="1" noMove="1" noResize="1" noEditPoints="1" noAdjustHandles="1" noChangeArrowheads="1" noChangeShapeType="1" noTextEdit="1"/>
              </p:cNvSpPr>
              <p:nvPr/>
            </p:nvSpPr>
            <p:spPr>
              <a:xfrm>
                <a:off x="117458" y="680509"/>
                <a:ext cx="8772537" cy="1200329"/>
              </a:xfrm>
              <a:prstGeom prst="rect">
                <a:avLst/>
              </a:prstGeom>
              <a:blipFill>
                <a:blip r:embed="rId5"/>
                <a:stretch>
                  <a:fillRect l="-556" t="-3046" b="-7107"/>
                </a:stretch>
              </a:blipFill>
            </p:spPr>
            <p:txBody>
              <a:bodyPr/>
              <a:lstStyle/>
              <a:p>
                <a:r>
                  <a:rPr lang="en-US">
                    <a:noFill/>
                  </a:rPr>
                  <a:t> </a:t>
                </a:r>
              </a:p>
            </p:txBody>
          </p:sp>
        </mc:Fallback>
      </mc:AlternateContent>
      <p:pic>
        <p:nvPicPr>
          <p:cNvPr id="26" name="Picture 25">
            <a:extLst>
              <a:ext uri="{FF2B5EF4-FFF2-40B4-BE49-F238E27FC236}">
                <a16:creationId xmlns:a16="http://schemas.microsoft.com/office/drawing/2014/main" id="{586D4747-E62B-478D-B640-803D289C2CBD}"/>
              </a:ext>
            </a:extLst>
          </p:cNvPr>
          <p:cNvPicPr>
            <a:picLocks noChangeAspect="1"/>
          </p:cNvPicPr>
          <p:nvPr/>
        </p:nvPicPr>
        <p:blipFill>
          <a:blip r:embed="rId6"/>
          <a:stretch>
            <a:fillRect/>
          </a:stretch>
        </p:blipFill>
        <p:spPr>
          <a:xfrm>
            <a:off x="2244057" y="2004018"/>
            <a:ext cx="3851943" cy="623682"/>
          </a:xfrm>
          <a:prstGeom prst="rect">
            <a:avLst/>
          </a:prstGeom>
        </p:spPr>
      </p:pic>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C47A2CD0-F12D-46EC-9EAA-7FA0EFFEE72C}"/>
                  </a:ext>
                </a:extLst>
              </p:cNvPr>
              <p:cNvSpPr txBox="1"/>
              <p:nvPr/>
            </p:nvSpPr>
            <p:spPr>
              <a:xfrm>
                <a:off x="175568" y="2663737"/>
                <a:ext cx="8656315" cy="1754326"/>
              </a:xfrm>
              <a:prstGeom prst="rect">
                <a:avLst/>
              </a:prstGeom>
              <a:noFill/>
            </p:spPr>
            <p:txBody>
              <a:bodyPr wrap="square" rtlCol="0">
                <a:spAutoFit/>
              </a:bodyPr>
              <a:lstStyle/>
              <a:p>
                <a:r>
                  <a:rPr lang="en-US" dirty="0">
                    <a:cs typeface="Arial" panose="020B0604020202020204" pitchFamily="34" charset="0"/>
                  </a:rPr>
                  <a:t>Obviously, the gas will not get into an equilibrium state. What happens after some relaxation time is a stationary state. The local macroscopic variables do not change any more, but for example the temperature will not be homogenous. It will depend on the coordinate </a:t>
                </a:r>
                <a14:m>
                  <m:oMath xmlns:m="http://schemas.openxmlformats.org/officeDocument/2006/math">
                    <m:r>
                      <a:rPr lang="en-US" b="0" i="1" smtClean="0">
                        <a:latin typeface="Cambria Math" panose="02040503050406030204" pitchFamily="18" charset="0"/>
                        <a:cs typeface="Arial" panose="020B0604020202020204" pitchFamily="34" charset="0"/>
                      </a:rPr>
                      <m:t>𝑥</m:t>
                    </m:r>
                  </m:oMath>
                </a14:m>
                <a:r>
                  <a:rPr lang="en-US" dirty="0">
                    <a:cs typeface="Arial" panose="020B0604020202020204" pitchFamily="34" charset="0"/>
                  </a:rPr>
                  <a:t>. What is, however, not directly “seen” is that there is a steady flow of energy through the gas tube from left to right. The energy current density is phenomenologically found to be</a:t>
                </a:r>
              </a:p>
            </p:txBody>
          </p:sp>
        </mc:Choice>
        <mc:Fallback xmlns="">
          <p:sp>
            <p:nvSpPr>
              <p:cNvPr id="27" name="TextBox 26">
                <a:extLst>
                  <a:ext uri="{FF2B5EF4-FFF2-40B4-BE49-F238E27FC236}">
                    <a16:creationId xmlns:a16="http://schemas.microsoft.com/office/drawing/2014/main" id="{C47A2CD0-F12D-46EC-9EAA-7FA0EFFEE72C}"/>
                  </a:ext>
                </a:extLst>
              </p:cNvPr>
              <p:cNvSpPr txBox="1">
                <a:spLocks noRot="1" noChangeAspect="1" noMove="1" noResize="1" noEditPoints="1" noAdjustHandles="1" noChangeArrowheads="1" noChangeShapeType="1" noTextEdit="1"/>
              </p:cNvSpPr>
              <p:nvPr/>
            </p:nvSpPr>
            <p:spPr>
              <a:xfrm>
                <a:off x="175568" y="2663737"/>
                <a:ext cx="8656315" cy="1754326"/>
              </a:xfrm>
              <a:prstGeom prst="rect">
                <a:avLst/>
              </a:prstGeom>
              <a:blipFill>
                <a:blip r:embed="rId7"/>
                <a:stretch>
                  <a:fillRect l="-634" t="-2083" b="-4514"/>
                </a:stretch>
              </a:blipFill>
            </p:spPr>
            <p:txBody>
              <a:bodyPr/>
              <a:lstStyle/>
              <a:p>
                <a:r>
                  <a:rPr lang="en-US">
                    <a:noFill/>
                  </a:rPr>
                  <a:t> </a:t>
                </a:r>
              </a:p>
            </p:txBody>
          </p:sp>
        </mc:Fallback>
      </mc:AlternateContent>
      <p:pic>
        <p:nvPicPr>
          <p:cNvPr id="31" name="Picture 30">
            <a:extLst>
              <a:ext uri="{FF2B5EF4-FFF2-40B4-BE49-F238E27FC236}">
                <a16:creationId xmlns:a16="http://schemas.microsoft.com/office/drawing/2014/main" id="{FE2B121E-C746-4538-A2BE-FC9343F700F3}"/>
              </a:ext>
            </a:extLst>
          </p:cNvPr>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tretch>
            <a:fillRect/>
          </a:stretch>
        </p:blipFill>
        <p:spPr>
          <a:xfrm>
            <a:off x="3825338" y="4117868"/>
            <a:ext cx="1115428" cy="419048"/>
          </a:xfrm>
          <a:prstGeom prst="rect">
            <a:avLst/>
          </a:prstGeom>
        </p:spPr>
      </p:pic>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8571829C-22E9-4F16-B2D6-44C564D31FF4}"/>
                  </a:ext>
                </a:extLst>
              </p:cNvPr>
              <p:cNvSpPr txBox="1"/>
              <p:nvPr/>
            </p:nvSpPr>
            <p:spPr>
              <a:xfrm>
                <a:off x="175568" y="4536916"/>
                <a:ext cx="8656315" cy="2327881"/>
              </a:xfrm>
              <a:prstGeom prst="rect">
                <a:avLst/>
              </a:prstGeom>
              <a:noFill/>
            </p:spPr>
            <p:txBody>
              <a:bodyPr wrap="square" rtlCol="0">
                <a:spAutoFit/>
              </a:bodyPr>
              <a:lstStyle/>
              <a:p>
                <a:r>
                  <a:rPr lang="en-US" dirty="0">
                    <a:cs typeface="Arial" panose="020B0604020202020204" pitchFamily="34" charset="0"/>
                  </a:rPr>
                  <a:t>The units of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𝑗</m:t>
                        </m:r>
                      </m:e>
                      <m:sub>
                        <m:r>
                          <a:rPr lang="en-US" b="0" i="1" smtClean="0">
                            <a:latin typeface="Cambria Math" panose="02040503050406030204" pitchFamily="18" charset="0"/>
                            <a:cs typeface="Arial" panose="020B0604020202020204" pitchFamily="34" charset="0"/>
                          </a:rPr>
                          <m:t>𝑄</m:t>
                        </m:r>
                      </m:sub>
                    </m:sSub>
                  </m:oMath>
                </a14:m>
                <a:r>
                  <a:rPr lang="en-US" dirty="0">
                    <a:cs typeface="Arial" panose="020B0604020202020204" pitchFamily="34" charset="0"/>
                  </a:rPr>
                  <a:t> are </a:t>
                </a:r>
                <a14:m>
                  <m:oMath xmlns:m="http://schemas.openxmlformats.org/officeDocument/2006/math">
                    <m:r>
                      <m:rPr>
                        <m:nor/>
                      </m:rPr>
                      <a:rPr lang="en-US" b="0" i="0" smtClean="0">
                        <a:latin typeface="Cambria Math" panose="02040503050406030204" pitchFamily="18" charset="0"/>
                        <a:cs typeface="Arial" panose="020B0604020202020204" pitchFamily="34" charset="0"/>
                      </a:rPr>
                      <m:t>J</m:t>
                    </m:r>
                    <m:r>
                      <m:rPr>
                        <m:nor/>
                      </m:rPr>
                      <a:rPr lang="en-US" b="0" i="0" smtClean="0">
                        <a:latin typeface="Cambria Math" panose="02040503050406030204" pitchFamily="18" charset="0"/>
                        <a:cs typeface="Arial" panose="020B0604020202020204" pitchFamily="34" charset="0"/>
                      </a:rPr>
                      <m:t> </m:t>
                    </m:r>
                    <m:sSup>
                      <m:sSupPr>
                        <m:ctrlPr>
                          <a:rPr lang="en-US" b="0" i="1" smtClean="0">
                            <a:latin typeface="Cambria Math" panose="02040503050406030204" pitchFamily="18" charset="0"/>
                            <a:cs typeface="Arial" panose="020B0604020202020204" pitchFamily="34" charset="0"/>
                          </a:rPr>
                        </m:ctrlPr>
                      </m:sSupPr>
                      <m:e>
                        <m:r>
                          <m:rPr>
                            <m:nor/>
                          </m:rPr>
                          <a:rPr lang="en-US" b="0" i="0" smtClean="0">
                            <a:latin typeface="Cambria Math" panose="02040503050406030204" pitchFamily="18" charset="0"/>
                            <a:cs typeface="Arial" panose="020B0604020202020204" pitchFamily="34" charset="0"/>
                          </a:rPr>
                          <m:t>s</m:t>
                        </m:r>
                      </m:e>
                      <m:sup>
                        <m:r>
                          <a:rPr lang="en-US" b="0" i="1" smtClean="0">
                            <a:latin typeface="Cambria Math" panose="02040503050406030204" pitchFamily="18" charset="0"/>
                            <a:cs typeface="Arial" panose="020B0604020202020204" pitchFamily="34" charset="0"/>
                          </a:rPr>
                          <m:t>−1</m:t>
                        </m:r>
                      </m:sup>
                    </m:sSup>
                    <m:sSup>
                      <m:sSupPr>
                        <m:ctrlPr>
                          <a:rPr lang="en-US" b="0" i="1" smtClean="0">
                            <a:latin typeface="Cambria Math" panose="02040503050406030204" pitchFamily="18" charset="0"/>
                            <a:cs typeface="Arial" panose="020B0604020202020204" pitchFamily="34" charset="0"/>
                          </a:rPr>
                        </m:ctrlPr>
                      </m:sSupPr>
                      <m:e>
                        <m:r>
                          <m:rPr>
                            <m:nor/>
                          </m:rPr>
                          <a:rPr lang="en-US" b="0" i="0" smtClean="0">
                            <a:latin typeface="Cambria Math" panose="02040503050406030204" pitchFamily="18" charset="0"/>
                            <a:cs typeface="Arial" panose="020B0604020202020204" pitchFamily="34" charset="0"/>
                          </a:rPr>
                          <m:t>m</m:t>
                        </m:r>
                      </m:e>
                      <m:sup>
                        <m:r>
                          <a:rPr lang="en-US" b="0" i="1" smtClean="0">
                            <a:latin typeface="Cambria Math" panose="02040503050406030204" pitchFamily="18" charset="0"/>
                            <a:cs typeface="Arial" panose="020B0604020202020204" pitchFamily="34" charset="0"/>
                          </a:rPr>
                          <m:t>−2</m:t>
                        </m:r>
                      </m:sup>
                    </m:sSup>
                  </m:oMath>
                </a14:m>
                <a:r>
                  <a:rPr lang="en-US" dirty="0">
                    <a:cs typeface="Arial" panose="020B0604020202020204" pitchFamily="34" charset="0"/>
                  </a:rPr>
                  <a:t>. The mechanism of this energy transfer is that the mean kinetic energy carrying by the gas molecules through the plane represented by the dashed line from left to right is higher than from right to left. The molecules are “smuggling energy” through the virtual boundary. If you are a real smuggler at the real border you cannot buy, say, cigarettes just close in front of the border and sell it immediately after the border, because the cigarette price is often continuous around the border. </a:t>
                </a:r>
                <a:r>
                  <a:rPr lang="en-US" b="1" dirty="0">
                    <a:cs typeface="Arial" panose="020B0604020202020204" pitchFamily="34" charset="0"/>
                  </a:rPr>
                  <a:t>You have to buy your goods in a distance before the border and to sell it  in a distance after the border to get your profit</a:t>
                </a:r>
                <a:r>
                  <a:rPr lang="en-US" dirty="0">
                    <a:cs typeface="Arial" panose="020B0604020202020204" pitchFamily="34" charset="0"/>
                  </a:rPr>
                  <a:t>.</a:t>
                </a:r>
              </a:p>
            </p:txBody>
          </p:sp>
        </mc:Choice>
        <mc:Fallback xmlns="">
          <p:sp>
            <p:nvSpPr>
              <p:cNvPr id="32" name="TextBox 31">
                <a:extLst>
                  <a:ext uri="{FF2B5EF4-FFF2-40B4-BE49-F238E27FC236}">
                    <a16:creationId xmlns:a16="http://schemas.microsoft.com/office/drawing/2014/main" id="{8571829C-22E9-4F16-B2D6-44C564D31FF4}"/>
                  </a:ext>
                </a:extLst>
              </p:cNvPr>
              <p:cNvSpPr txBox="1">
                <a:spLocks noRot="1" noChangeAspect="1" noMove="1" noResize="1" noEditPoints="1" noAdjustHandles="1" noChangeArrowheads="1" noChangeShapeType="1" noTextEdit="1"/>
              </p:cNvSpPr>
              <p:nvPr/>
            </p:nvSpPr>
            <p:spPr>
              <a:xfrm>
                <a:off x="175568" y="4536916"/>
                <a:ext cx="8656315" cy="2327881"/>
              </a:xfrm>
              <a:prstGeom prst="rect">
                <a:avLst/>
              </a:prstGeom>
              <a:blipFill>
                <a:blip r:embed="rId9"/>
                <a:stretch>
                  <a:fillRect l="-634" t="-1047" r="-563" b="-31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DE3C8005-7D73-4139-960F-C424699A21DA}"/>
              </a:ext>
            </a:extLst>
          </p:cNvPr>
          <p:cNvSpPr>
            <a:spLocks noGrp="1"/>
          </p:cNvSpPr>
          <p:nvPr>
            <p:ph type="sldNum" sz="quarter" idx="12"/>
          </p:nvPr>
        </p:nvSpPr>
        <p:spPr/>
        <p:txBody>
          <a:bodyPr/>
          <a:lstStyle/>
          <a:p>
            <a:fld id="{1BCE0CA2-1A48-4B23-8A77-1A9F640E54E6}" type="slidenum">
              <a:rPr lang="sk-SK" smtClean="0"/>
              <a:t>1</a:t>
            </a:fld>
            <a:endParaRPr lang="sk-SK"/>
          </a:p>
        </p:txBody>
      </p:sp>
    </p:spTree>
    <p:extLst>
      <p:ext uri="{BB962C8B-B14F-4D97-AF65-F5344CB8AC3E}">
        <p14:creationId xmlns:p14="http://schemas.microsoft.com/office/powerpoint/2010/main" val="3173719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476980-2FBF-41DA-9FBC-7546A188A118}"/>
              </a:ext>
            </a:extLst>
          </p:cNvPr>
          <p:cNvSpPr txBox="1"/>
          <p:nvPr/>
        </p:nvSpPr>
        <p:spPr>
          <a:xfrm>
            <a:off x="1229359" y="323229"/>
            <a:ext cx="6685280" cy="523220"/>
          </a:xfrm>
          <a:prstGeom prst="rect">
            <a:avLst/>
          </a:prstGeom>
          <a:noFill/>
        </p:spPr>
        <p:txBody>
          <a:bodyPr wrap="square" rtlCol="0">
            <a:spAutoFit/>
          </a:bodyPr>
          <a:lstStyle/>
          <a:p>
            <a:pPr algn="ctr"/>
            <a:r>
              <a:rPr lang="en-US" sz="2800" b="1" dirty="0">
                <a:cs typeface="Arial" panose="020B0604020202020204" pitchFamily="34" charset="0"/>
              </a:rPr>
              <a:t>Smuggling the energy</a:t>
            </a:r>
          </a:p>
        </p:txBody>
      </p:sp>
      <p:pic>
        <p:nvPicPr>
          <p:cNvPr id="3" name="Picture 2">
            <a:extLst>
              <a:ext uri="{FF2B5EF4-FFF2-40B4-BE49-F238E27FC236}">
                <a16:creationId xmlns:a16="http://schemas.microsoft.com/office/drawing/2014/main" id="{B42C8D35-3E36-4C8B-8CC6-409CC47DD9C0}"/>
              </a:ext>
            </a:extLst>
          </p:cNvPr>
          <p:cNvPicPr>
            <a:picLocks noChangeAspect="1"/>
          </p:cNvPicPr>
          <p:nvPr/>
        </p:nvPicPr>
        <p:blipFill>
          <a:blip r:embed="rId5"/>
          <a:stretch>
            <a:fillRect/>
          </a:stretch>
        </p:blipFill>
        <p:spPr>
          <a:xfrm>
            <a:off x="2646027" y="1181058"/>
            <a:ext cx="3851943" cy="623682"/>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2C0684B4-EFAD-481F-8D55-4EB2E795205B}"/>
                  </a:ext>
                </a:extLst>
              </p:cNvPr>
              <p:cNvSpPr txBox="1"/>
              <p:nvPr/>
            </p:nvSpPr>
            <p:spPr>
              <a:xfrm>
                <a:off x="365760" y="2021840"/>
                <a:ext cx="8463280" cy="2629822"/>
              </a:xfrm>
              <a:prstGeom prst="rect">
                <a:avLst/>
              </a:prstGeom>
              <a:noFill/>
            </p:spPr>
            <p:txBody>
              <a:bodyPr wrap="square" rtlCol="0">
                <a:spAutoFit/>
              </a:bodyPr>
              <a:lstStyle/>
              <a:p>
                <a:r>
                  <a:rPr lang="en-US" dirty="0">
                    <a:cs typeface="Arial" panose="020B0604020202020204" pitchFamily="34" charset="0"/>
                  </a:rPr>
                  <a:t>We want to study the energy transfer through the virtual border represented by the dashed line. Molecules randomly cross the border. At the stationary state there is no net flow of the molecules, the number of molecules crossing from left to right is the same as the number crossing in the opposite direction. It is the same as for real smugglers on a real border. All the smugglers crossing the border return (with emptied backpacks) back. (Unless they are caught and jailed by the finance police .) The flow of molecules from left to right (per second per unit of area) is                       where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𝑛</m:t>
                        </m:r>
                      </m:e>
                      <m:sub>
                        <m:r>
                          <a:rPr lang="en-US" b="0" i="1" smtClean="0">
                            <a:latin typeface="Cambria Math" panose="02040503050406030204" pitchFamily="18" charset="0"/>
                            <a:cs typeface="Arial" panose="020B0604020202020204" pitchFamily="34" charset="0"/>
                          </a:rPr>
                          <m:t>𝑙𝑒𝑓𝑡</m:t>
                        </m:r>
                      </m:sub>
                    </m:sSub>
                  </m:oMath>
                </a14:m>
                <a:r>
                  <a:rPr lang="en-US" dirty="0">
                    <a:cs typeface="Arial" panose="020B0604020202020204" pitchFamily="34" charset="0"/>
                  </a:rPr>
                  <a:t> is a typical density of molecules and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m:rPr>
                            <m:nor/>
                          </m:rPr>
                          <a:rPr lang="en-US" b="0" i="1" smtClean="0">
                            <a:latin typeface="Cambria Math" panose="02040503050406030204" pitchFamily="18" charset="0"/>
                            <a:cs typeface="Arial" panose="020B0604020202020204" pitchFamily="34" charset="0"/>
                          </a:rPr>
                          <m:t>v</m:t>
                        </m:r>
                      </m:e>
                      <m:sub>
                        <m:r>
                          <a:rPr lang="en-US" b="0" i="1" smtClean="0">
                            <a:latin typeface="Cambria Math" panose="02040503050406030204" pitchFamily="18" charset="0"/>
                            <a:cs typeface="Arial" panose="020B0604020202020204" pitchFamily="34" charset="0"/>
                          </a:rPr>
                          <m:t>𝑙𝑒𝑓𝑡</m:t>
                        </m:r>
                      </m:sub>
                    </m:sSub>
                  </m:oMath>
                </a14:m>
                <a:r>
                  <a:rPr lang="en-US" dirty="0">
                    <a:cs typeface="Arial" panose="020B0604020202020204" pitchFamily="34" charset="0"/>
                  </a:rPr>
                  <a:t> is the typical velocity of molecules left from the border. The net flow through the border is zero if </a:t>
                </a:r>
              </a:p>
            </p:txBody>
          </p:sp>
        </mc:Choice>
        <mc:Fallback xmlns="">
          <p:sp>
            <p:nvSpPr>
              <p:cNvPr id="4" name="TextBox 3">
                <a:extLst>
                  <a:ext uri="{FF2B5EF4-FFF2-40B4-BE49-F238E27FC236}">
                    <a16:creationId xmlns:a16="http://schemas.microsoft.com/office/drawing/2014/main" id="{2C0684B4-EFAD-481F-8D55-4EB2E795205B}"/>
                  </a:ext>
                </a:extLst>
              </p:cNvPr>
              <p:cNvSpPr txBox="1">
                <a:spLocks noRot="1" noChangeAspect="1" noMove="1" noResize="1" noEditPoints="1" noAdjustHandles="1" noChangeArrowheads="1" noChangeShapeType="1" noTextEdit="1"/>
              </p:cNvSpPr>
              <p:nvPr/>
            </p:nvSpPr>
            <p:spPr>
              <a:xfrm>
                <a:off x="365760" y="2021840"/>
                <a:ext cx="8463280" cy="2629822"/>
              </a:xfrm>
              <a:prstGeom prst="rect">
                <a:avLst/>
              </a:prstGeom>
              <a:blipFill>
                <a:blip r:embed="rId8"/>
                <a:stretch>
                  <a:fillRect l="-576" t="-1392" r="-1009" b="-2784"/>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760CD450-5565-4321-91D5-3B742CC68CEA}"/>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4202733" y="3799840"/>
            <a:ext cx="888000" cy="168000"/>
          </a:xfrm>
          <a:prstGeom prst="rect">
            <a:avLst/>
          </a:prstGeom>
        </p:spPr>
      </p:pic>
      <p:pic>
        <p:nvPicPr>
          <p:cNvPr id="10" name="Picture 9">
            <a:extLst>
              <a:ext uri="{FF2B5EF4-FFF2-40B4-BE49-F238E27FC236}">
                <a16:creationId xmlns:a16="http://schemas.microsoft.com/office/drawing/2014/main" id="{E02F8C11-C02F-4AA4-BB13-7A6F6FD0D425}"/>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3347163" y="4700762"/>
            <a:ext cx="2307429" cy="168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53E9CC9C-AC9C-4019-BC49-A1F3A150C810}"/>
                  </a:ext>
                </a:extLst>
              </p:cNvPr>
              <p:cNvSpPr txBox="1"/>
              <p:nvPr/>
            </p:nvSpPr>
            <p:spPr>
              <a:xfrm>
                <a:off x="416557" y="4917862"/>
                <a:ext cx="8168640" cy="1222899"/>
              </a:xfrm>
              <a:prstGeom prst="rect">
                <a:avLst/>
              </a:prstGeom>
              <a:noFill/>
            </p:spPr>
            <p:txBody>
              <a:bodyPr wrap="square" rtlCol="0">
                <a:spAutoFit/>
              </a:bodyPr>
              <a:lstStyle/>
              <a:p>
                <a:r>
                  <a:rPr lang="en-US" dirty="0">
                    <a:cs typeface="Arial" panose="020B0604020202020204" pitchFamily="34" charset="0"/>
                  </a:rPr>
                  <a:t>Now the smuggler-molecules crossing from the left carry “backpacks” filled by the energy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𝑙𝑒𝑓𝑡</m:t>
                        </m:r>
                      </m:sub>
                    </m:sSub>
                  </m:oMath>
                </a14:m>
                <a:r>
                  <a:rPr lang="en-US" dirty="0">
                    <a:cs typeface="Arial" panose="020B0604020202020204" pitchFamily="34" charset="0"/>
                  </a:rPr>
                  <a:t>. Those crossing from the right carry the energy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𝑟𝑖𝑔h𝑡</m:t>
                        </m:r>
                      </m:sub>
                    </m:sSub>
                  </m:oMath>
                </a14:m>
                <a:r>
                  <a:rPr lang="en-US" dirty="0">
                    <a:cs typeface="Arial" panose="020B0604020202020204" pitchFamily="34" charset="0"/>
                  </a:rPr>
                  <a:t>. So the net flow of energy through the border taken as positive from left to right and expressed in  units </a:t>
                </a:r>
                <a14:m>
                  <m:oMath xmlns:m="http://schemas.openxmlformats.org/officeDocument/2006/math">
                    <m:r>
                      <m:rPr>
                        <m:nor/>
                      </m:rPr>
                      <a:rPr lang="en-US">
                        <a:latin typeface="Cambria Math" panose="02040503050406030204" pitchFamily="18" charset="0"/>
                        <a:cs typeface="Arial" panose="020B0604020202020204" pitchFamily="34" charset="0"/>
                      </a:rPr>
                      <m:t>J</m:t>
                    </m:r>
                    <m:r>
                      <m:rPr>
                        <m:nor/>
                      </m:rPr>
                      <a:rPr lang="en-US">
                        <a:latin typeface="Cambria Math" panose="02040503050406030204" pitchFamily="18" charset="0"/>
                        <a:cs typeface="Arial" panose="020B0604020202020204" pitchFamily="34" charset="0"/>
                      </a:rPr>
                      <m:t> </m:t>
                    </m:r>
                    <m:sSup>
                      <m:sSupPr>
                        <m:ctrlPr>
                          <a:rPr lang="en-US" i="1">
                            <a:latin typeface="Cambria Math" panose="02040503050406030204" pitchFamily="18" charset="0"/>
                            <a:cs typeface="Arial" panose="020B0604020202020204" pitchFamily="34" charset="0"/>
                          </a:rPr>
                        </m:ctrlPr>
                      </m:sSupPr>
                      <m:e>
                        <m:r>
                          <m:rPr>
                            <m:nor/>
                          </m:rPr>
                          <a:rPr lang="en-US">
                            <a:latin typeface="Cambria Math" panose="02040503050406030204" pitchFamily="18" charset="0"/>
                            <a:cs typeface="Arial" panose="020B0604020202020204" pitchFamily="34" charset="0"/>
                          </a:rPr>
                          <m:t>s</m:t>
                        </m:r>
                      </m:e>
                      <m:sup>
                        <m:r>
                          <a:rPr lang="en-US" i="1">
                            <a:latin typeface="Cambria Math" panose="02040503050406030204" pitchFamily="18" charset="0"/>
                            <a:cs typeface="Arial" panose="020B0604020202020204" pitchFamily="34" charset="0"/>
                          </a:rPr>
                          <m:t>−1</m:t>
                        </m:r>
                      </m:sup>
                    </m:sSup>
                    <m:sSup>
                      <m:sSupPr>
                        <m:ctrlPr>
                          <a:rPr lang="en-US" i="1">
                            <a:latin typeface="Cambria Math" panose="02040503050406030204" pitchFamily="18" charset="0"/>
                            <a:cs typeface="Arial" panose="020B0604020202020204" pitchFamily="34" charset="0"/>
                          </a:rPr>
                        </m:ctrlPr>
                      </m:sSupPr>
                      <m:e>
                        <m:r>
                          <m:rPr>
                            <m:nor/>
                          </m:rPr>
                          <a:rPr lang="en-US">
                            <a:latin typeface="Cambria Math" panose="02040503050406030204" pitchFamily="18" charset="0"/>
                            <a:cs typeface="Arial" panose="020B0604020202020204" pitchFamily="34" charset="0"/>
                          </a:rPr>
                          <m:t>m</m:t>
                        </m:r>
                      </m:e>
                      <m:sup>
                        <m:r>
                          <a:rPr lang="en-US" i="1">
                            <a:latin typeface="Cambria Math" panose="02040503050406030204" pitchFamily="18" charset="0"/>
                            <a:cs typeface="Arial" panose="020B0604020202020204" pitchFamily="34" charset="0"/>
                          </a:rPr>
                          <m:t>−2</m:t>
                        </m:r>
                      </m:sup>
                    </m:sSup>
                  </m:oMath>
                </a14:m>
                <a:r>
                  <a:rPr lang="en-US" dirty="0">
                    <a:cs typeface="Arial" panose="020B0604020202020204" pitchFamily="34" charset="0"/>
                  </a:rPr>
                  <a:t> is</a:t>
                </a:r>
              </a:p>
            </p:txBody>
          </p:sp>
        </mc:Choice>
        <mc:Fallback xmlns="">
          <p:sp>
            <p:nvSpPr>
              <p:cNvPr id="11" name="TextBox 10">
                <a:extLst>
                  <a:ext uri="{FF2B5EF4-FFF2-40B4-BE49-F238E27FC236}">
                    <a16:creationId xmlns:a16="http://schemas.microsoft.com/office/drawing/2014/main" id="{53E9CC9C-AC9C-4019-BC49-A1F3A150C810}"/>
                  </a:ext>
                </a:extLst>
              </p:cNvPr>
              <p:cNvSpPr txBox="1">
                <a:spLocks noRot="1" noChangeAspect="1" noMove="1" noResize="1" noEditPoints="1" noAdjustHandles="1" noChangeArrowheads="1" noChangeShapeType="1" noTextEdit="1"/>
              </p:cNvSpPr>
              <p:nvPr/>
            </p:nvSpPr>
            <p:spPr>
              <a:xfrm>
                <a:off x="416557" y="4917862"/>
                <a:ext cx="8168640" cy="1222899"/>
              </a:xfrm>
              <a:prstGeom prst="rect">
                <a:avLst/>
              </a:prstGeom>
              <a:blipFill>
                <a:blip r:embed="rId11"/>
                <a:stretch>
                  <a:fillRect l="-597" t="-3000" r="-75" b="-7500"/>
                </a:stretch>
              </a:blipFill>
            </p:spPr>
            <p:txBody>
              <a:bodyPr/>
              <a:lstStyle/>
              <a:p>
                <a:r>
                  <a:rPr lang="en-US">
                    <a:noFill/>
                  </a:rPr>
                  <a:t> </a:t>
                </a:r>
              </a:p>
            </p:txBody>
          </p:sp>
        </mc:Fallback>
      </mc:AlternateContent>
      <p:pic>
        <p:nvPicPr>
          <p:cNvPr id="14" name="Picture 13">
            <a:extLst>
              <a:ext uri="{FF2B5EF4-FFF2-40B4-BE49-F238E27FC236}">
                <a16:creationId xmlns:a16="http://schemas.microsoft.com/office/drawing/2014/main" id="{1CBD99F1-9C30-48C3-87E4-74D4A5A3EDF8}"/>
              </a:ext>
            </a:extLst>
          </p:cNvPr>
          <p:cNvPicPr>
            <a:picLocks noChangeAspect="1"/>
          </p:cNvPicPr>
          <p:nvPr>
            <p:custDataLst>
              <p:tags r:id="rId3"/>
            </p:custDataLst>
          </p:nvPr>
        </p:nvPicPr>
        <p:blipFill>
          <a:blip r:embed="rId12" cstate="print">
            <a:extLst>
              <a:ext uri="{28A0092B-C50C-407E-A947-70E740481C1C}">
                <a14:useLocalDpi xmlns:a14="http://schemas.microsoft.com/office/drawing/2010/main" val="0"/>
              </a:ext>
            </a:extLst>
          </a:blip>
          <a:stretch>
            <a:fillRect/>
          </a:stretch>
        </p:blipFill>
        <p:spPr>
          <a:xfrm>
            <a:off x="2685114" y="6140761"/>
            <a:ext cx="3824572" cy="217714"/>
          </a:xfrm>
          <a:prstGeom prst="rect">
            <a:avLst/>
          </a:prstGeom>
        </p:spPr>
      </p:pic>
      <p:sp>
        <p:nvSpPr>
          <p:cNvPr id="15" name="Rectangle 14">
            <a:extLst>
              <a:ext uri="{FF2B5EF4-FFF2-40B4-BE49-F238E27FC236}">
                <a16:creationId xmlns:a16="http://schemas.microsoft.com/office/drawing/2014/main" id="{C9F7522B-3C1B-4002-A421-DBFD8CF35A01}"/>
              </a:ext>
            </a:extLst>
          </p:cNvPr>
          <p:cNvSpPr/>
          <p:nvPr/>
        </p:nvSpPr>
        <p:spPr>
          <a:xfrm>
            <a:off x="2646027" y="6024880"/>
            <a:ext cx="3968133" cy="50989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276B322C-6199-436D-9BF5-5C11C705C57D}"/>
              </a:ext>
            </a:extLst>
          </p:cNvPr>
          <p:cNvSpPr>
            <a:spLocks noGrp="1"/>
          </p:cNvSpPr>
          <p:nvPr>
            <p:ph type="sldNum" sz="quarter" idx="12"/>
          </p:nvPr>
        </p:nvSpPr>
        <p:spPr/>
        <p:txBody>
          <a:bodyPr/>
          <a:lstStyle/>
          <a:p>
            <a:fld id="{1BCE0CA2-1A48-4B23-8A77-1A9F640E54E6}" type="slidenum">
              <a:rPr lang="sk-SK" smtClean="0"/>
              <a:t>2</a:t>
            </a:fld>
            <a:endParaRPr lang="sk-SK"/>
          </a:p>
        </p:txBody>
      </p:sp>
    </p:spTree>
    <p:extLst>
      <p:ext uri="{BB962C8B-B14F-4D97-AF65-F5344CB8AC3E}">
        <p14:creationId xmlns:p14="http://schemas.microsoft.com/office/powerpoint/2010/main" val="1231190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D5712D-CF5E-4E5C-9138-4A808EE9166C}"/>
              </a:ext>
            </a:extLst>
          </p:cNvPr>
          <p:cNvSpPr txBox="1"/>
          <p:nvPr/>
        </p:nvSpPr>
        <p:spPr>
          <a:xfrm>
            <a:off x="1229359" y="291331"/>
            <a:ext cx="6685280" cy="523220"/>
          </a:xfrm>
          <a:prstGeom prst="rect">
            <a:avLst/>
          </a:prstGeom>
          <a:noFill/>
        </p:spPr>
        <p:txBody>
          <a:bodyPr wrap="square" rtlCol="0">
            <a:spAutoFit/>
          </a:bodyPr>
          <a:lstStyle/>
          <a:p>
            <a:pPr algn="ctr"/>
            <a:r>
              <a:rPr lang="en-US" sz="2800" b="1" dirty="0">
                <a:cs typeface="Arial" panose="020B0604020202020204" pitchFamily="34" charset="0"/>
              </a:rPr>
              <a:t>Smuggling the energy</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40DAF3BF-A1CC-4562-A2E4-9F9898C68848}"/>
                  </a:ext>
                </a:extLst>
              </p:cNvPr>
              <p:cNvSpPr txBox="1"/>
              <p:nvPr/>
            </p:nvSpPr>
            <p:spPr>
              <a:xfrm>
                <a:off x="137159" y="1117600"/>
                <a:ext cx="8869680" cy="3742563"/>
              </a:xfrm>
              <a:prstGeom prst="rect">
                <a:avLst/>
              </a:prstGeom>
              <a:noFill/>
            </p:spPr>
            <p:txBody>
              <a:bodyPr wrap="square" rtlCol="0">
                <a:spAutoFit/>
              </a:bodyPr>
              <a:lstStyle/>
              <a:p>
                <a:r>
                  <a:rPr lang="en-US" dirty="0">
                    <a:cs typeface="Arial" panose="020B0604020202020204" pitchFamily="34" charset="0"/>
                  </a:rPr>
                  <a:t>The question is where the backpacks of the smuggler-molecules are filled with energy. The energy we are speaking about is, of course, the kinetic energy of the molecule as it was “obtained” in the last collision before crossing the border.  This means that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𝜀</m:t>
                        </m:r>
                      </m:e>
                      <m:sub>
                        <m:r>
                          <a:rPr lang="en-US" b="0" i="1" smtClean="0">
                            <a:latin typeface="Cambria Math" panose="02040503050406030204" pitchFamily="18" charset="0"/>
                            <a:cs typeface="Arial" panose="020B0604020202020204" pitchFamily="34" charset="0"/>
                          </a:rPr>
                          <m:t>𝑙𝑒𝑡𝑓</m:t>
                        </m:r>
                      </m:sub>
                    </m:sSub>
                  </m:oMath>
                </a14:m>
                <a:r>
                  <a:rPr lang="en-US" dirty="0">
                    <a:cs typeface="Arial" panose="020B0604020202020204" pitchFamily="34" charset="0"/>
                  </a:rPr>
                  <a:t> is typically the mean kinetic energy of molecules </a:t>
                </a:r>
                <a:r>
                  <a:rPr lang="en-US" b="1" dirty="0">
                    <a:cs typeface="Arial" panose="020B0604020202020204" pitchFamily="34" charset="0"/>
                  </a:rPr>
                  <a:t>at a distance of the mean free molecular path </a:t>
                </a:r>
                <a:r>
                  <a:rPr lang="en-US" dirty="0">
                    <a:cs typeface="Arial" panose="020B0604020202020204" pitchFamily="34" charset="0"/>
                  </a:rPr>
                  <a:t>to the left from the border.</a:t>
                </a:r>
              </a:p>
              <a:p>
                <a:endParaRPr lang="en-US" dirty="0">
                  <a:cs typeface="Arial" panose="020B0604020202020204" pitchFamily="34" charset="0"/>
                </a:endParaRPr>
              </a:p>
              <a:p>
                <a:r>
                  <a:rPr lang="en-US" b="1" dirty="0">
                    <a:solidFill>
                      <a:srgbClr val="FF0000"/>
                    </a:solidFill>
                    <a:cs typeface="Arial" panose="020B0604020202020204" pitchFamily="34" charset="0"/>
                  </a:rPr>
                  <a:t>Warning: you have certainly noticed that we always used the word “typical” characterizing various physical quantities. We stress by that that our reasoning is an “order-of-magnitude” reasoning. We do not care to distinguish between for example mean absolute velocities or square roots of mean quadratic velocities or whatever. Therefore our results will not contain such factors as </a:t>
                </a:r>
                <a14:m>
                  <m:oMath xmlns:m="http://schemas.openxmlformats.org/officeDocument/2006/math">
                    <m:rad>
                      <m:radPr>
                        <m:degHide m:val="on"/>
                        <m:ctrlPr>
                          <a:rPr lang="en-US" b="1" i="1" smtClean="0">
                            <a:solidFill>
                              <a:srgbClr val="FF0000"/>
                            </a:solidFill>
                            <a:latin typeface="Cambria Math" panose="02040503050406030204" pitchFamily="18" charset="0"/>
                            <a:cs typeface="Arial" panose="020B0604020202020204" pitchFamily="34" charset="0"/>
                          </a:rPr>
                        </m:ctrlPr>
                      </m:radPr>
                      <m:deg/>
                      <m:e>
                        <m:r>
                          <a:rPr lang="en-US" b="1" i="1" smtClean="0">
                            <a:solidFill>
                              <a:srgbClr val="FF0000"/>
                            </a:solidFill>
                            <a:latin typeface="Cambria Math" panose="02040503050406030204" pitchFamily="18" charset="0"/>
                            <a:cs typeface="Arial" panose="020B0604020202020204" pitchFamily="34" charset="0"/>
                          </a:rPr>
                          <m:t>𝟐</m:t>
                        </m:r>
                      </m:e>
                    </m:rad>
                    <m:r>
                      <a:rPr lang="en-US" b="1" i="1" smtClean="0">
                        <a:solidFill>
                          <a:srgbClr val="FF0000"/>
                        </a:solidFill>
                        <a:latin typeface="Cambria Math" panose="02040503050406030204" pitchFamily="18" charset="0"/>
                        <a:cs typeface="Arial" panose="020B0604020202020204" pitchFamily="34" charset="0"/>
                      </a:rPr>
                      <m:t>,</m:t>
                    </m:r>
                    <m:r>
                      <a:rPr lang="en-US" b="1" i="1" smtClean="0">
                        <a:solidFill>
                          <a:srgbClr val="FF0000"/>
                        </a:solidFill>
                        <a:latin typeface="Cambria Math" panose="02040503050406030204" pitchFamily="18" charset="0"/>
                        <a:cs typeface="Arial" panose="020B0604020202020204" pitchFamily="34" charset="0"/>
                      </a:rPr>
                      <m:t>𝝅</m:t>
                    </m:r>
                  </m:oMath>
                </a14:m>
                <a:r>
                  <a:rPr lang="en-US" b="1" dirty="0">
                    <a:solidFill>
                      <a:srgbClr val="FF0000"/>
                    </a:solidFill>
                    <a:cs typeface="Arial" panose="020B0604020202020204" pitchFamily="34" charset="0"/>
                  </a:rPr>
                  <a:t> you will find in some textbooks. The authors of those books do not often present more rigorous arguments than we do here, but they know more exact results and do some cheating to get “better results”.</a:t>
                </a:r>
              </a:p>
            </p:txBody>
          </p:sp>
        </mc:Choice>
        <mc:Fallback xmlns="">
          <p:sp>
            <p:nvSpPr>
              <p:cNvPr id="3" name="TextBox 2">
                <a:extLst>
                  <a:ext uri="{FF2B5EF4-FFF2-40B4-BE49-F238E27FC236}">
                    <a16:creationId xmlns:a16="http://schemas.microsoft.com/office/drawing/2014/main" id="{40DAF3BF-A1CC-4562-A2E4-9F9898C68848}"/>
                  </a:ext>
                </a:extLst>
              </p:cNvPr>
              <p:cNvSpPr txBox="1">
                <a:spLocks noRot="1" noChangeAspect="1" noMove="1" noResize="1" noEditPoints="1" noAdjustHandles="1" noChangeArrowheads="1" noChangeShapeType="1" noTextEdit="1"/>
              </p:cNvSpPr>
              <p:nvPr/>
            </p:nvSpPr>
            <p:spPr>
              <a:xfrm>
                <a:off x="137159" y="1117600"/>
                <a:ext cx="8869680" cy="3742563"/>
              </a:xfrm>
              <a:prstGeom prst="rect">
                <a:avLst/>
              </a:prstGeom>
              <a:blipFill>
                <a:blip r:embed="rId4"/>
                <a:stretch>
                  <a:fillRect l="-550" t="-814" r="-825" b="-162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41FCB489-934E-413F-8C05-21141D24D921}"/>
              </a:ext>
            </a:extLst>
          </p:cNvPr>
          <p:cNvSpPr txBox="1"/>
          <p:nvPr/>
        </p:nvSpPr>
        <p:spPr>
          <a:xfrm>
            <a:off x="137159" y="4947920"/>
            <a:ext cx="8788400" cy="646331"/>
          </a:xfrm>
          <a:prstGeom prst="rect">
            <a:avLst/>
          </a:prstGeom>
          <a:noFill/>
        </p:spPr>
        <p:txBody>
          <a:bodyPr wrap="square" rtlCol="0">
            <a:spAutoFit/>
          </a:bodyPr>
          <a:lstStyle/>
          <a:p>
            <a:r>
              <a:rPr lang="en-US" dirty="0">
                <a:cs typeface="Arial" panose="020B0604020202020204" pitchFamily="34" charset="0"/>
              </a:rPr>
              <a:t>So to continue with our reasoning we have to repeat basic facts about molecular mean free path. </a:t>
            </a:r>
            <a:r>
              <a:rPr lang="en-US" b="1" dirty="0">
                <a:cs typeface="Arial" panose="020B0604020202020204" pitchFamily="34" charset="0"/>
              </a:rPr>
              <a:t>Next, we present some slides from the course of mechanics</a:t>
            </a:r>
          </a:p>
        </p:txBody>
      </p:sp>
      <p:sp>
        <p:nvSpPr>
          <p:cNvPr id="5" name="Slide Number Placeholder 4">
            <a:extLst>
              <a:ext uri="{FF2B5EF4-FFF2-40B4-BE49-F238E27FC236}">
                <a16:creationId xmlns:a16="http://schemas.microsoft.com/office/drawing/2014/main" id="{E84793F9-9FF5-446A-BD3D-2793CC6166CC}"/>
              </a:ext>
            </a:extLst>
          </p:cNvPr>
          <p:cNvSpPr>
            <a:spLocks noGrp="1"/>
          </p:cNvSpPr>
          <p:nvPr>
            <p:ph type="sldNum" sz="quarter" idx="12"/>
          </p:nvPr>
        </p:nvSpPr>
        <p:spPr/>
        <p:txBody>
          <a:bodyPr/>
          <a:lstStyle/>
          <a:p>
            <a:fld id="{1BCE0CA2-1A48-4B23-8A77-1A9F640E54E6}" type="slidenum">
              <a:rPr lang="sk-SK" smtClean="0"/>
              <a:t>3</a:t>
            </a:fld>
            <a:endParaRPr lang="sk-SK"/>
          </a:p>
        </p:txBody>
      </p:sp>
    </p:spTree>
    <p:extLst>
      <p:ext uri="{BB962C8B-B14F-4D97-AF65-F5344CB8AC3E}">
        <p14:creationId xmlns:p14="http://schemas.microsoft.com/office/powerpoint/2010/main" val="2447338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C2DB5A0-3FFD-4426-8E70-D35F2FA3DF91}"/>
                  </a:ext>
                </a:extLst>
              </p:cNvPr>
              <p:cNvSpPr txBox="1"/>
              <p:nvPr/>
            </p:nvSpPr>
            <p:spPr>
              <a:xfrm>
                <a:off x="274320" y="4279683"/>
                <a:ext cx="8422640" cy="247760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If the whole </a:t>
                </a:r>
                <a14:m>
                  <m:oMath xmlns:m="http://schemas.openxmlformats.org/officeDocument/2006/math">
                    <m:r>
                      <a:rPr lang="en-US" b="0" i="1" smtClean="0">
                        <a:latin typeface="Cambria Math" panose="02040503050406030204" pitchFamily="18" charset="0"/>
                        <a:cs typeface="Arial" panose="020B0604020202020204" pitchFamily="34" charset="0"/>
                      </a:rPr>
                      <m:t>4</m:t>
                    </m:r>
                    <m:r>
                      <a:rPr lang="en-US" b="0" i="1" smtClean="0">
                        <a:latin typeface="Cambria Math" panose="02040503050406030204" pitchFamily="18" charset="0"/>
                        <a:cs typeface="Arial" panose="020B0604020202020204" pitchFamily="34" charset="0"/>
                      </a:rPr>
                      <m:t>𝜋</m:t>
                    </m:r>
                  </m:oMath>
                </a14:m>
                <a:r>
                  <a:rPr lang="en-US" dirty="0">
                    <a:latin typeface="Arial" panose="020B0604020202020204" pitchFamily="34" charset="0"/>
                    <a:cs typeface="Arial" panose="020B0604020202020204" pitchFamily="34" charset="0"/>
                  </a:rPr>
                  <a:t> spatial angle around the target is covered by detectors, then the number of detector “clicks” per second  </a:t>
                </a:r>
                <a14:m>
                  <m:oMath xmlns:m="http://schemas.openxmlformats.org/officeDocument/2006/math">
                    <m:r>
                      <a:rPr lang="en-US" b="0" i="1" smtClean="0">
                        <a:latin typeface="Cambria Math" panose="02040503050406030204" pitchFamily="18" charset="0"/>
                        <a:cs typeface="Arial" panose="020B0604020202020204" pitchFamily="34" charset="0"/>
                      </a:rPr>
                      <m:t>𝑛</m:t>
                    </m:r>
                  </m:oMath>
                </a14:m>
                <a:r>
                  <a:rPr lang="en-US" dirty="0">
                    <a:latin typeface="Arial" panose="020B0604020202020204" pitchFamily="34" charset="0"/>
                    <a:cs typeface="Arial" panose="020B0604020202020204" pitchFamily="34" charset="0"/>
                  </a:rPr>
                  <a:t> can be expressed as</a:t>
                </a:r>
              </a:p>
              <a:p>
                <a:endParaRPr lang="en-US"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where </a:t>
                </a:r>
                <a14:m>
                  <m:oMath xmlns:m="http://schemas.openxmlformats.org/officeDocument/2006/math">
                    <m:r>
                      <a:rPr lang="en-US" b="0" i="1" smtClean="0">
                        <a:latin typeface="Cambria Math" panose="02040503050406030204" pitchFamily="18" charset="0"/>
                        <a:cs typeface="Arial" panose="020B0604020202020204" pitchFamily="34" charset="0"/>
                      </a:rPr>
                      <m:t>𝑗</m:t>
                    </m:r>
                  </m:oMath>
                </a14:m>
                <a:r>
                  <a:rPr lang="en-US" dirty="0">
                    <a:latin typeface="Arial" panose="020B0604020202020204" pitchFamily="34" charset="0"/>
                    <a:cs typeface="Arial" panose="020B0604020202020204" pitchFamily="34" charset="0"/>
                  </a:rPr>
                  <a:t> is the incoming particle beam flow density (in particles per second per area unit) and </a:t>
                </a:r>
                <a14:m>
                  <m:oMath xmlns:m="http://schemas.openxmlformats.org/officeDocument/2006/math">
                    <m:sSub>
                      <m:sSubPr>
                        <m:ctrlPr>
                          <a:rPr lang="en-US" b="0" i="1" smtClean="0">
                            <a:latin typeface="Cambria Math" panose="02040503050406030204" pitchFamily="18" charset="0"/>
                            <a:cs typeface="Arial" panose="020B0604020202020204" pitchFamily="34" charset="0"/>
                          </a:rPr>
                        </m:ctrlPr>
                      </m:sSubPr>
                      <m:e>
                        <m:r>
                          <a:rPr lang="en-US" b="0" i="1" smtClean="0">
                            <a:latin typeface="Cambria Math" panose="02040503050406030204" pitchFamily="18" charset="0"/>
                            <a:cs typeface="Arial" panose="020B0604020202020204" pitchFamily="34" charset="0"/>
                          </a:rPr>
                          <m:t>𝜎</m:t>
                        </m:r>
                      </m:e>
                      <m:sub>
                        <m:r>
                          <a:rPr lang="en-US" b="0" i="1" smtClean="0">
                            <a:latin typeface="Cambria Math" panose="02040503050406030204" pitchFamily="18" charset="0"/>
                            <a:cs typeface="Arial" panose="020B0604020202020204" pitchFamily="34" charset="0"/>
                          </a:rPr>
                          <m:t>𝑡𝑜𝑡</m:t>
                        </m:r>
                      </m:sub>
                    </m:sSub>
                  </m:oMath>
                </a14:m>
                <a:r>
                  <a:rPr lang="en-US" dirty="0">
                    <a:latin typeface="Arial" panose="020B0604020202020204" pitchFamily="34" charset="0"/>
                    <a:cs typeface="Arial" panose="020B0604020202020204" pitchFamily="34" charset="0"/>
                  </a:rPr>
                  <a:t> (in area units) is so called total cross section which one can imagine as the area in the plane perpendicular to the beam: beam particles going through this area induce detector clicks, beam particles  which miss this area do not induce clicks in the detectors.  </a:t>
                </a:r>
              </a:p>
            </p:txBody>
          </p:sp>
        </mc:Choice>
        <mc:Fallback xmlns="">
          <p:sp>
            <p:nvSpPr>
              <p:cNvPr id="3" name="TextBox 2">
                <a:extLst>
                  <a:ext uri="{FF2B5EF4-FFF2-40B4-BE49-F238E27FC236}">
                    <a16:creationId xmlns:a16="http://schemas.microsoft.com/office/drawing/2014/main" id="{CC2DB5A0-3FFD-4426-8E70-D35F2FA3DF91}"/>
                  </a:ext>
                </a:extLst>
              </p:cNvPr>
              <p:cNvSpPr txBox="1">
                <a:spLocks noRot="1" noChangeAspect="1" noMove="1" noResize="1" noEditPoints="1" noAdjustHandles="1" noChangeArrowheads="1" noChangeShapeType="1" noTextEdit="1"/>
              </p:cNvSpPr>
              <p:nvPr/>
            </p:nvSpPr>
            <p:spPr>
              <a:xfrm>
                <a:off x="274320" y="4279683"/>
                <a:ext cx="8422640" cy="2477601"/>
              </a:xfrm>
              <a:prstGeom prst="rect">
                <a:avLst/>
              </a:prstGeom>
              <a:blipFill>
                <a:blip r:embed="rId5"/>
                <a:stretch>
                  <a:fillRect l="-579" t="-1232" r="-868" b="-3202"/>
                </a:stretch>
              </a:blipFill>
            </p:spPr>
            <p:txBody>
              <a:bodyPr/>
              <a:lstStyle/>
              <a:p>
                <a:r>
                  <a:rPr lang="en-US">
                    <a:noFill/>
                  </a:rPr>
                  <a:t> </a:t>
                </a:r>
              </a:p>
            </p:txBody>
          </p:sp>
        </mc:Fallback>
      </mc:AlternateContent>
      <p:sp>
        <p:nvSpPr>
          <p:cNvPr id="2" name="TextBox 1"/>
          <p:cNvSpPr txBox="1"/>
          <p:nvPr/>
        </p:nvSpPr>
        <p:spPr>
          <a:xfrm>
            <a:off x="1271571" y="313891"/>
            <a:ext cx="6268453"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prstClr val="black"/>
                </a:solidFill>
                <a:latin typeface="Arial" panose="020B0604020202020204" pitchFamily="34" charset="0"/>
                <a:cs typeface="Arial" panose="020B0604020202020204" pitchFamily="34" charset="0"/>
              </a:rPr>
              <a:t>Scattering cross section</a:t>
            </a:r>
            <a:endParaRPr kumimoji="0" lang="sk-SK"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21" name="Picture 20"/>
          <p:cNvPicPr>
            <a:picLocks noChangeAspect="1"/>
          </p:cNvPicPr>
          <p:nvPr/>
        </p:nvPicPr>
        <p:blipFill>
          <a:blip r:embed="rId6"/>
          <a:stretch>
            <a:fillRect/>
          </a:stretch>
        </p:blipFill>
        <p:spPr>
          <a:xfrm>
            <a:off x="1510982" y="976180"/>
            <a:ext cx="5789629" cy="3228498"/>
          </a:xfrm>
          <a:prstGeom prst="rect">
            <a:avLst/>
          </a:prstGeom>
        </p:spPr>
      </p:pic>
      <p:pic>
        <p:nvPicPr>
          <p:cNvPr id="25" name="Picture 24"/>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3888994" y="4987440"/>
            <a:ext cx="1193292" cy="262890"/>
          </a:xfrm>
          <a:prstGeom prst="rect">
            <a:avLst/>
          </a:prstGeom>
        </p:spPr>
      </p:pic>
      <p:sp>
        <p:nvSpPr>
          <p:cNvPr id="4" name="Slide Number Placeholder 3">
            <a:extLst>
              <a:ext uri="{FF2B5EF4-FFF2-40B4-BE49-F238E27FC236}">
                <a16:creationId xmlns:a16="http://schemas.microsoft.com/office/drawing/2014/main" id="{1408C6D9-D20C-49A1-B1A7-CED34027A1D5}"/>
              </a:ext>
            </a:extLst>
          </p:cNvPr>
          <p:cNvSpPr>
            <a:spLocks noGrp="1"/>
          </p:cNvSpPr>
          <p:nvPr>
            <p:ph type="sldNum" sz="quarter" idx="12"/>
          </p:nvPr>
        </p:nvSpPr>
        <p:spPr/>
        <p:txBody>
          <a:bodyPr/>
          <a:lstStyle/>
          <a:p>
            <a:fld id="{1BCE0CA2-1A48-4B23-8A77-1A9F640E54E6}" type="slidenum">
              <a:rPr lang="sk-SK" smtClean="0"/>
              <a:t>4</a:t>
            </a:fld>
            <a:endParaRPr lang="sk-SK"/>
          </a:p>
        </p:txBody>
      </p:sp>
    </p:spTree>
    <p:extLst>
      <p:ext uri="{BB962C8B-B14F-4D97-AF65-F5344CB8AC3E}">
        <p14:creationId xmlns:p14="http://schemas.microsoft.com/office/powerpoint/2010/main" val="1817172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320" y="210354"/>
            <a:ext cx="8518358"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prstClr val="black"/>
                </a:solidFill>
                <a:latin typeface="Arial" panose="020B0604020202020204" pitchFamily="34" charset="0"/>
                <a:cs typeface="Arial" panose="020B0604020202020204" pitchFamily="34" charset="0"/>
              </a:rPr>
              <a:t>Mean free path estimate from the total cross section</a:t>
            </a:r>
            <a:endParaRPr kumimoji="0" lang="sk-SK"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2050" name="Picture 2" descr="http://spiff.rit.edu/classes/phys440/lectures/lte/mfp_1.gi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V="1">
            <a:off x="348916" y="1310189"/>
            <a:ext cx="2419183" cy="1687265"/>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p:cNvSpPr/>
          <p:nvPr/>
        </p:nvSpPr>
        <p:spPr>
          <a:xfrm>
            <a:off x="4884821" y="1780674"/>
            <a:ext cx="348915" cy="348915"/>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Oval 4"/>
          <p:cNvSpPr/>
          <p:nvPr/>
        </p:nvSpPr>
        <p:spPr>
          <a:xfrm>
            <a:off x="4884820" y="2129589"/>
            <a:ext cx="348915" cy="348915"/>
          </a:xfrm>
          <a:prstGeom prst="ellipse">
            <a:avLst/>
          </a:prstGeom>
          <a:solidFill>
            <a:srgbClr val="0070C0"/>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Oval 5"/>
          <p:cNvSpPr/>
          <p:nvPr/>
        </p:nvSpPr>
        <p:spPr>
          <a:xfrm>
            <a:off x="4702339" y="1584155"/>
            <a:ext cx="713875" cy="71387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49" name="Picture 2048">
            <a:extLst>
              <a:ext uri="{FF2B5EF4-FFF2-40B4-BE49-F238E27FC236}">
                <a16:creationId xmlns:a16="http://schemas.microsoft.com/office/drawing/2014/main" id="{CE444F13-7789-4838-A1C1-FE24839CF977}"/>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6642937" y="1786689"/>
            <a:ext cx="1403429" cy="342857"/>
          </a:xfrm>
          <a:prstGeom prst="rect">
            <a:avLst/>
          </a:prstGeom>
        </p:spPr>
      </p:pic>
      <p:sp>
        <p:nvSpPr>
          <p:cNvPr id="10" name="Oval 9"/>
          <p:cNvSpPr/>
          <p:nvPr/>
        </p:nvSpPr>
        <p:spPr>
          <a:xfrm>
            <a:off x="1384050" y="49329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p:cNvSpPr/>
          <p:nvPr/>
        </p:nvSpPr>
        <p:spPr>
          <a:xfrm>
            <a:off x="1536450" y="50853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p:cNvSpPr/>
          <p:nvPr/>
        </p:nvSpPr>
        <p:spPr>
          <a:xfrm>
            <a:off x="1688850" y="47805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Oval 12"/>
          <p:cNvSpPr/>
          <p:nvPr/>
        </p:nvSpPr>
        <p:spPr>
          <a:xfrm>
            <a:off x="1841250" y="49329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Oval 13"/>
          <p:cNvSpPr/>
          <p:nvPr/>
        </p:nvSpPr>
        <p:spPr>
          <a:xfrm>
            <a:off x="1440194" y="53139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Oval 14"/>
          <p:cNvSpPr/>
          <p:nvPr/>
        </p:nvSpPr>
        <p:spPr>
          <a:xfrm>
            <a:off x="1592594" y="54663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p:cNvSpPr/>
          <p:nvPr/>
        </p:nvSpPr>
        <p:spPr>
          <a:xfrm>
            <a:off x="1744994" y="51615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Oval 16"/>
          <p:cNvSpPr/>
          <p:nvPr/>
        </p:nvSpPr>
        <p:spPr>
          <a:xfrm>
            <a:off x="1897394" y="53139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p:cNvSpPr/>
          <p:nvPr/>
        </p:nvSpPr>
        <p:spPr>
          <a:xfrm>
            <a:off x="918826" y="425115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Oval 18"/>
          <p:cNvSpPr/>
          <p:nvPr/>
        </p:nvSpPr>
        <p:spPr>
          <a:xfrm>
            <a:off x="1071226" y="440355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Oval 19"/>
          <p:cNvSpPr/>
          <p:nvPr/>
        </p:nvSpPr>
        <p:spPr>
          <a:xfrm>
            <a:off x="1223626" y="409875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Oval 20"/>
          <p:cNvSpPr/>
          <p:nvPr/>
        </p:nvSpPr>
        <p:spPr>
          <a:xfrm>
            <a:off x="1376026" y="425115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Oval 21"/>
          <p:cNvSpPr/>
          <p:nvPr/>
        </p:nvSpPr>
        <p:spPr>
          <a:xfrm>
            <a:off x="1275764" y="443965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Oval 22"/>
          <p:cNvSpPr/>
          <p:nvPr/>
        </p:nvSpPr>
        <p:spPr>
          <a:xfrm>
            <a:off x="1428164" y="459205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Oval 23"/>
          <p:cNvSpPr/>
          <p:nvPr/>
        </p:nvSpPr>
        <p:spPr>
          <a:xfrm>
            <a:off x="1580564" y="42872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Oval 24"/>
          <p:cNvSpPr/>
          <p:nvPr/>
        </p:nvSpPr>
        <p:spPr>
          <a:xfrm>
            <a:off x="1732964" y="443964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Oval 25"/>
          <p:cNvSpPr/>
          <p:nvPr/>
        </p:nvSpPr>
        <p:spPr>
          <a:xfrm>
            <a:off x="694239" y="482065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Oval 26"/>
          <p:cNvSpPr/>
          <p:nvPr/>
        </p:nvSpPr>
        <p:spPr>
          <a:xfrm>
            <a:off x="846639" y="497305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Oval 27"/>
          <p:cNvSpPr/>
          <p:nvPr/>
        </p:nvSpPr>
        <p:spPr>
          <a:xfrm>
            <a:off x="999039" y="46682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Oval 28"/>
          <p:cNvSpPr/>
          <p:nvPr/>
        </p:nvSpPr>
        <p:spPr>
          <a:xfrm>
            <a:off x="1151439" y="482064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Oval 29"/>
          <p:cNvSpPr/>
          <p:nvPr/>
        </p:nvSpPr>
        <p:spPr>
          <a:xfrm>
            <a:off x="754396" y="521768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Oval 30"/>
          <p:cNvSpPr/>
          <p:nvPr/>
        </p:nvSpPr>
        <p:spPr>
          <a:xfrm>
            <a:off x="906796" y="537008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Oval 31"/>
          <p:cNvSpPr/>
          <p:nvPr/>
        </p:nvSpPr>
        <p:spPr>
          <a:xfrm>
            <a:off x="1059196" y="506527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Oval 32"/>
          <p:cNvSpPr/>
          <p:nvPr/>
        </p:nvSpPr>
        <p:spPr>
          <a:xfrm>
            <a:off x="1211596" y="521767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Oval 33"/>
          <p:cNvSpPr/>
          <p:nvPr/>
        </p:nvSpPr>
        <p:spPr>
          <a:xfrm>
            <a:off x="802518" y="555457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Oval 34"/>
          <p:cNvSpPr/>
          <p:nvPr/>
        </p:nvSpPr>
        <p:spPr>
          <a:xfrm>
            <a:off x="954918" y="570697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Oval 35"/>
          <p:cNvSpPr/>
          <p:nvPr/>
        </p:nvSpPr>
        <p:spPr>
          <a:xfrm>
            <a:off x="1107318" y="540216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Oval 36"/>
          <p:cNvSpPr/>
          <p:nvPr/>
        </p:nvSpPr>
        <p:spPr>
          <a:xfrm>
            <a:off x="1259718" y="555456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Oval 37"/>
          <p:cNvSpPr/>
          <p:nvPr/>
        </p:nvSpPr>
        <p:spPr>
          <a:xfrm>
            <a:off x="826591" y="590349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Oval 38"/>
          <p:cNvSpPr/>
          <p:nvPr/>
        </p:nvSpPr>
        <p:spPr>
          <a:xfrm>
            <a:off x="978991" y="6055898"/>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Oval 39"/>
          <p:cNvSpPr/>
          <p:nvPr/>
        </p:nvSpPr>
        <p:spPr>
          <a:xfrm>
            <a:off x="1131391" y="575109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Oval 40"/>
          <p:cNvSpPr/>
          <p:nvPr/>
        </p:nvSpPr>
        <p:spPr>
          <a:xfrm>
            <a:off x="1283791" y="590349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Oval 41"/>
          <p:cNvSpPr/>
          <p:nvPr/>
        </p:nvSpPr>
        <p:spPr>
          <a:xfrm>
            <a:off x="2655390" y="46040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Oval 42"/>
          <p:cNvSpPr/>
          <p:nvPr/>
        </p:nvSpPr>
        <p:spPr>
          <a:xfrm>
            <a:off x="2807790" y="47564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Oval 43"/>
          <p:cNvSpPr/>
          <p:nvPr/>
        </p:nvSpPr>
        <p:spPr>
          <a:xfrm>
            <a:off x="2960190" y="445167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p:cNvSpPr/>
          <p:nvPr/>
        </p:nvSpPr>
        <p:spPr>
          <a:xfrm>
            <a:off x="3112590" y="460407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Oval 45"/>
          <p:cNvSpPr/>
          <p:nvPr/>
        </p:nvSpPr>
        <p:spPr>
          <a:xfrm>
            <a:off x="2711534" y="49850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Oval 46"/>
          <p:cNvSpPr/>
          <p:nvPr/>
        </p:nvSpPr>
        <p:spPr>
          <a:xfrm>
            <a:off x="2863934" y="51374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p:cNvSpPr/>
          <p:nvPr/>
        </p:nvSpPr>
        <p:spPr>
          <a:xfrm>
            <a:off x="3016334" y="48326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Oval 48"/>
          <p:cNvSpPr/>
          <p:nvPr/>
        </p:nvSpPr>
        <p:spPr>
          <a:xfrm>
            <a:off x="3168734" y="49850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Oval 49"/>
          <p:cNvSpPr/>
          <p:nvPr/>
        </p:nvSpPr>
        <p:spPr>
          <a:xfrm>
            <a:off x="2190166" y="392229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Oval 50"/>
          <p:cNvSpPr/>
          <p:nvPr/>
        </p:nvSpPr>
        <p:spPr>
          <a:xfrm>
            <a:off x="2342566" y="407469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Oval 51"/>
          <p:cNvSpPr/>
          <p:nvPr/>
        </p:nvSpPr>
        <p:spPr>
          <a:xfrm>
            <a:off x="2494966" y="37698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Oval 52"/>
          <p:cNvSpPr/>
          <p:nvPr/>
        </p:nvSpPr>
        <p:spPr>
          <a:xfrm>
            <a:off x="2647366" y="39222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4" name="Oval 53"/>
          <p:cNvSpPr/>
          <p:nvPr/>
        </p:nvSpPr>
        <p:spPr>
          <a:xfrm>
            <a:off x="2547104" y="4110793"/>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5" name="Oval 54"/>
          <p:cNvSpPr/>
          <p:nvPr/>
        </p:nvSpPr>
        <p:spPr>
          <a:xfrm>
            <a:off x="2699504" y="4263193"/>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6" name="Oval 55"/>
          <p:cNvSpPr/>
          <p:nvPr/>
        </p:nvSpPr>
        <p:spPr>
          <a:xfrm>
            <a:off x="2851904" y="39583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Oval 56"/>
          <p:cNvSpPr/>
          <p:nvPr/>
        </p:nvSpPr>
        <p:spPr>
          <a:xfrm>
            <a:off x="3004304" y="411078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8" name="Oval 57"/>
          <p:cNvSpPr/>
          <p:nvPr/>
        </p:nvSpPr>
        <p:spPr>
          <a:xfrm>
            <a:off x="1965579" y="449179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Oval 58"/>
          <p:cNvSpPr/>
          <p:nvPr/>
        </p:nvSpPr>
        <p:spPr>
          <a:xfrm>
            <a:off x="2117979" y="464419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0" name="Oval 59"/>
          <p:cNvSpPr/>
          <p:nvPr/>
        </p:nvSpPr>
        <p:spPr>
          <a:xfrm>
            <a:off x="2270379" y="43393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1" name="Oval 60"/>
          <p:cNvSpPr/>
          <p:nvPr/>
        </p:nvSpPr>
        <p:spPr>
          <a:xfrm>
            <a:off x="2422779" y="44917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2" name="Oval 61"/>
          <p:cNvSpPr/>
          <p:nvPr/>
        </p:nvSpPr>
        <p:spPr>
          <a:xfrm>
            <a:off x="2025736" y="488882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3" name="Oval 62"/>
          <p:cNvSpPr/>
          <p:nvPr/>
        </p:nvSpPr>
        <p:spPr>
          <a:xfrm>
            <a:off x="2178136" y="504122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Oval 63"/>
          <p:cNvSpPr/>
          <p:nvPr/>
        </p:nvSpPr>
        <p:spPr>
          <a:xfrm>
            <a:off x="2330536" y="473641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5" name="Oval 64"/>
          <p:cNvSpPr/>
          <p:nvPr/>
        </p:nvSpPr>
        <p:spPr>
          <a:xfrm>
            <a:off x="2482936" y="488881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6" name="Oval 65"/>
          <p:cNvSpPr/>
          <p:nvPr/>
        </p:nvSpPr>
        <p:spPr>
          <a:xfrm>
            <a:off x="2073858" y="522571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7" name="Oval 66"/>
          <p:cNvSpPr/>
          <p:nvPr/>
        </p:nvSpPr>
        <p:spPr>
          <a:xfrm>
            <a:off x="1680566" y="5619103"/>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8" name="Oval 67"/>
          <p:cNvSpPr/>
          <p:nvPr/>
        </p:nvSpPr>
        <p:spPr>
          <a:xfrm>
            <a:off x="2378658" y="507330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9" name="Oval 68"/>
          <p:cNvSpPr/>
          <p:nvPr/>
        </p:nvSpPr>
        <p:spPr>
          <a:xfrm>
            <a:off x="2531058" y="522570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Oval 69"/>
          <p:cNvSpPr/>
          <p:nvPr/>
        </p:nvSpPr>
        <p:spPr>
          <a:xfrm>
            <a:off x="1552239" y="581562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Oval 70"/>
          <p:cNvSpPr/>
          <p:nvPr/>
        </p:nvSpPr>
        <p:spPr>
          <a:xfrm>
            <a:off x="1704639" y="596802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2" name="Oval 71"/>
          <p:cNvSpPr/>
          <p:nvPr/>
        </p:nvSpPr>
        <p:spPr>
          <a:xfrm>
            <a:off x="1857039" y="566321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Oval 72"/>
          <p:cNvSpPr/>
          <p:nvPr/>
        </p:nvSpPr>
        <p:spPr>
          <a:xfrm>
            <a:off x="2009439" y="581561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Oval 73"/>
          <p:cNvSpPr/>
          <p:nvPr/>
        </p:nvSpPr>
        <p:spPr>
          <a:xfrm>
            <a:off x="1681607" y="403056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Oval 74"/>
          <p:cNvSpPr/>
          <p:nvPr/>
        </p:nvSpPr>
        <p:spPr>
          <a:xfrm>
            <a:off x="1834007" y="4182964"/>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Oval 75"/>
          <p:cNvSpPr/>
          <p:nvPr/>
        </p:nvSpPr>
        <p:spPr>
          <a:xfrm>
            <a:off x="2038545" y="421906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2" name="Oval 81"/>
          <p:cNvSpPr/>
          <p:nvPr/>
        </p:nvSpPr>
        <p:spPr>
          <a:xfrm>
            <a:off x="2206360" y="530555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3" name="Oval 82"/>
          <p:cNvSpPr/>
          <p:nvPr/>
        </p:nvSpPr>
        <p:spPr>
          <a:xfrm>
            <a:off x="2078033" y="55020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 name="Oval 83"/>
          <p:cNvSpPr/>
          <p:nvPr/>
        </p:nvSpPr>
        <p:spPr>
          <a:xfrm>
            <a:off x="2230433" y="56544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 name="Oval 84"/>
          <p:cNvSpPr/>
          <p:nvPr/>
        </p:nvSpPr>
        <p:spPr>
          <a:xfrm>
            <a:off x="2382833" y="53496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Oval 85"/>
          <p:cNvSpPr/>
          <p:nvPr/>
        </p:nvSpPr>
        <p:spPr>
          <a:xfrm>
            <a:off x="2535233" y="55020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Oval 86"/>
          <p:cNvSpPr/>
          <p:nvPr/>
        </p:nvSpPr>
        <p:spPr>
          <a:xfrm>
            <a:off x="2863934" y="51374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8" name="Oval 87"/>
          <p:cNvSpPr/>
          <p:nvPr/>
        </p:nvSpPr>
        <p:spPr>
          <a:xfrm>
            <a:off x="3016334" y="528988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9" name="Oval 88"/>
          <p:cNvSpPr/>
          <p:nvPr/>
        </p:nvSpPr>
        <p:spPr>
          <a:xfrm>
            <a:off x="2787914" y="53496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0" name="Oval 89"/>
          <p:cNvSpPr/>
          <p:nvPr/>
        </p:nvSpPr>
        <p:spPr>
          <a:xfrm>
            <a:off x="2940314" y="550207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1" name="Oval 90"/>
          <p:cNvSpPr/>
          <p:nvPr/>
        </p:nvSpPr>
        <p:spPr>
          <a:xfrm>
            <a:off x="1909818" y="38940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 name="Oval 91"/>
          <p:cNvSpPr/>
          <p:nvPr/>
        </p:nvSpPr>
        <p:spPr>
          <a:xfrm>
            <a:off x="2062218" y="40464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3" name="Oval 92"/>
          <p:cNvSpPr/>
          <p:nvPr/>
        </p:nvSpPr>
        <p:spPr>
          <a:xfrm>
            <a:off x="2655390" y="35917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4" name="Oval 93"/>
          <p:cNvSpPr/>
          <p:nvPr/>
        </p:nvSpPr>
        <p:spPr>
          <a:xfrm>
            <a:off x="2807790" y="374418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5" name="Oval 94"/>
          <p:cNvSpPr/>
          <p:nvPr/>
        </p:nvSpPr>
        <p:spPr>
          <a:xfrm>
            <a:off x="3152870" y="43676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6" name="Oval 95"/>
          <p:cNvSpPr/>
          <p:nvPr/>
        </p:nvSpPr>
        <p:spPr>
          <a:xfrm>
            <a:off x="3305270" y="452003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7" name="Oval 96"/>
          <p:cNvSpPr/>
          <p:nvPr/>
        </p:nvSpPr>
        <p:spPr>
          <a:xfrm>
            <a:off x="3209014" y="47486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8" name="Oval 97"/>
          <p:cNvSpPr/>
          <p:nvPr/>
        </p:nvSpPr>
        <p:spPr>
          <a:xfrm>
            <a:off x="3361414" y="4901041"/>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9" name="Oval 98"/>
          <p:cNvSpPr/>
          <p:nvPr/>
        </p:nvSpPr>
        <p:spPr>
          <a:xfrm>
            <a:off x="3080901" y="353726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0" name="Oval 99"/>
          <p:cNvSpPr/>
          <p:nvPr/>
        </p:nvSpPr>
        <p:spPr>
          <a:xfrm>
            <a:off x="3233301" y="3689665"/>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1" name="Oval 100"/>
          <p:cNvSpPr/>
          <p:nvPr/>
        </p:nvSpPr>
        <p:spPr>
          <a:xfrm>
            <a:off x="3137045" y="391826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 name="Oval 101"/>
          <p:cNvSpPr/>
          <p:nvPr/>
        </p:nvSpPr>
        <p:spPr>
          <a:xfrm>
            <a:off x="3289445" y="4070667"/>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 name="Oval 102"/>
          <p:cNvSpPr/>
          <p:nvPr/>
        </p:nvSpPr>
        <p:spPr>
          <a:xfrm>
            <a:off x="3413746" y="472099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4" name="Oval 103"/>
          <p:cNvSpPr/>
          <p:nvPr/>
        </p:nvSpPr>
        <p:spPr>
          <a:xfrm>
            <a:off x="3566146" y="487339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5" name="Oval 104"/>
          <p:cNvSpPr/>
          <p:nvPr/>
        </p:nvSpPr>
        <p:spPr>
          <a:xfrm>
            <a:off x="3490126" y="5085580"/>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6" name="Oval 105"/>
          <p:cNvSpPr/>
          <p:nvPr/>
        </p:nvSpPr>
        <p:spPr>
          <a:xfrm>
            <a:off x="3371863" y="3835772"/>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7" name="Oval 106"/>
          <p:cNvSpPr/>
          <p:nvPr/>
        </p:nvSpPr>
        <p:spPr>
          <a:xfrm>
            <a:off x="3524263" y="3988172"/>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8" name="Oval 107"/>
          <p:cNvSpPr/>
          <p:nvPr/>
        </p:nvSpPr>
        <p:spPr>
          <a:xfrm>
            <a:off x="3448243" y="4200356"/>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9" name="Oval 108"/>
          <p:cNvSpPr/>
          <p:nvPr/>
        </p:nvSpPr>
        <p:spPr>
          <a:xfrm>
            <a:off x="3469532" y="4419779"/>
            <a:ext cx="144016" cy="144016"/>
          </a:xfrm>
          <a:prstGeom prst="ellipse">
            <a:avLst/>
          </a:prstGeom>
          <a:solidFill>
            <a:schemeClr val="bg1">
              <a:lumMod val="75000"/>
            </a:schemeClr>
          </a:solid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2" name="Picture 4" descr="http://etc.usf.edu/clipart/43100/43151/prism-quad21_43151_lg.gif"/>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630151" y="3352684"/>
            <a:ext cx="3087607" cy="3099645"/>
          </a:xfrm>
          <a:prstGeom prst="rect">
            <a:avLst/>
          </a:prstGeom>
          <a:noFill/>
          <a:extLst>
            <a:ext uri="{909E8E84-426E-40DD-AFC4-6F175D3DCCD1}">
              <a14:hiddenFill xmlns:a14="http://schemas.microsoft.com/office/drawing/2010/main">
                <a:solidFill>
                  <a:srgbClr val="FFFFFF"/>
                </a:solidFill>
              </a14:hiddenFill>
            </a:ext>
          </a:extLst>
        </p:spPr>
      </p:pic>
      <p:sp>
        <p:nvSpPr>
          <p:cNvPr id="110" name="Oval 109"/>
          <p:cNvSpPr/>
          <p:nvPr/>
        </p:nvSpPr>
        <p:spPr>
          <a:xfrm flipV="1">
            <a:off x="318461" y="5763202"/>
            <a:ext cx="45719" cy="45719"/>
          </a:xfrm>
          <a:prstGeom prst="ellipse">
            <a:avLst/>
          </a:prstGeom>
          <a:solidFill>
            <a:srgbClr val="0070C0"/>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9" name="Straight Arrow Connector 8"/>
          <p:cNvCxnSpPr/>
          <p:nvPr/>
        </p:nvCxnSpPr>
        <p:spPr>
          <a:xfrm flipV="1">
            <a:off x="445136" y="5369722"/>
            <a:ext cx="1058957" cy="393397"/>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048" name="TextBox 2047"/>
              <p:cNvSpPr txBox="1"/>
              <p:nvPr/>
            </p:nvSpPr>
            <p:spPr>
              <a:xfrm>
                <a:off x="3837624" y="2610374"/>
                <a:ext cx="4928809" cy="41088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Each gas particle represents a target of area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𝜎</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lang="en-US" dirty="0">
                    <a:solidFill>
                      <a:prstClr val="black"/>
                    </a:solidFill>
                    <a:latin typeface="Arial" panose="020B0604020202020204" pitchFamily="34" charset="0"/>
                    <a:cs typeface="Arial" panose="020B0604020202020204" pitchFamily="34" charset="0"/>
                  </a:rPr>
                  <a:t> </a:t>
                </a:r>
                <a:r>
                  <a:rPr kumimoji="0" lang="en-US" sz="1800" b="0" i="0" u="none" strike="noStrike" kern="1200" cap="none" spc="0" normalizeH="0" noProof="0" dirty="0">
                    <a:ln>
                      <a:noFill/>
                    </a:ln>
                    <a:solidFill>
                      <a:prstClr val="black"/>
                    </a:solidFill>
                    <a:effectLst/>
                    <a:uLnTx/>
                    <a:uFillTx/>
                    <a:latin typeface="Arial" panose="020B0604020202020204" pitchFamily="34" charset="0"/>
                    <a:ea typeface="+mn-ea"/>
                    <a:cs typeface="Arial" panose="020B0604020202020204" pitchFamily="34" charset="0"/>
                  </a:rPr>
                  <a:t>Gas particle density is </a:t>
                </a:r>
                <a14:m>
                  <m:oMath xmlns:m="http://schemas.openxmlformats.org/officeDocument/2006/math">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oMath>
                </a14:m>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The total area of targets on the path of the length </a:t>
                </a:r>
                <a14:m>
                  <m:oMath xmlns:m="http://schemas.openxmlformats.org/officeDocument/2006/math">
                    <m:r>
                      <a:rPr lang="en-US" b="0" i="1" smtClean="0">
                        <a:solidFill>
                          <a:prstClr val="black"/>
                        </a:solidFill>
                        <a:latin typeface="Cambria Math" panose="02040503050406030204" pitchFamily="18" charset="0"/>
                        <a:cs typeface="Arial" panose="020B0604020202020204" pitchFamily="34" charset="0"/>
                      </a:rPr>
                      <m:t>𝑙</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is</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The projectile will not get out of the gas container if the total area covered by the targets will cover the area of the back wall </a:t>
                </a:r>
                <a14:m>
                  <m:oMath xmlns:m="http://schemas.openxmlformats.org/officeDocument/2006/math">
                    <m:r>
                      <a:rPr lang="en-US" b="0" i="1" smtClean="0">
                        <a:solidFill>
                          <a:prstClr val="black"/>
                        </a:solidFill>
                        <a:latin typeface="Cambria Math" panose="02040503050406030204" pitchFamily="18" charset="0"/>
                        <a:cs typeface="Arial" panose="020B0604020202020204" pitchFamily="34" charset="0"/>
                      </a:rPr>
                      <m:t>𝑆</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(We have neglected mutual concealing of targets.)</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Arial" panose="020B0604020202020204" pitchFamily="34" charset="0"/>
                    <a:cs typeface="Arial" panose="020B0604020202020204" pitchFamily="34" charset="0"/>
                  </a:rPr>
                  <a:t>For shorter containers it will get out. So what we have crudely estimated is the </a:t>
                </a:r>
                <a:r>
                  <a:rPr lang="en-US" b="1" dirty="0">
                    <a:solidFill>
                      <a:srgbClr val="FF0000"/>
                    </a:solidFill>
                    <a:latin typeface="Arial" panose="020B0604020202020204" pitchFamily="34" charset="0"/>
                    <a:cs typeface="Arial" panose="020B0604020202020204" pitchFamily="34" charset="0"/>
                  </a:rPr>
                  <a:t>typical mean free path of a particle in gas</a:t>
                </a:r>
              </a:p>
            </p:txBody>
          </p:sp>
        </mc:Choice>
        <mc:Fallback xmlns="">
          <p:sp>
            <p:nvSpPr>
              <p:cNvPr id="2048" name="TextBox 2047"/>
              <p:cNvSpPr txBox="1">
                <a:spLocks noRot="1" noChangeAspect="1" noMove="1" noResize="1" noEditPoints="1" noAdjustHandles="1" noChangeArrowheads="1" noChangeShapeType="1" noTextEdit="1"/>
              </p:cNvSpPr>
              <p:nvPr/>
            </p:nvSpPr>
            <p:spPr>
              <a:xfrm>
                <a:off x="3837624" y="2610374"/>
                <a:ext cx="4928809" cy="4108817"/>
              </a:xfrm>
              <a:prstGeom prst="rect">
                <a:avLst/>
              </a:prstGeom>
              <a:blipFill>
                <a:blip r:embed="rId13"/>
                <a:stretch>
                  <a:fillRect l="-1114" t="-742" b="-1484"/>
                </a:stretch>
              </a:blipFill>
            </p:spPr>
            <p:txBody>
              <a:bodyPr/>
              <a:lstStyle/>
              <a:p>
                <a:r>
                  <a:rPr lang="en-US">
                    <a:noFill/>
                  </a:rPr>
                  <a:t> </a:t>
                </a:r>
              </a:p>
            </p:txBody>
          </p:sp>
        </mc:Fallback>
      </mc:AlternateContent>
      <p:pic>
        <p:nvPicPr>
          <p:cNvPr id="2054" name="Picture 2053"/>
          <p:cNvPicPr>
            <a:picLocks noChangeAspect="1"/>
          </p:cNvPicPr>
          <p:nvPr>
            <p:custDataLst>
              <p:tags r:id="rId2"/>
            </p:custDataLst>
          </p:nvPr>
        </p:nvPicPr>
        <p:blipFill>
          <a:blip r:embed="rId14" cstate="print">
            <a:extLst>
              <a:ext uri="{28A0092B-C50C-407E-A947-70E740481C1C}">
                <a14:useLocalDpi xmlns:a14="http://schemas.microsoft.com/office/drawing/2010/main" val="0"/>
              </a:ext>
            </a:extLst>
          </a:blip>
          <a:stretch>
            <a:fillRect/>
          </a:stretch>
        </p:blipFill>
        <p:spPr>
          <a:xfrm>
            <a:off x="2348543" y="6127906"/>
            <a:ext cx="57150" cy="179070"/>
          </a:xfrm>
          <a:prstGeom prst="rect">
            <a:avLst/>
          </a:prstGeom>
        </p:spPr>
      </p:pic>
      <p:pic>
        <p:nvPicPr>
          <p:cNvPr id="2053" name="Picture 2052"/>
          <p:cNvPicPr>
            <a:picLocks noChangeAspect="1"/>
          </p:cNvPicPr>
          <p:nvPr>
            <p:custDataLst>
              <p:tags r:id="rId3"/>
            </p:custDataLst>
          </p:nvPr>
        </p:nvPicPr>
        <p:blipFill>
          <a:blip r:embed="rId15" cstate="print">
            <a:extLst>
              <a:ext uri="{28A0092B-C50C-407E-A947-70E740481C1C}">
                <a14:useLocalDpi xmlns:a14="http://schemas.microsoft.com/office/drawing/2010/main" val="0"/>
              </a:ext>
            </a:extLst>
          </a:blip>
          <a:stretch>
            <a:fillRect/>
          </a:stretch>
        </p:blipFill>
        <p:spPr>
          <a:xfrm>
            <a:off x="3416301" y="3259847"/>
            <a:ext cx="152400" cy="184785"/>
          </a:xfrm>
          <a:prstGeom prst="rect">
            <a:avLst/>
          </a:prstGeom>
        </p:spPr>
      </p:pic>
      <p:pic>
        <p:nvPicPr>
          <p:cNvPr id="2055" name="Picture 2054"/>
          <p:cNvPicPr>
            <a:picLocks noChangeAspect="1"/>
          </p:cNvPicPr>
          <p:nvPr>
            <p:custDataLst>
              <p:tags r:id="rId4"/>
            </p:custDataLst>
          </p:nvPr>
        </p:nvPicPr>
        <p:blipFill>
          <a:blip r:embed="rId16" cstate="print">
            <a:extLst>
              <a:ext uri="{28A0092B-C50C-407E-A947-70E740481C1C}">
                <a14:useLocalDpi xmlns:a14="http://schemas.microsoft.com/office/drawing/2010/main" val="0"/>
              </a:ext>
            </a:extLst>
          </a:blip>
          <a:stretch>
            <a:fillRect/>
          </a:stretch>
        </p:blipFill>
        <p:spPr>
          <a:xfrm>
            <a:off x="5676697" y="3499396"/>
            <a:ext cx="541020" cy="184785"/>
          </a:xfrm>
          <a:prstGeom prst="rect">
            <a:avLst/>
          </a:prstGeom>
        </p:spPr>
      </p:pic>
      <p:pic>
        <p:nvPicPr>
          <p:cNvPr id="2056" name="Picture 2055"/>
          <p:cNvPicPr>
            <a:picLocks noChangeAspect="1"/>
          </p:cNvPicPr>
          <p:nvPr>
            <p:custDataLst>
              <p:tags r:id="rId5"/>
            </p:custDataLst>
          </p:nvPr>
        </p:nvPicPr>
        <p:blipFill>
          <a:blip r:embed="rId17" cstate="print">
            <a:extLst>
              <a:ext uri="{28A0092B-C50C-407E-A947-70E740481C1C}">
                <a14:useLocalDpi xmlns:a14="http://schemas.microsoft.com/office/drawing/2010/main" val="0"/>
              </a:ext>
            </a:extLst>
          </a:blip>
          <a:stretch>
            <a:fillRect/>
          </a:stretch>
        </p:blipFill>
        <p:spPr>
          <a:xfrm>
            <a:off x="4787283" y="5185240"/>
            <a:ext cx="1051560" cy="184785"/>
          </a:xfrm>
          <a:prstGeom prst="rect">
            <a:avLst/>
          </a:prstGeom>
        </p:spPr>
      </p:pic>
      <p:pic>
        <p:nvPicPr>
          <p:cNvPr id="2057" name="Picture 2056"/>
          <p:cNvPicPr>
            <a:picLocks noChangeAspect="1"/>
          </p:cNvPicPr>
          <p:nvPr>
            <p:custDataLst>
              <p:tags r:id="rId6"/>
            </p:custDataLst>
          </p:nvPr>
        </p:nvPicPr>
        <p:blipFill>
          <a:blip r:embed="rId18" cstate="print">
            <a:extLst>
              <a:ext uri="{28A0092B-C50C-407E-A947-70E740481C1C}">
                <a14:useLocalDpi xmlns:a14="http://schemas.microsoft.com/office/drawing/2010/main" val="0"/>
              </a:ext>
            </a:extLst>
          </a:blip>
          <a:stretch>
            <a:fillRect/>
          </a:stretch>
        </p:blipFill>
        <p:spPr>
          <a:xfrm>
            <a:off x="6310184" y="4977432"/>
            <a:ext cx="746760" cy="516255"/>
          </a:xfrm>
          <a:prstGeom prst="rect">
            <a:avLst/>
          </a:prstGeom>
        </p:spPr>
      </p:pic>
      <p:sp>
        <p:nvSpPr>
          <p:cNvPr id="2058" name="Rectangle 2057"/>
          <p:cNvSpPr/>
          <p:nvPr/>
        </p:nvSpPr>
        <p:spPr>
          <a:xfrm>
            <a:off x="6192060" y="4920507"/>
            <a:ext cx="984360" cy="6899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C7115D4-5DE2-45AD-A4BE-1510951C4C5C}"/>
              </a:ext>
            </a:extLst>
          </p:cNvPr>
          <p:cNvSpPr txBox="1"/>
          <p:nvPr/>
        </p:nvSpPr>
        <p:spPr>
          <a:xfrm>
            <a:off x="233680" y="783138"/>
            <a:ext cx="861568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Imagine the following experiment. A particle (the blue one in the figure) is shot into a gas of randomly moving particles (the grey ones in the figure).  </a:t>
            </a:r>
          </a:p>
        </p:txBody>
      </p:sp>
      <p:sp>
        <p:nvSpPr>
          <p:cNvPr id="4" name="Slide Number Placeholder 3">
            <a:extLst>
              <a:ext uri="{FF2B5EF4-FFF2-40B4-BE49-F238E27FC236}">
                <a16:creationId xmlns:a16="http://schemas.microsoft.com/office/drawing/2014/main" id="{2CB5CB45-20E2-47A7-8840-021297B4882B}"/>
              </a:ext>
            </a:extLst>
          </p:cNvPr>
          <p:cNvSpPr>
            <a:spLocks noGrp="1"/>
          </p:cNvSpPr>
          <p:nvPr>
            <p:ph type="sldNum" sz="quarter" idx="12"/>
          </p:nvPr>
        </p:nvSpPr>
        <p:spPr/>
        <p:txBody>
          <a:bodyPr/>
          <a:lstStyle/>
          <a:p>
            <a:fld id="{1BCE0CA2-1A48-4B23-8A77-1A9F640E54E6}" type="slidenum">
              <a:rPr lang="sk-SK" smtClean="0"/>
              <a:t>5</a:t>
            </a:fld>
            <a:endParaRPr lang="sk-SK"/>
          </a:p>
        </p:txBody>
      </p:sp>
    </p:spTree>
    <p:extLst>
      <p:ext uri="{BB962C8B-B14F-4D97-AF65-F5344CB8AC3E}">
        <p14:creationId xmlns:p14="http://schemas.microsoft.com/office/powerpoint/2010/main" val="2391243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709863" y="818147"/>
                <a:ext cx="7543800"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u="none" strike="noStrike" kern="1200" cap="none" spc="0" normalizeH="0" baseline="0" noProof="0" dirty="0">
                    <a:ln>
                      <a:noFill/>
                    </a:ln>
                    <a:solidFill>
                      <a:prstClr val="black"/>
                    </a:solidFill>
                    <a:effectLst/>
                    <a:uLnTx/>
                    <a:uFillTx/>
                    <a:ea typeface="+mn-ea"/>
                    <a:cs typeface="Arial" panose="020B0604020202020204" pitchFamily="34" charset="0"/>
                  </a:rPr>
                  <a:t>typical gas particle density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𝑛</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=0,3.</m:t>
                    </m:r>
                    <m:sSup>
                      <m:sSupPr>
                        <m:ctrlP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ctrlPr>
                      </m:sSupPr>
                      <m:e>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10</m:t>
                        </m:r>
                      </m:e>
                      <m: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26</m:t>
                        </m:r>
                      </m:sup>
                    </m:sSup>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
                </a:r>
                <a:r>
                  <a:rPr kumimoji="0" lang="en-US" sz="18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-3</a:t>
                </a:r>
                <a:endParaRPr kumimoji="0" lang="sk-SK"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typical radius of a molecule 0.2</a:t>
                </a:r>
                <a:r>
                  <a:rPr kumimoji="0" lang="sk-SK"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 nm</a:t>
                </a:r>
                <a:endParaRPr kumimoji="0" lang="en-US"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u="none" strike="noStrike" kern="1200" cap="none" spc="0" normalizeH="0" baseline="0" noProof="0" dirty="0">
                    <a:ln>
                      <a:noFill/>
                    </a:ln>
                    <a:solidFill>
                      <a:prstClr val="black"/>
                    </a:solidFill>
                    <a:effectLst/>
                    <a:uLnTx/>
                    <a:uFillTx/>
                    <a:ea typeface="+mn-ea"/>
                    <a:cs typeface="Arial" panose="020B0604020202020204" pitchFamily="34" charset="0"/>
                  </a:rPr>
                  <a:t>typical</a:t>
                </a:r>
                <a:r>
                  <a:rPr kumimoji="0" lang="en-US" sz="1800" b="0" u="none" strike="noStrike" kern="1200" cap="none" spc="0" normalizeH="0" noProof="0" dirty="0">
                    <a:ln>
                      <a:noFill/>
                    </a:ln>
                    <a:solidFill>
                      <a:prstClr val="black"/>
                    </a:solidFill>
                    <a:effectLst/>
                    <a:uLnTx/>
                    <a:uFillTx/>
                    <a:ea typeface="+mn-ea"/>
                    <a:cs typeface="Arial" panose="020B0604020202020204" pitchFamily="34" charset="0"/>
                  </a:rPr>
                  <a:t> cross section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𝜎</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=0.5</m:t>
                    </m:r>
                  </m:oMath>
                </a14:m>
                <a:r>
                  <a:rPr kumimoji="0" lang="en-US" sz="1800" b="0" i="1"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 </a:t>
                </a:r>
                <a:r>
                  <a:rPr kumimoji="0" lang="en-US" sz="1800" b="0" i="0" u="none" strike="noStrike" kern="1200" cap="none" spc="0" normalizeH="0" baseline="0" noProof="0" dirty="0">
                    <a:ln>
                      <a:noFill/>
                    </a:ln>
                    <a:solidFill>
                      <a:prstClr val="black"/>
                    </a:solidFill>
                    <a:effectLst/>
                    <a:uLnTx/>
                    <a:uFillTx/>
                    <a:latin typeface="Cambria Math" panose="02040503050406030204" pitchFamily="18" charset="0"/>
                    <a:ea typeface="+mn-ea"/>
                    <a:cs typeface="Arial" panose="020B0604020202020204" pitchFamily="34" charset="0"/>
                  </a:rPr>
                  <a:t>nm</a:t>
                </a:r>
                <a:r>
                  <a:rPr kumimoji="0" lang="en-US" sz="1800" b="0" i="0" u="none" strike="noStrike" kern="1200" cap="none" spc="0" normalizeH="0" baseline="30000" noProof="0" dirty="0">
                    <a:ln>
                      <a:noFill/>
                    </a:ln>
                    <a:solidFill>
                      <a:prstClr val="black"/>
                    </a:solidFill>
                    <a:effectLst/>
                    <a:uLnTx/>
                    <a:uFillTx/>
                    <a:latin typeface="Cambria Math" panose="02040503050406030204" pitchFamily="18" charset="0"/>
                    <a:ea typeface="+mn-ea"/>
                    <a:cs typeface="Arial" panose="020B0604020202020204" pitchFamily="34" charset="0"/>
                  </a:rPr>
                  <a:t>2</a:t>
                </a:r>
                <a:endParaRPr kumimoji="0" lang="en-US" sz="1800" b="0" i="1" u="none" strike="noStrike" kern="1200" cap="none" spc="0" normalizeH="0" baseline="30000" noProof="0" dirty="0">
                  <a:ln>
                    <a:noFill/>
                  </a:ln>
                  <a:solidFill>
                    <a:prstClr val="black"/>
                  </a:solidFill>
                  <a:effectLst/>
                  <a:uLnTx/>
                  <a:uFillTx/>
                  <a:latin typeface="Cambria Math" panose="02040503050406030204" pitchFamily="18"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u="none" strike="noStrike" kern="1200" cap="none" spc="0" normalizeH="0" baseline="0" noProof="0" dirty="0">
                    <a:ln>
                      <a:noFill/>
                    </a:ln>
                    <a:solidFill>
                      <a:prstClr val="black"/>
                    </a:solidFill>
                    <a:effectLst/>
                    <a:uLnTx/>
                    <a:uFillTx/>
                    <a:ea typeface="+mn-ea"/>
                    <a:cs typeface="Arial" panose="020B0604020202020204" pitchFamily="34" charset="0"/>
                  </a:rPr>
                  <a:t>typical mean free</a:t>
                </a:r>
                <a:r>
                  <a:rPr kumimoji="0" lang="en-US" sz="1800" b="0" u="none" strike="noStrike" kern="1200" cap="none" spc="0" normalizeH="0" noProof="0" dirty="0">
                    <a:ln>
                      <a:noFill/>
                    </a:ln>
                    <a:solidFill>
                      <a:prstClr val="black"/>
                    </a:solidFill>
                    <a:effectLst/>
                    <a:uLnTx/>
                    <a:uFillTx/>
                    <a:ea typeface="+mn-ea"/>
                    <a:cs typeface="Arial" panose="020B0604020202020204" pitchFamily="34" charset="0"/>
                  </a:rPr>
                  <a:t> path </a:t>
                </a:r>
                <a14:m>
                  <m:oMath xmlns:m="http://schemas.openxmlformats.org/officeDocument/2006/math">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𝑙</m:t>
                    </m:r>
                    <m:r>
                      <a:rPr kumimoji="0" lang="en-US"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  70</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nm</a:t>
                </a: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u="none" strike="noStrike" kern="1200" cap="none" spc="0" normalizeH="0" baseline="0" noProof="0" dirty="0">
                    <a:ln>
                      <a:noFill/>
                    </a:ln>
                    <a:solidFill>
                      <a:prstClr val="black"/>
                    </a:solidFill>
                    <a:effectLst/>
                    <a:uLnTx/>
                    <a:uFillTx/>
                    <a:ea typeface="+mn-ea"/>
                    <a:cs typeface="Arial" panose="020B0604020202020204" pitchFamily="34" charset="0"/>
                  </a:rPr>
                  <a:t>typical time between collisions </a:t>
                </a:r>
                <a14:m>
                  <m:oMath xmlns:m="http://schemas.openxmlformats.org/officeDocument/2006/math">
                    <m:r>
                      <a:rPr kumimoji="0" lang="en-US" sz="1800" b="0" i="1"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𝜏</m:t>
                    </m:r>
                    <m:r>
                      <a:rPr kumimoji="0" lang="en-US" sz="1800" b="0" i="0" u="none" strike="noStrike" kern="1200" cap="none" spc="0" normalizeH="0" baseline="0" noProof="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0.2 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709863" y="818147"/>
                <a:ext cx="7543800" cy="2585323"/>
              </a:xfrm>
              <a:prstGeom prst="rect">
                <a:avLst/>
              </a:prstGeom>
              <a:blipFill>
                <a:blip r:embed="rId5"/>
                <a:stretch>
                  <a:fillRect l="-485"/>
                </a:stretch>
              </a:blipFill>
            </p:spPr>
            <p:txBody>
              <a:bodyPr/>
              <a:lstStyle/>
              <a:p>
                <a:r>
                  <a:rPr lang="en-US">
                    <a:noFill/>
                  </a:rPr>
                  <a:t> </a:t>
                </a:r>
              </a:p>
            </p:txBody>
          </p:sp>
        </mc:Fallback>
      </mc:AlternateContent>
      <p:pic>
        <p:nvPicPr>
          <p:cNvPr id="3" name="Picture 2"/>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890337" y="755423"/>
            <a:ext cx="746760" cy="516255"/>
          </a:xfrm>
          <a:prstGeom prst="rect">
            <a:avLst/>
          </a:prstGeom>
        </p:spPr>
      </p:pic>
      <p:sp>
        <p:nvSpPr>
          <p:cNvPr id="4" name="TextBox 3">
            <a:extLst>
              <a:ext uri="{FF2B5EF4-FFF2-40B4-BE49-F238E27FC236}">
                <a16:creationId xmlns:a16="http://schemas.microsoft.com/office/drawing/2014/main" id="{785D3F3F-1D43-4D4B-A66E-1E2B96DB558A}"/>
              </a:ext>
            </a:extLst>
          </p:cNvPr>
          <p:cNvSpPr txBox="1"/>
          <p:nvPr/>
        </p:nvSpPr>
        <p:spPr>
          <a:xfrm>
            <a:off x="1503680" y="293758"/>
            <a:ext cx="6136640"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Typical mean free path</a:t>
            </a:r>
          </a:p>
        </p:txBody>
      </p:sp>
      <p:sp>
        <p:nvSpPr>
          <p:cNvPr id="5" name="Slide Number Placeholder 4">
            <a:extLst>
              <a:ext uri="{FF2B5EF4-FFF2-40B4-BE49-F238E27FC236}">
                <a16:creationId xmlns:a16="http://schemas.microsoft.com/office/drawing/2014/main" id="{A7E0733F-3F83-4FD0-8A6E-5081DDE7D569}"/>
              </a:ext>
            </a:extLst>
          </p:cNvPr>
          <p:cNvSpPr>
            <a:spLocks noGrp="1"/>
          </p:cNvSpPr>
          <p:nvPr>
            <p:ph type="sldNum" sz="quarter" idx="12"/>
          </p:nvPr>
        </p:nvSpPr>
        <p:spPr/>
        <p:txBody>
          <a:bodyPr/>
          <a:lstStyle/>
          <a:p>
            <a:fld id="{1BCE0CA2-1A48-4B23-8A77-1A9F640E54E6}" type="slidenum">
              <a:rPr lang="sk-SK" smtClean="0"/>
              <a:t>6</a:t>
            </a:fld>
            <a:endParaRPr lang="sk-SK"/>
          </a:p>
        </p:txBody>
      </p:sp>
    </p:spTree>
    <p:extLst>
      <p:ext uri="{BB962C8B-B14F-4D97-AF65-F5344CB8AC3E}">
        <p14:creationId xmlns:p14="http://schemas.microsoft.com/office/powerpoint/2010/main" val="107603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476980-2FBF-41DA-9FBC-7546A188A118}"/>
              </a:ext>
            </a:extLst>
          </p:cNvPr>
          <p:cNvSpPr txBox="1"/>
          <p:nvPr/>
        </p:nvSpPr>
        <p:spPr>
          <a:xfrm>
            <a:off x="1229359" y="323229"/>
            <a:ext cx="6685280" cy="523220"/>
          </a:xfrm>
          <a:prstGeom prst="rect">
            <a:avLst/>
          </a:prstGeom>
          <a:noFill/>
        </p:spPr>
        <p:txBody>
          <a:bodyPr wrap="square" rtlCol="0">
            <a:spAutoFit/>
          </a:bodyPr>
          <a:lstStyle/>
          <a:p>
            <a:pPr algn="ctr"/>
            <a:r>
              <a:rPr lang="en-US" sz="2800" b="1" dirty="0">
                <a:cs typeface="Arial" panose="020B0604020202020204" pitchFamily="34" charset="0"/>
              </a:rPr>
              <a:t>Energy (“heat”) transfer</a:t>
            </a:r>
          </a:p>
        </p:txBody>
      </p:sp>
      <p:pic>
        <p:nvPicPr>
          <p:cNvPr id="3" name="Picture 2">
            <a:extLst>
              <a:ext uri="{FF2B5EF4-FFF2-40B4-BE49-F238E27FC236}">
                <a16:creationId xmlns:a16="http://schemas.microsoft.com/office/drawing/2014/main" id="{B42C8D35-3E36-4C8B-8CC6-409CC47DD9C0}"/>
              </a:ext>
            </a:extLst>
          </p:cNvPr>
          <p:cNvPicPr>
            <a:picLocks noChangeAspect="1"/>
          </p:cNvPicPr>
          <p:nvPr/>
        </p:nvPicPr>
        <p:blipFill>
          <a:blip r:embed="rId8"/>
          <a:stretch>
            <a:fillRect/>
          </a:stretch>
        </p:blipFill>
        <p:spPr>
          <a:xfrm>
            <a:off x="2646027" y="1217708"/>
            <a:ext cx="3851943" cy="623682"/>
          </a:xfrm>
          <a:prstGeom prst="rect">
            <a:avLst/>
          </a:prstGeom>
        </p:spPr>
      </p:pic>
      <p:pic>
        <p:nvPicPr>
          <p:cNvPr id="10" name="Picture 9">
            <a:extLst>
              <a:ext uri="{FF2B5EF4-FFF2-40B4-BE49-F238E27FC236}">
                <a16:creationId xmlns:a16="http://schemas.microsoft.com/office/drawing/2014/main" id="{E02F8C11-C02F-4AA4-BB13-7A6F6FD0D425}"/>
              </a:ext>
            </a:extLst>
          </p:cNvPr>
          <p:cNvPicPr>
            <a:picLocks noChangeAspect="1"/>
          </p:cNvPicPr>
          <p:nvPr>
            <p:custDataLst>
              <p:tags r:id="rId1"/>
            </p:custDataLst>
          </p:nvPr>
        </p:nvPicPr>
        <p:blipFill>
          <a:blip r:embed="rId9" cstate="print">
            <a:extLst>
              <a:ext uri="{28A0092B-C50C-407E-A947-70E740481C1C}">
                <a14:useLocalDpi xmlns:a14="http://schemas.microsoft.com/office/drawing/2010/main" val="0"/>
              </a:ext>
            </a:extLst>
          </a:blip>
          <a:stretch>
            <a:fillRect/>
          </a:stretch>
        </p:blipFill>
        <p:spPr>
          <a:xfrm>
            <a:off x="3418283" y="2235464"/>
            <a:ext cx="2307429" cy="168000"/>
          </a:xfrm>
          <a:prstGeom prst="rect">
            <a:avLst/>
          </a:prstGeom>
        </p:spPr>
      </p:pic>
      <p:pic>
        <p:nvPicPr>
          <p:cNvPr id="14" name="Picture 13">
            <a:extLst>
              <a:ext uri="{FF2B5EF4-FFF2-40B4-BE49-F238E27FC236}">
                <a16:creationId xmlns:a16="http://schemas.microsoft.com/office/drawing/2014/main" id="{1CBD99F1-9C30-48C3-87E4-74D4A5A3EDF8}"/>
              </a:ext>
            </a:extLst>
          </p:cNvPr>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2575776" y="2579824"/>
            <a:ext cx="3824572" cy="217714"/>
          </a:xfrm>
          <a:prstGeom prst="rect">
            <a:avLst/>
          </a:prstGeom>
        </p:spPr>
      </p:pic>
      <p:pic>
        <p:nvPicPr>
          <p:cNvPr id="9" name="Picture 8">
            <a:extLst>
              <a:ext uri="{FF2B5EF4-FFF2-40B4-BE49-F238E27FC236}">
                <a16:creationId xmlns:a16="http://schemas.microsoft.com/office/drawing/2014/main" id="{3609F964-AB34-4CFB-BB63-ECB5AA637C53}"/>
              </a:ext>
            </a:extLst>
          </p:cNvPr>
          <p:cNvPicPr>
            <a:picLocks noChangeAspect="1"/>
          </p:cNvPicPr>
          <p:nvPr>
            <p:custDataLst>
              <p:tags r:id="rId3"/>
            </p:custDataLst>
          </p:nvPr>
        </p:nvPicPr>
        <p:blipFill>
          <a:blip r:embed="rId11" cstate="print">
            <a:extLst>
              <a:ext uri="{28A0092B-C50C-407E-A947-70E740481C1C}">
                <a14:useLocalDpi xmlns:a14="http://schemas.microsoft.com/office/drawing/2010/main" val="0"/>
              </a:ext>
            </a:extLst>
          </a:blip>
          <a:stretch>
            <a:fillRect/>
          </a:stretch>
        </p:blipFill>
        <p:spPr>
          <a:xfrm>
            <a:off x="2242282" y="3030258"/>
            <a:ext cx="4659429" cy="505714"/>
          </a:xfrm>
          <a:prstGeom prst="rect">
            <a:avLst/>
          </a:prstGeom>
        </p:spPr>
      </p:pic>
      <p:sp>
        <p:nvSpPr>
          <p:cNvPr id="12" name="TextBox 11">
            <a:extLst>
              <a:ext uri="{FF2B5EF4-FFF2-40B4-BE49-F238E27FC236}">
                <a16:creationId xmlns:a16="http://schemas.microsoft.com/office/drawing/2014/main" id="{4EEE5F5E-0A0D-4E8F-A195-483DFD6422F6}"/>
              </a:ext>
            </a:extLst>
          </p:cNvPr>
          <p:cNvSpPr txBox="1"/>
          <p:nvPr/>
        </p:nvSpPr>
        <p:spPr>
          <a:xfrm>
            <a:off x="210700" y="3620577"/>
            <a:ext cx="8554720"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The two temperatures are the temperatures at two locations at a mean free path distance from each other  </a:t>
            </a:r>
          </a:p>
        </p:txBody>
      </p:sp>
      <p:pic>
        <p:nvPicPr>
          <p:cNvPr id="16" name="Picture 15">
            <a:extLst>
              <a:ext uri="{FF2B5EF4-FFF2-40B4-BE49-F238E27FC236}">
                <a16:creationId xmlns:a16="http://schemas.microsoft.com/office/drawing/2014/main" id="{FC660362-5971-482A-B07D-4DE9B5758A78}"/>
              </a:ext>
            </a:extLst>
          </p:cNvPr>
          <p:cNvPicPr>
            <a:picLocks noChangeAspect="1"/>
          </p:cNvPicPr>
          <p:nvPr>
            <p:custDataLst>
              <p:tags r:id="rId4"/>
            </p:custDataLst>
          </p:nvPr>
        </p:nvPicPr>
        <p:blipFill>
          <a:blip r:embed="rId12" cstate="print">
            <a:extLst>
              <a:ext uri="{28A0092B-C50C-407E-A947-70E740481C1C}">
                <a14:useLocalDpi xmlns:a14="http://schemas.microsoft.com/office/drawing/2010/main" val="0"/>
              </a:ext>
            </a:extLst>
          </a:blip>
          <a:stretch>
            <a:fillRect/>
          </a:stretch>
        </p:blipFill>
        <p:spPr>
          <a:xfrm>
            <a:off x="3380569" y="4099448"/>
            <a:ext cx="2345143" cy="471429"/>
          </a:xfrm>
          <a:prstGeom prst="rect">
            <a:avLst/>
          </a:prstGeom>
        </p:spPr>
      </p:pic>
      <p:pic>
        <p:nvPicPr>
          <p:cNvPr id="25" name="Picture 24">
            <a:extLst>
              <a:ext uri="{FF2B5EF4-FFF2-40B4-BE49-F238E27FC236}">
                <a16:creationId xmlns:a16="http://schemas.microsoft.com/office/drawing/2014/main" id="{DBBD1C24-4717-463D-BE5D-8E3E977AD142}"/>
              </a:ext>
            </a:extLst>
          </p:cNvPr>
          <p:cNvPicPr>
            <a:picLocks noChangeAspect="1"/>
          </p:cNvPicPr>
          <p:nvPr>
            <p:custDataLst>
              <p:tags r:id="rId5"/>
            </p:custDataLst>
          </p:nvPr>
        </p:nvPicPr>
        <p:blipFill>
          <a:blip r:embed="rId13" cstate="print">
            <a:extLst>
              <a:ext uri="{28A0092B-C50C-407E-A947-70E740481C1C}">
                <a14:useLocalDpi xmlns:a14="http://schemas.microsoft.com/office/drawing/2010/main" val="0"/>
              </a:ext>
            </a:extLst>
          </a:blip>
          <a:stretch>
            <a:fillRect/>
          </a:stretch>
        </p:blipFill>
        <p:spPr>
          <a:xfrm>
            <a:off x="3626632" y="4587273"/>
            <a:ext cx="1758857" cy="505714"/>
          </a:xfrm>
          <a:prstGeom prst="rect">
            <a:avLst/>
          </a:prstGeom>
        </p:spPr>
      </p:pic>
      <p:sp>
        <p:nvSpPr>
          <p:cNvPr id="20" name="TextBox 19">
            <a:extLst>
              <a:ext uri="{FF2B5EF4-FFF2-40B4-BE49-F238E27FC236}">
                <a16:creationId xmlns:a16="http://schemas.microsoft.com/office/drawing/2014/main" id="{BE5E51F4-C35F-4704-84B8-B5B1B4767D42}"/>
              </a:ext>
            </a:extLst>
          </p:cNvPr>
          <p:cNvSpPr txBox="1"/>
          <p:nvPr/>
        </p:nvSpPr>
        <p:spPr>
          <a:xfrm>
            <a:off x="335280" y="5293360"/>
            <a:ext cx="855472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So the heat transfer coefficient is</a:t>
            </a:r>
          </a:p>
        </p:txBody>
      </p:sp>
      <p:pic>
        <p:nvPicPr>
          <p:cNvPr id="23" name="Picture 22">
            <a:extLst>
              <a:ext uri="{FF2B5EF4-FFF2-40B4-BE49-F238E27FC236}">
                <a16:creationId xmlns:a16="http://schemas.microsoft.com/office/drawing/2014/main" id="{EA754729-DDDF-450D-BE12-273AFA5ADAF5}"/>
              </a:ext>
            </a:extLst>
          </p:cNvPr>
          <p:cNvPicPr>
            <a:picLocks noChangeAspect="1"/>
          </p:cNvPicPr>
          <p:nvPr>
            <p:custDataLst>
              <p:tags r:id="rId6"/>
            </p:custDataLst>
          </p:nvPr>
        </p:nvPicPr>
        <p:blipFill>
          <a:blip r:embed="rId14" cstate="print">
            <a:extLst>
              <a:ext uri="{28A0092B-C50C-407E-A947-70E740481C1C}">
                <a14:useLocalDpi xmlns:a14="http://schemas.microsoft.com/office/drawing/2010/main" val="0"/>
              </a:ext>
            </a:extLst>
          </a:blip>
          <a:stretch>
            <a:fillRect/>
          </a:stretch>
        </p:blipFill>
        <p:spPr>
          <a:xfrm>
            <a:off x="4297191" y="5387435"/>
            <a:ext cx="1181143" cy="505714"/>
          </a:xfrm>
          <a:prstGeom prst="rect">
            <a:avLst/>
          </a:prstGeom>
        </p:spPr>
      </p:pic>
      <p:sp>
        <p:nvSpPr>
          <p:cNvPr id="26" name="Rectangle 25">
            <a:extLst>
              <a:ext uri="{FF2B5EF4-FFF2-40B4-BE49-F238E27FC236}">
                <a16:creationId xmlns:a16="http://schemas.microsoft.com/office/drawing/2014/main" id="{C3A824CD-BD8E-4C91-8EE8-94FA76BA9C6B}"/>
              </a:ext>
            </a:extLst>
          </p:cNvPr>
          <p:cNvSpPr/>
          <p:nvPr/>
        </p:nvSpPr>
        <p:spPr>
          <a:xfrm>
            <a:off x="4147374" y="5346969"/>
            <a:ext cx="1509312" cy="58664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0A1AD156-BB8B-473B-B565-40E04DFAE2C9}"/>
              </a:ext>
            </a:extLst>
          </p:cNvPr>
          <p:cNvSpPr txBox="1"/>
          <p:nvPr/>
        </p:nvSpPr>
        <p:spPr>
          <a:xfrm>
            <a:off x="210700" y="6042813"/>
            <a:ext cx="8554720" cy="646331"/>
          </a:xfrm>
          <a:prstGeom prst="rect">
            <a:avLst/>
          </a:prstGeom>
          <a:noFill/>
        </p:spPr>
        <p:txBody>
          <a:bodyPr wrap="square" rtlCol="0">
            <a:spAutoFit/>
          </a:bodyPr>
          <a:lstStyle/>
          <a:p>
            <a:r>
              <a:rPr lang="en-US" b="1" dirty="0">
                <a:solidFill>
                  <a:srgbClr val="FF0000"/>
                </a:solidFill>
                <a:latin typeface="Arial" panose="020B0604020202020204" pitchFamily="34" charset="0"/>
                <a:cs typeface="Arial" panose="020B0604020202020204" pitchFamily="34" charset="0"/>
              </a:rPr>
              <a:t>Note: everybody calls it “heat transfer coefficient” even if it better should be thermal energy transfer coefficient.</a:t>
            </a:r>
          </a:p>
        </p:txBody>
      </p:sp>
      <p:sp>
        <p:nvSpPr>
          <p:cNvPr id="28" name="Slide Number Placeholder 27">
            <a:extLst>
              <a:ext uri="{FF2B5EF4-FFF2-40B4-BE49-F238E27FC236}">
                <a16:creationId xmlns:a16="http://schemas.microsoft.com/office/drawing/2014/main" id="{54D09291-32BE-4376-BB15-EF8267B20CD1}"/>
              </a:ext>
            </a:extLst>
          </p:cNvPr>
          <p:cNvSpPr>
            <a:spLocks noGrp="1"/>
          </p:cNvSpPr>
          <p:nvPr>
            <p:ph type="sldNum" sz="quarter" idx="12"/>
          </p:nvPr>
        </p:nvSpPr>
        <p:spPr/>
        <p:txBody>
          <a:bodyPr/>
          <a:lstStyle/>
          <a:p>
            <a:fld id="{1BCE0CA2-1A48-4B23-8A77-1A9F640E54E6}" type="slidenum">
              <a:rPr lang="sk-SK" smtClean="0"/>
              <a:t>7</a:t>
            </a:fld>
            <a:endParaRPr lang="sk-SK"/>
          </a:p>
        </p:txBody>
      </p:sp>
    </p:spTree>
    <p:extLst>
      <p:ext uri="{BB962C8B-B14F-4D97-AF65-F5344CB8AC3E}">
        <p14:creationId xmlns:p14="http://schemas.microsoft.com/office/powerpoint/2010/main" val="31052276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K\frac{dT}{dx}&#10;\end{align*}&#10;\end{document}&#10;"/>
  <p:tag name="IGUANATEXSIZE" val="16"/>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lS\sigma=S&#10;\end{align*}&#10;\end{document}&#10;"/>
  <p:tag name="IGUANATEXSIZE" val="20"/>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frac{1}{n\sigma}&#10;\end{align*}&#10;\end{document}&#10;"/>
  <p:tag name="IGUANATEXSIZE" val="20"/>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frac{1}{n\sigma}&#10;\end{align*}&#10;\end{document}&#10;"/>
  <p:tag name="IGUANATEXSIZE" val="20"/>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n_{right}v_{right}&#10;\end{align*}&#10;\end{document}&#10;"/>
  <p:tag name="IGUANATEXSIZE" val="18"/>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_{left}v_{left}\varepsilon_{left}-n_{right}v_{right}\varepsilon_{right}&#10;\end{align*}&#10;\end{document}&#10;"/>
  <p:tag name="IGUANATEXSIZE" val="18"/>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v(\varepsilon_{left}-\varepsilon_{right})=&#10;nv\frac{C_V}{N_A}(T_{left}-T_{right})&#10;\end{align*}&#10;\end{document}"/>
  <p:tag name="IGUANATEXSIZE" val="18"/>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T_{left}-T_{right})=-\frac{dT}{dx}l&#10;\end{align*}&#10;\end{document}"/>
  <p:tag name="IGUANATEXSIZE" val="18"/>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10;-nv\frac{C_V}{N_A}l\frac{dT}{dx}&#10;\end{align*}&#10;\end{document}"/>
  <p:tag name="IGUANATEXSIZE" val="18"/>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K&#10;-nv\frac{C_V}{N_A}l&#10;\end{align*}&#10;\end{document}"/>
  <p:tag name="IGUANATEXSIZE" val="1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10;\end{align*}&#10;\end{document}&#10;"/>
  <p:tag name="IGUANATEXSIZE" val="18"/>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_{left}v_{left}=n_{right}v_{right}&#10;\end{align*}&#10;\end{document}&#10;"/>
  <p:tag name="IGUANATEXSIZE" val="18"/>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j_Q=n_{left}v_{left}\varepsilon_{left}-n_{right}v_{right}\varepsilon_{right}&#10;\end{align*}&#10;\end{document}&#10;"/>
  <p:tag name="IGUANATEXSIZE" val="1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j\sigma_\text{tot}&#10;\end{align*}&#10;\end{document}&#10;"/>
  <p:tag name="IGUANATEXSIZE" val="24"/>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igma=\pi(2r)^2&#10;\end{align*}&#10;\end{document}&#10;"/>
  <p:tag name="IGUANATEXSIZE" val="24"/>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l&#10;\end{align*}&#10;\end{document}&#10;"/>
  <p:tag name="IGUANATEXSIZE" val="2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S&#10;\end{align*}&#10;\end{document}&#10;"/>
  <p:tag name="IGUANATEXSIZE" val="20"/>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begin{document}&#10;\begin{align*}&#10;%Red1, Green4, Blue3,Yellow1&#10;%\color{YellowOrange}&#10;nlS\sigma&#10;\end{align*}&#10;\end{document}&#10;"/>
  <p:tag name="IGUANATEXSIZE" val="20"/>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cs typeface="Arial" panose="020B0604020202020204" pitchFamily="34" charset="0"/>
          </a:defRPr>
        </a:defPPr>
      </a:lstStyle>
    </a:txDef>
  </a:objectDefaults>
  <a:extraClrSchemeLst/>
  <a:extLst>
    <a:ext uri="{05A4C25C-085E-4340-85A3-A5531E510DB2}">
      <thm15:themeFamily xmlns:thm15="http://schemas.microsoft.com/office/thememl/2012/main" name="MyblankCalibri.potx" id="{8A0F0F14-46AE-4D77-ADE7-0F718B9836FD}" vid="{B1D029F5-8F85-4FE6-9F53-704A5FA2D1C4}"/>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BFC4D6B-A924-454A-A1BA-1534EA58ACEE}" vid="{79D79B44-7DC3-4FB3-9E3E-A08CB7E84FA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MyblankCalibri</Template>
  <TotalTime>525</TotalTime>
  <Words>997</Words>
  <Application>Microsoft Office PowerPoint</Application>
  <PresentationFormat>On-screen Show (4:3)</PresentationFormat>
  <Paragraphs>44</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Cambria Math</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Černý Vladimír</dc:creator>
  <cp:lastModifiedBy>Černý Vladimír</cp:lastModifiedBy>
  <cp:revision>33</cp:revision>
  <dcterms:created xsi:type="dcterms:W3CDTF">2018-09-20T07:21:21Z</dcterms:created>
  <dcterms:modified xsi:type="dcterms:W3CDTF">2019-12-04T08:47:56Z</dcterms:modified>
</cp:coreProperties>
</file>