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77" r:id="rId2"/>
    <p:sldId id="276" r:id="rId3"/>
    <p:sldId id="278" r:id="rId4"/>
    <p:sldId id="279" r:id="rId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6" autoAdjust="0"/>
    <p:restoredTop sz="94660"/>
  </p:normalViewPr>
  <p:slideViewPr>
    <p:cSldViewPr snapToGrid="0">
      <p:cViewPr varScale="1">
        <p:scale>
          <a:sx n="78" d="100"/>
          <a:sy n="78" d="100"/>
        </p:scale>
        <p:origin x="3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2012E5-D385-4BE6-B449-2367A7A9C228}" type="datetimeFigureOut">
              <a:rPr lang="en-US" smtClean="0"/>
              <a:t>12/4/2019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B8BB75-4914-477D-B98F-885AD8F73CB2}" type="slidenum">
              <a:rPr lang="en-US" smtClean="0"/>
              <a:t>‹#›</a:t>
            </a:fld>
            <a:endParaRPr lang="en-US"/>
          </a:p>
        </p:txBody>
      </p:sp>
    </p:spTree>
    <p:extLst>
      <p:ext uri="{BB962C8B-B14F-4D97-AF65-F5344CB8AC3E}">
        <p14:creationId xmlns:p14="http://schemas.microsoft.com/office/powerpoint/2010/main" val="3755987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2D3061-468E-4034-83C1-C5DA6D2600C9}"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743678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3B6C7-6C4B-4971-9AF5-7239A2A53D61}"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999595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9E9075-619F-43A1-8778-06F2197340CF}"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83218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B2DCF-BC56-4CBF-8D58-F0B993558DB0}"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954885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E7EFA7-6EED-47DB-B8FD-C9AD70CD27B6}"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426126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420EF0-58AC-4EF3-82B9-E096A85D5574}"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27840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AF7F69-78A7-447A-B574-D14351B112DE}" type="datetime1">
              <a:rPr lang="sk-SK" smtClean="0"/>
              <a:t>4. 12. 2019</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85308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B1EEEE-A488-4C8C-B0B3-6F45197B3F9D}" type="datetime1">
              <a:rPr lang="sk-SK" smtClean="0"/>
              <a:t>4. 12. 2019</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110728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D25AA-334F-445E-AA01-B584E26270F1}" type="datetime1">
              <a:rPr lang="sk-SK" smtClean="0"/>
              <a:t>4. 12. 2019</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19540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C9E840-AE54-41C9-B660-BE1F68ED9E2E}"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70537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9173E5-F783-4B11-A0FF-26E61BC4B351}"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82294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93056-7148-4C1C-BDB0-10FAE1A3D3E8}" type="datetime1">
              <a:rPr lang="sk-SK" smtClean="0"/>
              <a:t>4. 12. 2019</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8588376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image" Target="../media/image5.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image" Target="../media/image3.png"/><Relationship Id="rId4" Type="http://schemas.openxmlformats.org/officeDocument/2006/relationships/tags" Target="../tags/tag4.xml"/><Relationship Id="rId9" Type="http://schemas.openxmlformats.org/officeDocument/2006/relationships/image" Target="../media/image2.png"/><Relationship Id="rId1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30.png"/></Relationships>
</file>

<file path=ppt/slides/_rels/slide3.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tags" Target="../tags/tag9.xml"/><Relationship Id="rId12" Type="http://schemas.openxmlformats.org/officeDocument/2006/relationships/image" Target="../media/image11.png"/><Relationship Id="rId2" Type="http://schemas.openxmlformats.org/officeDocument/2006/relationships/tags" Target="../tags/tag8.xml"/><Relationship Id="rId1" Type="http://schemas.openxmlformats.org/officeDocument/2006/relationships/tags" Target="../tags/tag7.xml"/><Relationship Id="rId11" Type="http://schemas.openxmlformats.org/officeDocument/2006/relationships/image" Target="../media/image10.png"/><Relationship Id="rId5" Type="http://schemas.openxmlformats.org/officeDocument/2006/relationships/image" Target="../media/image8.png"/><Relationship Id="rId10" Type="http://schemas.openxmlformats.org/officeDocument/2006/relationships/image" Target="../media/image33.png"/><Relationship Id="rId4" Type="http://schemas.openxmlformats.org/officeDocument/2006/relationships/slideLayout" Target="../slideLayouts/slideLayout7.xml"/><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2.xml"/><Relationship Id="rId7" Type="http://schemas.openxmlformats.org/officeDocument/2006/relationships/image" Target="../media/image14.pn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3.png"/><Relationship Id="rId11" Type="http://schemas.openxmlformats.org/officeDocument/2006/relationships/image" Target="../media/image40.png"/><Relationship Id="rId5" Type="http://schemas.openxmlformats.org/officeDocument/2006/relationships/image" Target="../media/image12.png"/><Relationship Id="rId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476980-2FBF-41DA-9FBC-7546A188A118}"/>
              </a:ext>
            </a:extLst>
          </p:cNvPr>
          <p:cNvSpPr txBox="1"/>
          <p:nvPr/>
        </p:nvSpPr>
        <p:spPr>
          <a:xfrm>
            <a:off x="1229359" y="323229"/>
            <a:ext cx="6685280" cy="523220"/>
          </a:xfrm>
          <a:prstGeom prst="rect">
            <a:avLst/>
          </a:prstGeom>
          <a:noFill/>
        </p:spPr>
        <p:txBody>
          <a:bodyPr wrap="square" rtlCol="0">
            <a:spAutoFit/>
          </a:bodyPr>
          <a:lstStyle/>
          <a:p>
            <a:pPr algn="ctr"/>
            <a:r>
              <a:rPr lang="en-US" sz="2800" b="1" dirty="0">
                <a:cs typeface="Arial" panose="020B0604020202020204" pitchFamily="34" charset="0"/>
              </a:rPr>
              <a:t>Energy (“heat”) transfer</a:t>
            </a:r>
          </a:p>
        </p:txBody>
      </p:sp>
      <p:pic>
        <p:nvPicPr>
          <p:cNvPr id="3" name="Picture 2">
            <a:extLst>
              <a:ext uri="{FF2B5EF4-FFF2-40B4-BE49-F238E27FC236}">
                <a16:creationId xmlns:a16="http://schemas.microsoft.com/office/drawing/2014/main" id="{B42C8D35-3E36-4C8B-8CC6-409CC47DD9C0}"/>
              </a:ext>
            </a:extLst>
          </p:cNvPr>
          <p:cNvPicPr>
            <a:picLocks noChangeAspect="1"/>
          </p:cNvPicPr>
          <p:nvPr/>
        </p:nvPicPr>
        <p:blipFill>
          <a:blip r:embed="rId8"/>
          <a:stretch>
            <a:fillRect/>
          </a:stretch>
        </p:blipFill>
        <p:spPr>
          <a:xfrm>
            <a:off x="2646027" y="1217708"/>
            <a:ext cx="3851943" cy="623682"/>
          </a:xfrm>
          <a:prstGeom prst="rect">
            <a:avLst/>
          </a:prstGeom>
        </p:spPr>
      </p:pic>
      <p:pic>
        <p:nvPicPr>
          <p:cNvPr id="10" name="Picture 9">
            <a:extLst>
              <a:ext uri="{FF2B5EF4-FFF2-40B4-BE49-F238E27FC236}">
                <a16:creationId xmlns:a16="http://schemas.microsoft.com/office/drawing/2014/main" id="{E02F8C11-C02F-4AA4-BB13-7A6F6FD0D425}"/>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3418283" y="2235464"/>
            <a:ext cx="2307429" cy="168000"/>
          </a:xfrm>
          <a:prstGeom prst="rect">
            <a:avLst/>
          </a:prstGeom>
        </p:spPr>
      </p:pic>
      <p:pic>
        <p:nvPicPr>
          <p:cNvPr id="14" name="Picture 13">
            <a:extLst>
              <a:ext uri="{FF2B5EF4-FFF2-40B4-BE49-F238E27FC236}">
                <a16:creationId xmlns:a16="http://schemas.microsoft.com/office/drawing/2014/main" id="{1CBD99F1-9C30-48C3-87E4-74D4A5A3EDF8}"/>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2575776" y="2579824"/>
            <a:ext cx="3824572" cy="217714"/>
          </a:xfrm>
          <a:prstGeom prst="rect">
            <a:avLst/>
          </a:prstGeom>
        </p:spPr>
      </p:pic>
      <p:pic>
        <p:nvPicPr>
          <p:cNvPr id="9" name="Picture 8">
            <a:extLst>
              <a:ext uri="{FF2B5EF4-FFF2-40B4-BE49-F238E27FC236}">
                <a16:creationId xmlns:a16="http://schemas.microsoft.com/office/drawing/2014/main" id="{3609F964-AB34-4CFB-BB63-ECB5AA637C53}"/>
              </a:ext>
            </a:extLst>
          </p:cNvPr>
          <p:cNvPicPr>
            <a:picLocks noChangeAspect="1"/>
          </p:cNvPicPr>
          <p:nvPr>
            <p:custDataLst>
              <p:tags r:id="rId3"/>
            </p:custDataLst>
          </p:nvPr>
        </p:nvPicPr>
        <p:blipFill>
          <a:blip r:embed="rId11" cstate="print">
            <a:extLst>
              <a:ext uri="{28A0092B-C50C-407E-A947-70E740481C1C}">
                <a14:useLocalDpi xmlns:a14="http://schemas.microsoft.com/office/drawing/2010/main" val="0"/>
              </a:ext>
            </a:extLst>
          </a:blip>
          <a:stretch>
            <a:fillRect/>
          </a:stretch>
        </p:blipFill>
        <p:spPr>
          <a:xfrm>
            <a:off x="2242282" y="3030258"/>
            <a:ext cx="4659429" cy="505714"/>
          </a:xfrm>
          <a:prstGeom prst="rect">
            <a:avLst/>
          </a:prstGeom>
        </p:spPr>
      </p:pic>
      <p:sp>
        <p:nvSpPr>
          <p:cNvPr id="12" name="TextBox 11">
            <a:extLst>
              <a:ext uri="{FF2B5EF4-FFF2-40B4-BE49-F238E27FC236}">
                <a16:creationId xmlns:a16="http://schemas.microsoft.com/office/drawing/2014/main" id="{4EEE5F5E-0A0D-4E8F-A195-483DFD6422F6}"/>
              </a:ext>
            </a:extLst>
          </p:cNvPr>
          <p:cNvSpPr txBox="1"/>
          <p:nvPr/>
        </p:nvSpPr>
        <p:spPr>
          <a:xfrm>
            <a:off x="210700" y="3620577"/>
            <a:ext cx="855472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two temperatures are the temperatures at two locations at a mean free path distance from each other  </a:t>
            </a:r>
          </a:p>
        </p:txBody>
      </p:sp>
      <p:pic>
        <p:nvPicPr>
          <p:cNvPr id="16" name="Picture 15">
            <a:extLst>
              <a:ext uri="{FF2B5EF4-FFF2-40B4-BE49-F238E27FC236}">
                <a16:creationId xmlns:a16="http://schemas.microsoft.com/office/drawing/2014/main" id="{FC660362-5971-482A-B07D-4DE9B5758A78}"/>
              </a:ext>
            </a:extLst>
          </p:cNvPr>
          <p:cNvPicPr>
            <a:picLocks noChangeAspect="1"/>
          </p:cNvPicPr>
          <p:nvPr>
            <p:custDataLst>
              <p:tags r:id="rId4"/>
            </p:custDataLst>
          </p:nvPr>
        </p:nvPicPr>
        <p:blipFill>
          <a:blip r:embed="rId12" cstate="print">
            <a:extLst>
              <a:ext uri="{28A0092B-C50C-407E-A947-70E740481C1C}">
                <a14:useLocalDpi xmlns:a14="http://schemas.microsoft.com/office/drawing/2010/main" val="0"/>
              </a:ext>
            </a:extLst>
          </a:blip>
          <a:stretch>
            <a:fillRect/>
          </a:stretch>
        </p:blipFill>
        <p:spPr>
          <a:xfrm>
            <a:off x="3380569" y="4099448"/>
            <a:ext cx="2345143" cy="471429"/>
          </a:xfrm>
          <a:prstGeom prst="rect">
            <a:avLst/>
          </a:prstGeom>
        </p:spPr>
      </p:pic>
      <p:pic>
        <p:nvPicPr>
          <p:cNvPr id="25" name="Picture 24">
            <a:extLst>
              <a:ext uri="{FF2B5EF4-FFF2-40B4-BE49-F238E27FC236}">
                <a16:creationId xmlns:a16="http://schemas.microsoft.com/office/drawing/2014/main" id="{DBBD1C24-4717-463D-BE5D-8E3E977AD142}"/>
              </a:ext>
            </a:extLst>
          </p:cNvPr>
          <p:cNvPicPr>
            <a:picLocks noChangeAspect="1"/>
          </p:cNvPicPr>
          <p:nvPr>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3626632" y="4587273"/>
            <a:ext cx="1758857" cy="505714"/>
          </a:xfrm>
          <a:prstGeom prst="rect">
            <a:avLst/>
          </a:prstGeom>
        </p:spPr>
      </p:pic>
      <p:sp>
        <p:nvSpPr>
          <p:cNvPr id="20" name="TextBox 19">
            <a:extLst>
              <a:ext uri="{FF2B5EF4-FFF2-40B4-BE49-F238E27FC236}">
                <a16:creationId xmlns:a16="http://schemas.microsoft.com/office/drawing/2014/main" id="{BE5E51F4-C35F-4704-84B8-B5B1B4767D42}"/>
              </a:ext>
            </a:extLst>
          </p:cNvPr>
          <p:cNvSpPr txBox="1"/>
          <p:nvPr/>
        </p:nvSpPr>
        <p:spPr>
          <a:xfrm>
            <a:off x="335280" y="5293360"/>
            <a:ext cx="855472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 the heat transfer coefficient is</a:t>
            </a:r>
          </a:p>
        </p:txBody>
      </p:sp>
      <p:pic>
        <p:nvPicPr>
          <p:cNvPr id="23" name="Picture 22">
            <a:extLst>
              <a:ext uri="{FF2B5EF4-FFF2-40B4-BE49-F238E27FC236}">
                <a16:creationId xmlns:a16="http://schemas.microsoft.com/office/drawing/2014/main" id="{EA754729-DDDF-450D-BE12-273AFA5ADAF5}"/>
              </a:ext>
            </a:extLst>
          </p:cNvPr>
          <p:cNvPicPr>
            <a:picLocks noChangeAspect="1"/>
          </p:cNvPicPr>
          <p:nvPr>
            <p:custDataLst>
              <p:tags r:id="rId6"/>
            </p:custDataLst>
          </p:nvPr>
        </p:nvPicPr>
        <p:blipFill>
          <a:blip r:embed="rId14" cstate="print">
            <a:extLst>
              <a:ext uri="{28A0092B-C50C-407E-A947-70E740481C1C}">
                <a14:useLocalDpi xmlns:a14="http://schemas.microsoft.com/office/drawing/2010/main" val="0"/>
              </a:ext>
            </a:extLst>
          </a:blip>
          <a:stretch>
            <a:fillRect/>
          </a:stretch>
        </p:blipFill>
        <p:spPr>
          <a:xfrm>
            <a:off x="4297191" y="5387435"/>
            <a:ext cx="1181143" cy="505714"/>
          </a:xfrm>
          <a:prstGeom prst="rect">
            <a:avLst/>
          </a:prstGeom>
        </p:spPr>
      </p:pic>
      <p:sp>
        <p:nvSpPr>
          <p:cNvPr id="26" name="Rectangle 25">
            <a:extLst>
              <a:ext uri="{FF2B5EF4-FFF2-40B4-BE49-F238E27FC236}">
                <a16:creationId xmlns:a16="http://schemas.microsoft.com/office/drawing/2014/main" id="{C3A824CD-BD8E-4C91-8EE8-94FA76BA9C6B}"/>
              </a:ext>
            </a:extLst>
          </p:cNvPr>
          <p:cNvSpPr/>
          <p:nvPr/>
        </p:nvSpPr>
        <p:spPr>
          <a:xfrm>
            <a:off x="4147374" y="5346969"/>
            <a:ext cx="1509312" cy="58664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0A1AD156-BB8B-473B-B565-40E04DFAE2C9}"/>
              </a:ext>
            </a:extLst>
          </p:cNvPr>
          <p:cNvSpPr txBox="1"/>
          <p:nvPr/>
        </p:nvSpPr>
        <p:spPr>
          <a:xfrm>
            <a:off x="210700" y="6042813"/>
            <a:ext cx="8554720" cy="646331"/>
          </a:xfrm>
          <a:prstGeom prst="rect">
            <a:avLst/>
          </a:prstGeom>
          <a:noFill/>
        </p:spPr>
        <p:txBody>
          <a:bodyPr wrap="square" rtlCol="0">
            <a:spAutoFit/>
          </a:bodyPr>
          <a:lstStyle/>
          <a:p>
            <a:r>
              <a:rPr lang="en-US" b="1" dirty="0">
                <a:solidFill>
                  <a:srgbClr val="FF0000"/>
                </a:solidFill>
                <a:latin typeface="Arial" panose="020B0604020202020204" pitchFamily="34" charset="0"/>
                <a:cs typeface="Arial" panose="020B0604020202020204" pitchFamily="34" charset="0"/>
              </a:rPr>
              <a:t>Note: everybody calls it “heat transfer coefficient” even if it better should be thermal energy transfer coefficient.</a:t>
            </a:r>
          </a:p>
        </p:txBody>
      </p:sp>
      <p:sp>
        <p:nvSpPr>
          <p:cNvPr id="28" name="Slide Number Placeholder 27">
            <a:extLst>
              <a:ext uri="{FF2B5EF4-FFF2-40B4-BE49-F238E27FC236}">
                <a16:creationId xmlns:a16="http://schemas.microsoft.com/office/drawing/2014/main" id="{54D09291-32BE-4376-BB15-EF8267B20CD1}"/>
              </a:ext>
            </a:extLst>
          </p:cNvPr>
          <p:cNvSpPr>
            <a:spLocks noGrp="1"/>
          </p:cNvSpPr>
          <p:nvPr>
            <p:ph type="sldNum" sz="quarter" idx="12"/>
          </p:nvPr>
        </p:nvSpPr>
        <p:spPr/>
        <p:txBody>
          <a:bodyPr/>
          <a:lstStyle/>
          <a:p>
            <a:fld id="{1BCE0CA2-1A48-4B23-8A77-1A9F640E54E6}" type="slidenum">
              <a:rPr lang="sk-SK" smtClean="0"/>
              <a:t>1</a:t>
            </a:fld>
            <a:endParaRPr lang="sk-SK"/>
          </a:p>
        </p:txBody>
      </p:sp>
    </p:spTree>
    <p:extLst>
      <p:ext uri="{BB962C8B-B14F-4D97-AF65-F5344CB8AC3E}">
        <p14:creationId xmlns:p14="http://schemas.microsoft.com/office/powerpoint/2010/main" val="3105227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4AB00A-5502-4FD4-8D1D-3486A5C15C80}"/>
              </a:ext>
            </a:extLst>
          </p:cNvPr>
          <p:cNvSpPr>
            <a:spLocks noGrp="1"/>
          </p:cNvSpPr>
          <p:nvPr>
            <p:ph type="sldNum" sz="quarter" idx="12"/>
          </p:nvPr>
        </p:nvSpPr>
        <p:spPr/>
        <p:txBody>
          <a:bodyPr/>
          <a:lstStyle/>
          <a:p>
            <a:fld id="{1BCE0CA2-1A48-4B23-8A77-1A9F640E54E6}" type="slidenum">
              <a:rPr lang="sk-SK" smtClean="0"/>
              <a:t>2</a:t>
            </a:fld>
            <a:endParaRPr lang="sk-SK"/>
          </a:p>
        </p:txBody>
      </p:sp>
      <p:sp>
        <p:nvSpPr>
          <p:cNvPr id="3" name="TextBox 2">
            <a:extLst>
              <a:ext uri="{FF2B5EF4-FFF2-40B4-BE49-F238E27FC236}">
                <a16:creationId xmlns:a16="http://schemas.microsoft.com/office/drawing/2014/main" id="{4FAFE3AF-0025-48BC-BB78-0787B33E3267}"/>
              </a:ext>
            </a:extLst>
          </p:cNvPr>
          <p:cNvSpPr txBox="1"/>
          <p:nvPr/>
        </p:nvSpPr>
        <p:spPr>
          <a:xfrm>
            <a:off x="871870" y="404036"/>
            <a:ext cx="6868632"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Viscosity</a:t>
            </a:r>
            <a:endParaRPr lang="sk-SK" sz="2800" b="1" dirty="0">
              <a:latin typeface="Arial" panose="020B0604020202020204" pitchFamily="34" charset="0"/>
              <a:cs typeface="Arial" panose="020B0604020202020204" pitchFamily="34" charset="0"/>
            </a:endParaRPr>
          </a:p>
        </p:txBody>
      </p:sp>
      <p:pic>
        <p:nvPicPr>
          <p:cNvPr id="46" name="Picture 45">
            <a:extLst>
              <a:ext uri="{FF2B5EF4-FFF2-40B4-BE49-F238E27FC236}">
                <a16:creationId xmlns:a16="http://schemas.microsoft.com/office/drawing/2014/main" id="{0728204F-B2DC-40EC-B615-3F71A036955B}"/>
              </a:ext>
            </a:extLst>
          </p:cNvPr>
          <p:cNvPicPr>
            <a:picLocks noChangeAspect="1"/>
          </p:cNvPicPr>
          <p:nvPr/>
        </p:nvPicPr>
        <p:blipFill>
          <a:blip r:embed="rId2"/>
          <a:stretch>
            <a:fillRect/>
          </a:stretch>
        </p:blipFill>
        <p:spPr>
          <a:xfrm>
            <a:off x="1911190" y="1041132"/>
            <a:ext cx="4776690" cy="1460082"/>
          </a:xfrm>
          <a:prstGeom prst="rect">
            <a:avLst/>
          </a:prstGeom>
        </p:spPr>
      </p:pic>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D9206350-FFCF-4183-B1E0-6707AAD6AD8E}"/>
                  </a:ext>
                </a:extLst>
              </p:cNvPr>
              <p:cNvSpPr txBox="1"/>
              <p:nvPr/>
            </p:nvSpPr>
            <p:spPr>
              <a:xfrm>
                <a:off x="287079" y="2498650"/>
                <a:ext cx="8569842" cy="4247317"/>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Let us consider gas laminar flow. Viscous gas will not flow homogeneously. We shall observe that its flow velocity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m:rPr>
                            <m:nor/>
                          </m:rPr>
                          <a:rPr lang="en-US" b="0" i="1" smtClean="0">
                            <a:latin typeface="Cambria Math" panose="02040503050406030204" pitchFamily="18" charset="0"/>
                            <a:cs typeface="Arial" panose="020B0604020202020204" pitchFamily="34" charset="0"/>
                          </a:rPr>
                          <m:t>v</m:t>
                        </m:r>
                      </m:e>
                      <m:sub>
                        <m:r>
                          <a:rPr lang="en-US" b="0" i="1" smtClean="0">
                            <a:latin typeface="Cambria Math" panose="02040503050406030204" pitchFamily="18" charset="0"/>
                            <a:cs typeface="Arial" panose="020B0604020202020204" pitchFamily="34" charset="0"/>
                          </a:rPr>
                          <m:t>𝑥</m:t>
                        </m:r>
                      </m:sub>
                    </m:sSub>
                  </m:oMath>
                </a14:m>
                <a:r>
                  <a:rPr lang="en-US" dirty="0">
                    <a:latin typeface="Arial" panose="020B0604020202020204" pitchFamily="34" charset="0"/>
                    <a:cs typeface="Arial" panose="020B0604020202020204" pitchFamily="34" charset="0"/>
                  </a:rPr>
                  <a:t> is zero just above the bed and then increases with increasing coordinate </a:t>
                </a:r>
                <a14:m>
                  <m:oMath xmlns:m="http://schemas.openxmlformats.org/officeDocument/2006/math">
                    <m:r>
                      <a:rPr lang="en-US" b="0" i="1" smtClean="0">
                        <a:latin typeface="Cambria Math" panose="02040503050406030204" pitchFamily="18" charset="0"/>
                        <a:cs typeface="Arial" panose="020B0604020202020204" pitchFamily="34" charset="0"/>
                      </a:rPr>
                      <m:t>𝑦</m:t>
                    </m:r>
                  </m:oMath>
                </a14:m>
                <a:r>
                  <a:rPr lang="en-US" dirty="0">
                    <a:latin typeface="Arial" panose="020B0604020202020204" pitchFamily="34" charset="0"/>
                    <a:cs typeface="Arial" panose="020B0604020202020204" pitchFamily="34" charset="0"/>
                  </a:rPr>
                  <a:t>. So there is a flow velocity gradient.</a:t>
                </a:r>
              </a:p>
              <a:p>
                <a:r>
                  <a:rPr lang="en-US" dirty="0">
                    <a:latin typeface="Arial" panose="020B0604020202020204" pitchFamily="34" charset="0"/>
                    <a:cs typeface="Arial" panose="020B0604020202020204" pitchFamily="34" charset="0"/>
                  </a:rPr>
                  <a:t>The flow velocity is a drift velocity superimposed on the random thermal movement of the molecules. The drift velocity might be of the order of a few </a:t>
                </a:r>
                <a14:m>
                  <m:oMath xmlns:m="http://schemas.openxmlformats.org/officeDocument/2006/math">
                    <m:sSup>
                      <m:sSupPr>
                        <m:ctrlPr>
                          <a:rPr lang="en-US" b="0" i="1" dirty="0" smtClean="0">
                            <a:latin typeface="Cambria Math" panose="02040503050406030204" pitchFamily="18" charset="0"/>
                            <a:cs typeface="Arial" panose="020B0604020202020204" pitchFamily="34" charset="0"/>
                          </a:rPr>
                        </m:ctrlPr>
                      </m:sSupPr>
                      <m:e>
                        <m:r>
                          <m:rPr>
                            <m:nor/>
                          </m:rPr>
                          <a:rPr lang="en-US" b="0" i="0" dirty="0" smtClean="0">
                            <a:latin typeface="Cambria Math" panose="02040503050406030204" pitchFamily="18" charset="0"/>
                            <a:cs typeface="Arial" panose="020B0604020202020204" pitchFamily="34" charset="0"/>
                          </a:rPr>
                          <m:t>ms</m:t>
                        </m:r>
                      </m:e>
                      <m:sup>
                        <m:r>
                          <a:rPr lang="en-US" b="0" i="1" dirty="0" smtClean="0">
                            <a:latin typeface="Cambria Math" panose="02040503050406030204" pitchFamily="18" charset="0"/>
                            <a:cs typeface="Arial" panose="020B0604020202020204" pitchFamily="34" charset="0"/>
                          </a:rPr>
                          <m:t>−1</m:t>
                        </m:r>
                      </m:sup>
                    </m:sSup>
                  </m:oMath>
                </a14:m>
                <a:r>
                  <a:rPr lang="en-US" dirty="0">
                    <a:latin typeface="Arial" panose="020B0604020202020204" pitchFamily="34" charset="0"/>
                    <a:cs typeface="Arial" panose="020B0604020202020204" pitchFamily="34" charset="0"/>
                  </a:rPr>
                  <a:t> </a:t>
                </a:r>
                <a14:m>
                  <m:oMath xmlns:m="http://schemas.openxmlformats.org/officeDocument/2006/math">
                    <m:r>
                      <a:rPr lang="en-US" b="0" i="1" smtClean="0">
                        <a:latin typeface="Cambria Math" panose="02040503050406030204" pitchFamily="18" charset="0"/>
                        <a:cs typeface="Arial" panose="020B0604020202020204" pitchFamily="34" charset="0"/>
                      </a:rPr>
                      <m:t> </m:t>
                    </m:r>
                  </m:oMath>
                </a14:m>
                <a:r>
                  <a:rPr lang="en-US" dirty="0">
                    <a:latin typeface="Arial" panose="020B0604020202020204" pitchFamily="34" charset="0"/>
                    <a:cs typeface="Arial" panose="020B0604020202020204" pitchFamily="34" charset="0"/>
                  </a:rPr>
                  <a:t>the chaotic thermal velocity might be of the order 500 </a:t>
                </a:r>
                <a14:m>
                  <m:oMath xmlns:m="http://schemas.openxmlformats.org/officeDocument/2006/math">
                    <m:sSup>
                      <m:sSupPr>
                        <m:ctrlPr>
                          <a:rPr lang="en-US" b="0" i="1" smtClean="0">
                            <a:latin typeface="Cambria Math" panose="02040503050406030204" pitchFamily="18" charset="0"/>
                            <a:cs typeface="Arial" panose="020B0604020202020204" pitchFamily="34" charset="0"/>
                          </a:rPr>
                        </m:ctrlPr>
                      </m:sSupPr>
                      <m:e>
                        <m:r>
                          <m:rPr>
                            <m:nor/>
                          </m:rPr>
                          <a:rPr lang="en-US" b="0" i="0" smtClean="0">
                            <a:latin typeface="Cambria Math" panose="02040503050406030204" pitchFamily="18" charset="0"/>
                            <a:cs typeface="Arial" panose="020B0604020202020204" pitchFamily="34" charset="0"/>
                          </a:rPr>
                          <m:t>ms</m:t>
                        </m:r>
                      </m:e>
                      <m:sup>
                        <m:r>
                          <a:rPr lang="en-US" b="0" i="1" smtClean="0">
                            <a:latin typeface="Cambria Math" panose="02040503050406030204" pitchFamily="18" charset="0"/>
                            <a:cs typeface="Arial" panose="020B0604020202020204" pitchFamily="34" charset="0"/>
                          </a:rPr>
                          <m:t>−1</m:t>
                        </m:r>
                      </m:sup>
                    </m:sSup>
                  </m:oMath>
                </a14:m>
                <a:r>
                  <a:rPr lang="en-US" dirty="0">
                    <a:latin typeface="Arial" panose="020B0604020202020204" pitchFamily="34" charset="0"/>
                    <a:cs typeface="Arial" panose="020B0604020202020204" pitchFamily="34" charset="0"/>
                  </a:rPr>
                  <a:t>. The drift velocity is in the direction </a:t>
                </a:r>
                <a14:m>
                  <m:oMath xmlns:m="http://schemas.openxmlformats.org/officeDocument/2006/math">
                    <m:r>
                      <a:rPr lang="en-US" b="0" i="1" smtClean="0">
                        <a:latin typeface="Cambria Math" panose="02040503050406030204" pitchFamily="18" charset="0"/>
                        <a:cs typeface="Arial" panose="020B0604020202020204" pitchFamily="34" charset="0"/>
                      </a:rPr>
                      <m:t>𝑥</m:t>
                    </m:r>
                    <m:r>
                      <a:rPr lang="en-US" b="0" i="0" smtClean="0">
                        <a:latin typeface="Cambria Math" panose="02040503050406030204" pitchFamily="18" charset="0"/>
                        <a:cs typeface="Arial" panose="020B0604020202020204" pitchFamily="34" charset="0"/>
                      </a:rPr>
                      <m:t>,</m:t>
                    </m:r>
                  </m:oMath>
                </a14:m>
                <a:r>
                  <a:rPr lang="en-US" dirty="0">
                    <a:latin typeface="Arial" panose="020B0604020202020204" pitchFamily="34" charset="0"/>
                    <a:cs typeface="Arial" panose="020B0604020202020204" pitchFamily="34" charset="0"/>
                  </a:rPr>
                  <a:t> the chaotic velocity has random direction. That means, that slow molecules from the bottom layers can by their random movement infiltrate the top layers and decelerate the molecules there and the fast molecules from the top layers can infiltrate the bottom layers and accelerate the molecules there. The random chaotic movement of the molecules leads to the transfer of the </a:t>
                </a:r>
                <a14:m>
                  <m:oMath xmlns:m="http://schemas.openxmlformats.org/officeDocument/2006/math">
                    <m:r>
                      <a:rPr lang="en-US" b="0" i="1" smtClean="0">
                        <a:latin typeface="Cambria Math" panose="02040503050406030204" pitchFamily="18" charset="0"/>
                        <a:cs typeface="Arial" panose="020B0604020202020204" pitchFamily="34" charset="0"/>
                      </a:rPr>
                      <m:t>𝑥</m:t>
                    </m:r>
                  </m:oMath>
                </a14:m>
                <a:r>
                  <a:rPr lang="en-US" dirty="0">
                    <a:latin typeface="Arial" panose="020B0604020202020204" pitchFamily="34" charset="0"/>
                    <a:cs typeface="Arial" panose="020B0604020202020204" pitchFamily="34" charset="0"/>
                  </a:rPr>
                  <a:t>-direction momentum through the virtual boundary (represented by the dashed line) between the flowing layers. Transfer of momentum per time means the force acting between the layers in the </a:t>
                </a:r>
                <a14:m>
                  <m:oMath xmlns:m="http://schemas.openxmlformats.org/officeDocument/2006/math">
                    <m:r>
                      <a:rPr lang="en-US" b="0" i="1" smtClean="0">
                        <a:latin typeface="Cambria Math" panose="02040503050406030204" pitchFamily="18" charset="0"/>
                        <a:cs typeface="Arial" panose="020B0604020202020204" pitchFamily="34" charset="0"/>
                      </a:rPr>
                      <m:t>𝑥</m:t>
                    </m:r>
                  </m:oMath>
                </a14:m>
                <a:r>
                  <a:rPr lang="en-US" dirty="0">
                    <a:latin typeface="Arial" panose="020B0604020202020204" pitchFamily="34" charset="0"/>
                    <a:cs typeface="Arial" panose="020B0604020202020204" pitchFamily="34" charset="0"/>
                  </a:rPr>
                  <a:t>-direction what leads to </a:t>
                </a:r>
                <a:r>
                  <a:rPr lang="en-US" b="1" dirty="0">
                    <a:latin typeface="Arial" panose="020B0604020202020204" pitchFamily="34" charset="0"/>
                    <a:cs typeface="Arial" panose="020B0604020202020204" pitchFamily="34" charset="0"/>
                  </a:rPr>
                  <a:t>tangential tension between the layers manifested as the viscosity.</a:t>
                </a:r>
                <a:endParaRPr lang="sk-SK" b="1" dirty="0">
                  <a:latin typeface="Arial" panose="020B0604020202020204" pitchFamily="34" charset="0"/>
                  <a:cs typeface="Arial" panose="020B0604020202020204" pitchFamily="34" charset="0"/>
                </a:endParaRPr>
              </a:p>
            </p:txBody>
          </p:sp>
        </mc:Choice>
        <mc:Fallback xmlns="">
          <p:sp>
            <p:nvSpPr>
              <p:cNvPr id="47" name="TextBox 46">
                <a:extLst>
                  <a:ext uri="{FF2B5EF4-FFF2-40B4-BE49-F238E27FC236}">
                    <a16:creationId xmlns:a16="http://schemas.microsoft.com/office/drawing/2014/main" id="{D9206350-FFCF-4183-B1E0-6707AAD6AD8E}"/>
                  </a:ext>
                </a:extLst>
              </p:cNvPr>
              <p:cNvSpPr txBox="1">
                <a:spLocks noRot="1" noChangeAspect="1" noMove="1" noResize="1" noEditPoints="1" noAdjustHandles="1" noChangeArrowheads="1" noChangeShapeType="1" noTextEdit="1"/>
              </p:cNvSpPr>
              <p:nvPr/>
            </p:nvSpPr>
            <p:spPr>
              <a:xfrm>
                <a:off x="287079" y="2498650"/>
                <a:ext cx="8569842" cy="4247317"/>
              </a:xfrm>
              <a:prstGeom prst="rect">
                <a:avLst/>
              </a:prstGeom>
              <a:blipFill>
                <a:blip r:embed="rId5"/>
                <a:stretch>
                  <a:fillRect l="-569" t="-861" r="-1209" b="-1291"/>
                </a:stretch>
              </a:blipFill>
            </p:spPr>
            <p:txBody>
              <a:bodyPr/>
              <a:lstStyle/>
              <a:p>
                <a:r>
                  <a:rPr lang="en-US">
                    <a:noFill/>
                  </a:rPr>
                  <a:t> </a:t>
                </a:r>
              </a:p>
            </p:txBody>
          </p:sp>
        </mc:Fallback>
      </mc:AlternateContent>
    </p:spTree>
    <p:extLst>
      <p:ext uri="{BB962C8B-B14F-4D97-AF65-F5344CB8AC3E}">
        <p14:creationId xmlns:p14="http://schemas.microsoft.com/office/powerpoint/2010/main" val="347883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C98B89A-3F4F-44AD-81D8-2A39E873280D}"/>
              </a:ext>
            </a:extLst>
          </p:cNvPr>
          <p:cNvSpPr>
            <a:spLocks noGrp="1"/>
          </p:cNvSpPr>
          <p:nvPr>
            <p:ph type="sldNum" sz="quarter" idx="12"/>
          </p:nvPr>
        </p:nvSpPr>
        <p:spPr/>
        <p:txBody>
          <a:bodyPr/>
          <a:lstStyle/>
          <a:p>
            <a:fld id="{1BCE0CA2-1A48-4B23-8A77-1A9F640E54E6}" type="slidenum">
              <a:rPr lang="sk-SK" smtClean="0"/>
              <a:t>3</a:t>
            </a:fld>
            <a:endParaRPr lang="sk-SK"/>
          </a:p>
        </p:txBody>
      </p:sp>
      <p:sp>
        <p:nvSpPr>
          <p:cNvPr id="3" name="TextBox 2">
            <a:extLst>
              <a:ext uri="{FF2B5EF4-FFF2-40B4-BE49-F238E27FC236}">
                <a16:creationId xmlns:a16="http://schemas.microsoft.com/office/drawing/2014/main" id="{CE7933AB-3E48-4130-B74E-06E5DB2C6B69}"/>
              </a:ext>
            </a:extLst>
          </p:cNvPr>
          <p:cNvSpPr txBox="1"/>
          <p:nvPr/>
        </p:nvSpPr>
        <p:spPr>
          <a:xfrm>
            <a:off x="1229359" y="291331"/>
            <a:ext cx="6685280" cy="523220"/>
          </a:xfrm>
          <a:prstGeom prst="rect">
            <a:avLst/>
          </a:prstGeom>
          <a:noFill/>
        </p:spPr>
        <p:txBody>
          <a:bodyPr wrap="square" rtlCol="0">
            <a:spAutoFit/>
          </a:bodyPr>
          <a:lstStyle/>
          <a:p>
            <a:pPr algn="ctr"/>
            <a:r>
              <a:rPr lang="en-US" sz="2800" b="1" dirty="0">
                <a:cs typeface="Arial" panose="020B0604020202020204" pitchFamily="34" charset="0"/>
              </a:rPr>
              <a:t>Smuggling the momentum: viscosity</a:t>
            </a:r>
          </a:p>
        </p:txBody>
      </p:sp>
      <p:pic>
        <p:nvPicPr>
          <p:cNvPr id="4" name="Picture 3">
            <a:extLst>
              <a:ext uri="{FF2B5EF4-FFF2-40B4-BE49-F238E27FC236}">
                <a16:creationId xmlns:a16="http://schemas.microsoft.com/office/drawing/2014/main" id="{65C3539C-FF26-4A9A-8A29-5814A34FD3FF}"/>
              </a:ext>
            </a:extLst>
          </p:cNvPr>
          <p:cNvPicPr>
            <a:picLocks noChangeAspect="1"/>
          </p:cNvPicPr>
          <p:nvPr/>
        </p:nvPicPr>
        <p:blipFill>
          <a:blip r:embed="rId5"/>
          <a:stretch>
            <a:fillRect/>
          </a:stretch>
        </p:blipFill>
        <p:spPr>
          <a:xfrm>
            <a:off x="1911190" y="1041132"/>
            <a:ext cx="4776690" cy="1460082"/>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DCC5683-DA46-452E-BADA-7ACDBAA9BE64}"/>
                  </a:ext>
                </a:extLst>
              </p:cNvPr>
              <p:cNvSpPr txBox="1"/>
              <p:nvPr/>
            </p:nvSpPr>
            <p:spPr>
              <a:xfrm>
                <a:off x="340242" y="2923953"/>
                <a:ext cx="8442251"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Not repeating the detailed discussion we had on energy transfer we just write the expression for the momentum flow density (in </a:t>
                </a:r>
                <a14:m>
                  <m:oMath xmlns:m="http://schemas.openxmlformats.org/officeDocument/2006/math">
                    <m:sSup>
                      <m:sSupPr>
                        <m:ctrlPr>
                          <a:rPr lang="en-US" b="0" i="1" smtClean="0">
                            <a:latin typeface="Cambria Math" panose="02040503050406030204" pitchFamily="18" charset="0"/>
                            <a:cs typeface="Arial" panose="020B0604020202020204" pitchFamily="34" charset="0"/>
                          </a:rPr>
                        </m:ctrlPr>
                      </m:sSupPr>
                      <m:e>
                        <m:r>
                          <m:rPr>
                            <m:nor/>
                          </m:rPr>
                          <a:rPr lang="en-US" b="0" i="0" smtClean="0">
                            <a:latin typeface="Arial" panose="020B0604020202020204" pitchFamily="34" charset="0"/>
                            <a:cs typeface="Arial" panose="020B0604020202020204" pitchFamily="34" charset="0"/>
                          </a:rPr>
                          <m:t>kgms</m:t>
                        </m:r>
                      </m:e>
                      <m:sup>
                        <m:r>
                          <a:rPr lang="en-US" b="0" i="1" smtClean="0">
                            <a:latin typeface="Cambria Math" panose="02040503050406030204" pitchFamily="18" charset="0"/>
                            <a:cs typeface="Arial" panose="020B0604020202020204" pitchFamily="34" charset="0"/>
                          </a:rPr>
                          <m:t>−1</m:t>
                        </m:r>
                      </m:sup>
                    </m:sSup>
                  </m:oMath>
                </a14:m>
                <a:r>
                  <a:rPr lang="en-US" dirty="0">
                    <a:latin typeface="Arial" panose="020B0604020202020204" pitchFamily="34" charset="0"/>
                    <a:cs typeface="Arial" panose="020B0604020202020204" pitchFamily="34" charset="0"/>
                  </a:rPr>
                  <a:t> per unit of time  per unit of the border area)</a:t>
                </a:r>
                <a:endParaRPr lang="sk-SK" dirty="0">
                  <a:latin typeface="Arial" panose="020B0604020202020204" pitchFamily="34" charset="0"/>
                  <a:cs typeface="Arial" panose="020B0604020202020204" pitchFamily="34" charset="0"/>
                </a:endParaRPr>
              </a:p>
            </p:txBody>
          </p:sp>
        </mc:Choice>
        <mc:Fallback xmlns="">
          <p:sp>
            <p:nvSpPr>
              <p:cNvPr id="5" name="TextBox 4">
                <a:extLst>
                  <a:ext uri="{FF2B5EF4-FFF2-40B4-BE49-F238E27FC236}">
                    <a16:creationId xmlns:a16="http://schemas.microsoft.com/office/drawing/2014/main" id="{7DCC5683-DA46-452E-BADA-7ACDBAA9BE64}"/>
                  </a:ext>
                </a:extLst>
              </p:cNvPr>
              <p:cNvSpPr txBox="1">
                <a:spLocks noRot="1" noChangeAspect="1" noMove="1" noResize="1" noEditPoints="1" noAdjustHandles="1" noChangeArrowheads="1" noChangeShapeType="1" noTextEdit="1"/>
              </p:cNvSpPr>
              <p:nvPr/>
            </p:nvSpPr>
            <p:spPr>
              <a:xfrm>
                <a:off x="340242" y="2923953"/>
                <a:ext cx="8442251" cy="923330"/>
              </a:xfrm>
              <a:prstGeom prst="rect">
                <a:avLst/>
              </a:prstGeom>
              <a:blipFill>
                <a:blip r:embed="rId8"/>
                <a:stretch>
                  <a:fillRect l="-650" t="-3974" r="-217" b="-9934"/>
                </a:stretch>
              </a:blipFill>
            </p:spPr>
            <p:txBody>
              <a:bodyPr/>
              <a:lstStyle/>
              <a:p>
                <a:r>
                  <a:rPr lang="en-US">
                    <a:noFill/>
                  </a:rPr>
                  <a:t> </a:t>
                </a:r>
              </a:p>
            </p:txBody>
          </p:sp>
        </mc:Fallback>
      </mc:AlternateContent>
      <p:pic>
        <p:nvPicPr>
          <p:cNvPr id="11" name="Picture 10">
            <a:extLst>
              <a:ext uri="{FF2B5EF4-FFF2-40B4-BE49-F238E27FC236}">
                <a16:creationId xmlns:a16="http://schemas.microsoft.com/office/drawing/2014/main" id="{221CA760-E57E-42BC-AE5F-713D0677AC19}"/>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1529909" y="3837172"/>
            <a:ext cx="5441823" cy="516065"/>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6A2A84F8-1C6E-4843-9366-B1E7316B7EE9}"/>
                  </a:ext>
                </a:extLst>
              </p:cNvPr>
              <p:cNvSpPr txBox="1"/>
              <p:nvPr/>
            </p:nvSpPr>
            <p:spPr>
              <a:xfrm>
                <a:off x="393404" y="4380614"/>
                <a:ext cx="8612372"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Phenomenologically we define the coefficient of viscosity </a:t>
                </a:r>
                <a14:m>
                  <m:oMath xmlns:m="http://schemas.openxmlformats.org/officeDocument/2006/math">
                    <m:r>
                      <a:rPr lang="en-US" b="0" i="1" smtClean="0">
                        <a:latin typeface="Cambria Math" panose="02040503050406030204" pitchFamily="18" charset="0"/>
                        <a:cs typeface="Arial" panose="020B0604020202020204" pitchFamily="34" charset="0"/>
                      </a:rPr>
                      <m:t>𝜂</m:t>
                    </m:r>
                  </m:oMath>
                </a14:m>
                <a:r>
                  <a:rPr lang="en-US" dirty="0">
                    <a:latin typeface="Arial" panose="020B0604020202020204" pitchFamily="34" charset="0"/>
                    <a:cs typeface="Arial" panose="020B0604020202020204" pitchFamily="34" charset="0"/>
                  </a:rPr>
                  <a:t> by the relation for the tangential tension between the layers in the form</a:t>
                </a:r>
                <a:endParaRPr lang="sk-SK" dirty="0">
                  <a:latin typeface="Arial" panose="020B0604020202020204" pitchFamily="34" charset="0"/>
                  <a:cs typeface="Arial" panose="020B0604020202020204" pitchFamily="34" charset="0"/>
                </a:endParaRPr>
              </a:p>
            </p:txBody>
          </p:sp>
        </mc:Choice>
        <mc:Fallback xmlns="">
          <p:sp>
            <p:nvSpPr>
              <p:cNvPr id="12" name="TextBox 11">
                <a:extLst>
                  <a:ext uri="{FF2B5EF4-FFF2-40B4-BE49-F238E27FC236}">
                    <a16:creationId xmlns:a16="http://schemas.microsoft.com/office/drawing/2014/main" id="{6A2A84F8-1C6E-4843-9366-B1E7316B7EE9}"/>
                  </a:ext>
                </a:extLst>
              </p:cNvPr>
              <p:cNvSpPr txBox="1">
                <a:spLocks noRot="1" noChangeAspect="1" noMove="1" noResize="1" noEditPoints="1" noAdjustHandles="1" noChangeArrowheads="1" noChangeShapeType="1" noTextEdit="1"/>
              </p:cNvSpPr>
              <p:nvPr/>
            </p:nvSpPr>
            <p:spPr>
              <a:xfrm>
                <a:off x="393404" y="4380614"/>
                <a:ext cx="8612372" cy="646331"/>
              </a:xfrm>
              <a:prstGeom prst="rect">
                <a:avLst/>
              </a:prstGeom>
              <a:blipFill>
                <a:blip r:embed="rId10"/>
                <a:stretch>
                  <a:fillRect l="-637" t="-5660" b="-14151"/>
                </a:stretch>
              </a:blipFill>
            </p:spPr>
            <p:txBody>
              <a:bodyPr/>
              <a:lstStyle/>
              <a:p>
                <a:r>
                  <a:rPr lang="sk-SK">
                    <a:noFill/>
                  </a:rPr>
                  <a:t> </a:t>
                </a:r>
              </a:p>
            </p:txBody>
          </p:sp>
        </mc:Fallback>
      </mc:AlternateContent>
      <p:pic>
        <p:nvPicPr>
          <p:cNvPr id="14" name="Picture 13">
            <a:extLst>
              <a:ext uri="{FF2B5EF4-FFF2-40B4-BE49-F238E27FC236}">
                <a16:creationId xmlns:a16="http://schemas.microsoft.com/office/drawing/2014/main" id="{80D1D15F-3DAC-4C48-B476-EE2CA5DA1CAC}"/>
              </a:ext>
            </a:extLst>
          </p:cNvPr>
          <p:cNvPicPr>
            <a:picLocks noChangeAspect="1"/>
          </p:cNvPicPr>
          <p:nvPr>
            <p:custDataLst>
              <p:tags r:id="rId2"/>
            </p:custDataLst>
          </p:nvPr>
        </p:nvPicPr>
        <p:blipFill>
          <a:blip r:embed="rId11" cstate="print">
            <a:extLst>
              <a:ext uri="{28A0092B-C50C-407E-A947-70E740481C1C}">
                <a14:useLocalDpi xmlns:a14="http://schemas.microsoft.com/office/drawing/2010/main" val="0"/>
              </a:ext>
            </a:extLst>
          </a:blip>
          <a:stretch>
            <a:fillRect/>
          </a:stretch>
        </p:blipFill>
        <p:spPr>
          <a:xfrm>
            <a:off x="3624520" y="4985488"/>
            <a:ext cx="1414463" cy="516065"/>
          </a:xfrm>
          <a:prstGeom prst="rect">
            <a:avLst/>
          </a:prstGeom>
        </p:spPr>
      </p:pic>
      <p:sp>
        <p:nvSpPr>
          <p:cNvPr id="15" name="TextBox 14">
            <a:extLst>
              <a:ext uri="{FF2B5EF4-FFF2-40B4-BE49-F238E27FC236}">
                <a16:creationId xmlns:a16="http://schemas.microsoft.com/office/drawing/2014/main" id="{F6A64E6C-217B-4C8D-B79D-A1527103834E}"/>
              </a:ext>
            </a:extLst>
          </p:cNvPr>
          <p:cNvSpPr txBox="1"/>
          <p:nvPr/>
        </p:nvSpPr>
        <p:spPr>
          <a:xfrm>
            <a:off x="446567" y="5603358"/>
            <a:ext cx="827213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 we got for the coefficient of gas viscosity</a:t>
            </a:r>
            <a:endParaRPr lang="sk-SK" dirty="0">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6F72F893-0A6A-4A68-B69D-D84866998449}"/>
              </a:ext>
            </a:extLst>
          </p:cNvPr>
          <p:cNvPicPr>
            <a:picLocks noChangeAspect="1"/>
          </p:cNvPicPr>
          <p:nvPr>
            <p:custDataLst>
              <p:tags r:id="rId3"/>
            </p:custDataLst>
          </p:nvPr>
        </p:nvPicPr>
        <p:blipFill>
          <a:blip r:embed="rId12" cstate="print">
            <a:extLst>
              <a:ext uri="{28A0092B-C50C-407E-A947-70E740481C1C}">
                <a14:useLocalDpi xmlns:a14="http://schemas.microsoft.com/office/drawing/2010/main" val="0"/>
              </a:ext>
            </a:extLst>
          </a:blip>
          <a:stretch>
            <a:fillRect/>
          </a:stretch>
        </p:blipFill>
        <p:spPr>
          <a:xfrm>
            <a:off x="3677685" y="6218866"/>
            <a:ext cx="936117" cy="209169"/>
          </a:xfrm>
          <a:prstGeom prst="rect">
            <a:avLst/>
          </a:prstGeom>
        </p:spPr>
      </p:pic>
      <p:sp>
        <p:nvSpPr>
          <p:cNvPr id="18" name="Rectangle 17">
            <a:extLst>
              <a:ext uri="{FF2B5EF4-FFF2-40B4-BE49-F238E27FC236}">
                <a16:creationId xmlns:a16="http://schemas.microsoft.com/office/drawing/2014/main" id="{AE98A3CD-8C68-4693-91F9-2D710730AC38}"/>
              </a:ext>
            </a:extLst>
          </p:cNvPr>
          <p:cNvSpPr/>
          <p:nvPr/>
        </p:nvSpPr>
        <p:spPr>
          <a:xfrm>
            <a:off x="3530009" y="6092456"/>
            <a:ext cx="1339703" cy="52099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Tree>
    <p:extLst>
      <p:ext uri="{BB962C8B-B14F-4D97-AF65-F5344CB8AC3E}">
        <p14:creationId xmlns:p14="http://schemas.microsoft.com/office/powerpoint/2010/main" val="3404806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F7F705-F3EE-4B0C-A2E6-3F3DAF8B3E11}"/>
              </a:ext>
            </a:extLst>
          </p:cNvPr>
          <p:cNvSpPr>
            <a:spLocks noGrp="1"/>
          </p:cNvSpPr>
          <p:nvPr>
            <p:ph type="sldNum" sz="quarter" idx="12"/>
          </p:nvPr>
        </p:nvSpPr>
        <p:spPr/>
        <p:txBody>
          <a:bodyPr/>
          <a:lstStyle/>
          <a:p>
            <a:fld id="{1BCE0CA2-1A48-4B23-8A77-1A9F640E54E6}" type="slidenum">
              <a:rPr lang="sk-SK" smtClean="0"/>
              <a:t>4</a:t>
            </a:fld>
            <a:endParaRPr lang="sk-SK"/>
          </a:p>
        </p:txBody>
      </p:sp>
      <p:sp>
        <p:nvSpPr>
          <p:cNvPr id="3" name="TextBox 2">
            <a:extLst>
              <a:ext uri="{FF2B5EF4-FFF2-40B4-BE49-F238E27FC236}">
                <a16:creationId xmlns:a16="http://schemas.microsoft.com/office/drawing/2014/main" id="{E4B3C5F0-23FA-4C2E-B866-CB0267CCFA3A}"/>
              </a:ext>
            </a:extLst>
          </p:cNvPr>
          <p:cNvSpPr txBox="1"/>
          <p:nvPr/>
        </p:nvSpPr>
        <p:spPr>
          <a:xfrm>
            <a:off x="935665" y="170122"/>
            <a:ext cx="6443330"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Smuggling themselves: diffusion</a:t>
            </a:r>
            <a:endParaRPr lang="sk-SK" sz="2800" b="1"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B6429009-A6CF-4DBE-8A0B-F2E7EE3DBA3D}"/>
              </a:ext>
            </a:extLst>
          </p:cNvPr>
          <p:cNvSpPr txBox="1"/>
          <p:nvPr/>
        </p:nvSpPr>
        <p:spPr>
          <a:xfrm>
            <a:off x="244548" y="2190307"/>
            <a:ext cx="8474149" cy="478465"/>
          </a:xfrm>
          <a:prstGeom prst="rect">
            <a:avLst/>
          </a:prstGeom>
          <a:noFill/>
        </p:spPr>
        <p:txBody>
          <a:bodyPr wrap="square" rtlCol="0">
            <a:spAutoFit/>
          </a:bodyPr>
          <a:lstStyle/>
          <a:p>
            <a:endParaRPr lang="sk-SK" dirty="0">
              <a:latin typeface="Arial" panose="020B0604020202020204" pitchFamily="34" charset="0"/>
              <a:cs typeface="Arial" panose="020B0604020202020204" pitchFamily="34" charset="0"/>
            </a:endParaRPr>
          </a:p>
        </p:txBody>
      </p:sp>
      <p:pic>
        <p:nvPicPr>
          <p:cNvPr id="96" name="Picture 95">
            <a:extLst>
              <a:ext uri="{FF2B5EF4-FFF2-40B4-BE49-F238E27FC236}">
                <a16:creationId xmlns:a16="http://schemas.microsoft.com/office/drawing/2014/main" id="{64BBC31A-7544-43C5-9B94-B63240F5DC0D}"/>
              </a:ext>
            </a:extLst>
          </p:cNvPr>
          <p:cNvPicPr>
            <a:picLocks noChangeAspect="1"/>
          </p:cNvPicPr>
          <p:nvPr/>
        </p:nvPicPr>
        <p:blipFill>
          <a:blip r:embed="rId5"/>
          <a:stretch>
            <a:fillRect/>
          </a:stretch>
        </p:blipFill>
        <p:spPr>
          <a:xfrm>
            <a:off x="2105695" y="840423"/>
            <a:ext cx="4645979" cy="834380"/>
          </a:xfrm>
          <a:prstGeom prst="rect">
            <a:avLst/>
          </a:prstGeom>
        </p:spPr>
      </p:pic>
      <p:sp>
        <p:nvSpPr>
          <p:cNvPr id="97" name="TextBox 96">
            <a:extLst>
              <a:ext uri="{FF2B5EF4-FFF2-40B4-BE49-F238E27FC236}">
                <a16:creationId xmlns:a16="http://schemas.microsoft.com/office/drawing/2014/main" id="{50848F87-5F05-4474-9B69-D1F0CBF08634}"/>
              </a:ext>
            </a:extLst>
          </p:cNvPr>
          <p:cNvSpPr txBox="1"/>
          <p:nvPr/>
        </p:nvSpPr>
        <p:spPr>
          <a:xfrm>
            <a:off x="106325" y="1626781"/>
            <a:ext cx="8846289" cy="34163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Let us consider a rather artificial situation. We have two types of molecules in the container. They are not uniformly distributed but in such a way, that the pressure is homogenous, therefore there is no “blow of the wind” in the container. We prepared such a thought experiment to be able to observe diffusion in a pure form free of a molecular transport by a macroscopic flow of gas.</a:t>
            </a:r>
          </a:p>
          <a:p>
            <a:r>
              <a:rPr lang="en-US" dirty="0">
                <a:latin typeface="Arial" panose="020B0604020202020204" pitchFamily="34" charset="0"/>
                <a:cs typeface="Arial" panose="020B0604020202020204" pitchFamily="34" charset="0"/>
              </a:rPr>
              <a:t>We shall monitor just one type of molecules (for example the red ones) how they randomly move through the virtual border represented by the dashed line.</a:t>
            </a:r>
          </a:p>
          <a:p>
            <a:r>
              <a:rPr lang="en-US" dirty="0">
                <a:latin typeface="Arial" panose="020B0604020202020204" pitchFamily="34" charset="0"/>
                <a:cs typeface="Arial" panose="020B0604020202020204" pitchFamily="34" charset="0"/>
              </a:rPr>
              <a:t>“The smugglers” do not carry anything in their backpacks, they smuggle themselves: there is a non-zero net flow of the smugglers through the border what leads to gradual homogenization of the concentration of the red molecules in the container.</a:t>
            </a:r>
          </a:p>
          <a:p>
            <a:r>
              <a:rPr lang="en-US" dirty="0">
                <a:latin typeface="Arial" panose="020B0604020202020204" pitchFamily="34" charset="0"/>
                <a:cs typeface="Arial" panose="020B0604020202020204" pitchFamily="34" charset="0"/>
              </a:rPr>
              <a:t>We can directly write the formula for the net molecular diffusion current density (in units of molecules per the time unit per the area unit):</a:t>
            </a:r>
            <a:endParaRPr lang="sk-SK" dirty="0">
              <a:latin typeface="Arial" panose="020B0604020202020204" pitchFamily="34" charset="0"/>
              <a:cs typeface="Arial" panose="020B0604020202020204" pitchFamily="34" charset="0"/>
            </a:endParaRPr>
          </a:p>
        </p:txBody>
      </p:sp>
      <p:pic>
        <p:nvPicPr>
          <p:cNvPr id="99" name="Picture 98">
            <a:extLst>
              <a:ext uri="{FF2B5EF4-FFF2-40B4-BE49-F238E27FC236}">
                <a16:creationId xmlns:a16="http://schemas.microsoft.com/office/drawing/2014/main" id="{7DEBB6CD-66FA-42E0-9D96-2FA215A5604A}"/>
              </a:ext>
            </a:extLst>
          </p:cNvPr>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2837712" y="5017386"/>
            <a:ext cx="3050096" cy="471488"/>
          </a:xfrm>
          <a:prstGeom prst="rect">
            <a:avLst/>
          </a:prstGeom>
        </p:spPr>
      </p:pic>
      <p:sp>
        <p:nvSpPr>
          <p:cNvPr id="100" name="TextBox 99">
            <a:extLst>
              <a:ext uri="{FF2B5EF4-FFF2-40B4-BE49-F238E27FC236}">
                <a16:creationId xmlns:a16="http://schemas.microsoft.com/office/drawing/2014/main" id="{B07BC1F3-F777-44CD-9C74-873350A047A7}"/>
              </a:ext>
            </a:extLst>
          </p:cNvPr>
          <p:cNvSpPr txBox="1"/>
          <p:nvPr/>
        </p:nvSpPr>
        <p:spPr>
          <a:xfrm>
            <a:off x="116958" y="5337545"/>
            <a:ext cx="8750596"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 the diffusion current is </a:t>
            </a:r>
            <a:endParaRPr lang="sk-SK" dirty="0">
              <a:latin typeface="Arial" panose="020B0604020202020204" pitchFamily="34" charset="0"/>
              <a:cs typeface="Arial" panose="020B0604020202020204" pitchFamily="34" charset="0"/>
            </a:endParaRPr>
          </a:p>
        </p:txBody>
      </p:sp>
      <p:pic>
        <p:nvPicPr>
          <p:cNvPr id="102" name="Picture 101">
            <a:extLst>
              <a:ext uri="{FF2B5EF4-FFF2-40B4-BE49-F238E27FC236}">
                <a16:creationId xmlns:a16="http://schemas.microsoft.com/office/drawing/2014/main" id="{8B3F217E-8A60-468F-B201-3233B866B445}"/>
              </a:ext>
            </a:extLst>
          </p:cNvPr>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tretch>
            <a:fillRect/>
          </a:stretch>
        </p:blipFill>
        <p:spPr>
          <a:xfrm>
            <a:off x="2954670" y="5644707"/>
            <a:ext cx="1179576" cy="471488"/>
          </a:xfrm>
          <a:prstGeom prst="rect">
            <a:avLst/>
          </a:prstGeom>
        </p:spPr>
      </p:pic>
      <p:pic>
        <p:nvPicPr>
          <p:cNvPr id="104" name="Picture 103">
            <a:extLst>
              <a:ext uri="{FF2B5EF4-FFF2-40B4-BE49-F238E27FC236}">
                <a16:creationId xmlns:a16="http://schemas.microsoft.com/office/drawing/2014/main" id="{CAB36ED9-F10B-4C07-BC31-4C550D8DCBC0}"/>
              </a:ext>
            </a:extLst>
          </p:cNvPr>
          <p:cNvPicPr>
            <a:picLocks noChangeAspect="1"/>
          </p:cNvPicPr>
          <p:nvPr>
            <p:custDataLst>
              <p:tags r:id="rId3"/>
            </p:custDataLst>
          </p:nvPr>
        </p:nvPicPr>
        <p:blipFill>
          <a:blip r:embed="rId8" cstate="print">
            <a:extLst>
              <a:ext uri="{28A0092B-C50C-407E-A947-70E740481C1C}">
                <a14:useLocalDpi xmlns:a14="http://schemas.microsoft.com/office/drawing/2010/main" val="0"/>
              </a:ext>
            </a:extLst>
          </a:blip>
          <a:stretch>
            <a:fillRect/>
          </a:stretch>
        </p:blipFill>
        <p:spPr>
          <a:xfrm>
            <a:off x="5293833" y="5782931"/>
            <a:ext cx="805815" cy="161163"/>
          </a:xfrm>
          <a:prstGeom prst="rect">
            <a:avLst/>
          </a:prstGeom>
        </p:spPr>
      </p:pic>
      <p:sp>
        <p:nvSpPr>
          <p:cNvPr id="105" name="Rectangle 104">
            <a:extLst>
              <a:ext uri="{FF2B5EF4-FFF2-40B4-BE49-F238E27FC236}">
                <a16:creationId xmlns:a16="http://schemas.microsoft.com/office/drawing/2014/main" id="{145AE72B-A0BB-45B0-945B-C780A10AFEFE}"/>
              </a:ext>
            </a:extLst>
          </p:cNvPr>
          <p:cNvSpPr/>
          <p:nvPr/>
        </p:nvSpPr>
        <p:spPr>
          <a:xfrm>
            <a:off x="5103627" y="5603358"/>
            <a:ext cx="1190847" cy="57415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mc:AlternateContent xmlns:mc="http://schemas.openxmlformats.org/markup-compatibility/2006" xmlns:a14="http://schemas.microsoft.com/office/drawing/2010/main">
        <mc:Choice Requires="a14">
          <p:sp>
            <p:nvSpPr>
              <p:cNvPr id="106" name="TextBox 105">
                <a:extLst>
                  <a:ext uri="{FF2B5EF4-FFF2-40B4-BE49-F238E27FC236}">
                    <a16:creationId xmlns:a16="http://schemas.microsoft.com/office/drawing/2014/main" id="{BF0D875F-9B2D-4EAC-B655-149847A931CF}"/>
                  </a:ext>
                </a:extLst>
              </p:cNvPr>
              <p:cNvSpPr txBox="1"/>
              <p:nvPr/>
            </p:nvSpPr>
            <p:spPr>
              <a:xfrm>
                <a:off x="276447" y="6294474"/>
                <a:ext cx="6847367" cy="369332"/>
              </a:xfrm>
              <a:prstGeom prst="rect">
                <a:avLst/>
              </a:prstGeom>
              <a:noFill/>
            </p:spPr>
            <p:txBody>
              <a:bodyPr wrap="square" rtlCol="0">
                <a:spAutoFit/>
              </a:bodyPr>
              <a:lstStyle/>
              <a:p>
                <a14:m>
                  <m:oMath xmlns:m="http://schemas.openxmlformats.org/officeDocument/2006/math">
                    <m:r>
                      <a:rPr lang="en-US" b="0" i="1" smtClean="0">
                        <a:latin typeface="Cambria Math" panose="02040503050406030204" pitchFamily="18" charset="0"/>
                        <a:cs typeface="Arial" panose="020B0604020202020204" pitchFamily="34" charset="0"/>
                      </a:rPr>
                      <m:t>𝐷</m:t>
                    </m:r>
                  </m:oMath>
                </a14:m>
                <a:r>
                  <a:rPr lang="en-US" dirty="0">
                    <a:latin typeface="Arial" panose="020B0604020202020204" pitchFamily="34" charset="0"/>
                    <a:cs typeface="Arial" panose="020B0604020202020204" pitchFamily="34" charset="0"/>
                  </a:rPr>
                  <a:t> is called the </a:t>
                </a:r>
                <a:r>
                  <a:rPr lang="en-US">
                    <a:latin typeface="Arial" panose="020B0604020202020204" pitchFamily="34" charset="0"/>
                    <a:cs typeface="Arial" panose="020B0604020202020204" pitchFamily="34" charset="0"/>
                  </a:rPr>
                  <a:t>diffusion coefficient.</a:t>
                </a:r>
                <a:endParaRPr lang="sk-SK" dirty="0">
                  <a:latin typeface="Arial" panose="020B0604020202020204" pitchFamily="34" charset="0"/>
                  <a:cs typeface="Arial" panose="020B0604020202020204" pitchFamily="34" charset="0"/>
                </a:endParaRPr>
              </a:p>
            </p:txBody>
          </p:sp>
        </mc:Choice>
        <mc:Fallback xmlns="">
          <p:sp>
            <p:nvSpPr>
              <p:cNvPr id="106" name="TextBox 105">
                <a:extLst>
                  <a:ext uri="{FF2B5EF4-FFF2-40B4-BE49-F238E27FC236}">
                    <a16:creationId xmlns:a16="http://schemas.microsoft.com/office/drawing/2014/main" id="{BF0D875F-9B2D-4EAC-B655-149847A931CF}"/>
                  </a:ext>
                </a:extLst>
              </p:cNvPr>
              <p:cNvSpPr txBox="1">
                <a:spLocks noRot="1" noChangeAspect="1" noMove="1" noResize="1" noEditPoints="1" noAdjustHandles="1" noChangeArrowheads="1" noChangeShapeType="1" noTextEdit="1"/>
              </p:cNvSpPr>
              <p:nvPr/>
            </p:nvSpPr>
            <p:spPr>
              <a:xfrm>
                <a:off x="276447" y="6294474"/>
                <a:ext cx="6847367" cy="369332"/>
              </a:xfrm>
              <a:prstGeom prst="rect">
                <a:avLst/>
              </a:prstGeom>
              <a:blipFill>
                <a:blip r:embed="rId11"/>
                <a:stretch>
                  <a:fillRect t="-10000" b="-26667"/>
                </a:stretch>
              </a:blipFill>
            </p:spPr>
            <p:txBody>
              <a:bodyPr/>
              <a:lstStyle/>
              <a:p>
                <a:r>
                  <a:rPr lang="sk-SK">
                    <a:noFill/>
                  </a:rPr>
                  <a:t> </a:t>
                </a:r>
              </a:p>
            </p:txBody>
          </p:sp>
        </mc:Fallback>
      </mc:AlternateContent>
    </p:spTree>
    <p:extLst>
      <p:ext uri="{BB962C8B-B14F-4D97-AF65-F5344CB8AC3E}">
        <p14:creationId xmlns:p14="http://schemas.microsoft.com/office/powerpoint/2010/main" val="5970344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n_{right}v_{right}&#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n=vn_{left}-vn_{right}=-v \frac{dn}{dx}l&#10;\end{align*}&#10;\end{document}&#10;"/>
  <p:tag name="IGUANATEXSIZE" val="1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n=-D\frac{dn}{dx}&#10;\end{align*}&#10;\end{document}&#10;"/>
  <p:tag name="IGUANATEXSIZE" val="1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D=nvl&#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_{left}v_{left}\varepsilon_{left}-n_{right}v_{right}\varepsilon_{right}&#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v(\varepsilon_{left}-\varepsilon_{right})=&#10;nv\frac{C_V}{N_A}(T_{left}-T_{right})&#10;\end{align*}&#10;\end{document}"/>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_{left}-T_{right})=-\frac{dT}{dx}l&#10;\end{align*}&#10;\end{document}"/>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10;-nv\frac{C_V}{N_A}l\frac{dT}{dx}&#10;\end{align*}&#10;\end{document}"/>
  <p:tag name="IGUANATEXSIZE" val="18"/>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K&#10;-nv\frac{C_V}{N_A}l&#10;\end{align*}&#10;\end{document}"/>
  <p:tag name="IGUANATEXSIZE" val="18"/>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p_x}=nv(mv_{drift;bottom}-mv_{drift;top})=&#10;-mnv\frac{dv_{drift}}{dy}l&#10;\end{align*}&#10;\end{document}&#10;"/>
  <p:tag name="IGUANATEXSIZE" val="1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tau =-\eta \frac{dv_{drift}}{dy}&#10;\end{align*}&#10;\end{document}&#10;"/>
  <p:tag name="IGUANATEXSIZE" val="1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eta=mnvl&#10;\end{align*}&#10;\end{document}&#10;"/>
  <p:tag name="IGUANATEXSIZE" val="18"/>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BFC4D6B-A924-454A-A1BA-1534EA58ACEE}" vid="{79D79B44-7DC3-4FB3-9E3E-A08CB7E84F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MyblankCalibri</Template>
  <TotalTime>605</TotalTime>
  <Words>524</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Cambria Math</vt: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Černý Vladimír</dc:creator>
  <cp:lastModifiedBy>Černý Vladimír</cp:lastModifiedBy>
  <cp:revision>35</cp:revision>
  <dcterms:created xsi:type="dcterms:W3CDTF">2018-09-20T07:21:21Z</dcterms:created>
  <dcterms:modified xsi:type="dcterms:W3CDTF">2019-12-04T08:50:58Z</dcterms:modified>
</cp:coreProperties>
</file>