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79" r:id="rId3"/>
    <p:sldId id="347" r:id="rId4"/>
    <p:sldId id="344" r:id="rId5"/>
    <p:sldId id="348" r:id="rId6"/>
    <p:sldId id="315" r:id="rId7"/>
    <p:sldId id="316" r:id="rId8"/>
    <p:sldId id="317" r:id="rId9"/>
    <p:sldId id="340" r:id="rId10"/>
    <p:sldId id="341" r:id="rId11"/>
    <p:sldId id="342" r:id="rId12"/>
    <p:sldId id="34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012E5-D385-4BE6-B449-2367A7A9C22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BB75-4914-477D-B98F-885AD8F73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061-468E-4034-83C1-C5DA6D2600C9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67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6C7-6C4B-4971-9AF5-7239A2A53D61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95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075-619F-43A1-8778-06F2197340CF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21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0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0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2DCF-BC56-4CBF-8D58-F0B993558DB0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88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EFA7-6EED-47DB-B8FD-C9AD70CD27B6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1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0EF0-58AC-4EF3-82B9-E096A85D5574}" type="datetime1">
              <a:rPr lang="sk-SK" smtClean="0"/>
              <a:t>9. 12. 2019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F69-78A7-447A-B574-D14351B112DE}" type="datetime1">
              <a:rPr lang="sk-SK" smtClean="0"/>
              <a:t>9. 12. 2019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3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EEEE-A488-4C8C-B0B3-6F45197B3F9D}" type="datetime1">
              <a:rPr lang="sk-SK" smtClean="0"/>
              <a:t>9. 12. 2019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072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5AA-334F-445E-AA01-B584E26270F1}" type="datetime1">
              <a:rPr lang="sk-SK" smtClean="0"/>
              <a:t>9. 12. 2019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5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E840-AE54-41C9-B660-BE1F68ED9E2E}" type="datetime1">
              <a:rPr lang="sk-SK" smtClean="0"/>
              <a:t>9. 12. 2019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73E5-F783-4B11-A0FF-26E61BC4B351}" type="datetime1">
              <a:rPr lang="sk-SK" smtClean="0"/>
              <a:t>9. 12. 2019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3056-7148-4C1C-BDB0-10FAE1A3D3E8}" type="datetime1">
              <a:rPr lang="sk-SK" smtClean="0"/>
              <a:t>9. 12. 2019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8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0.png"/><Relationship Id="rId7" Type="http://schemas.openxmlformats.org/officeDocument/2006/relationships/image" Target="../media/image20.tm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Relationship Id="rId9" Type="http://schemas.openxmlformats.org/officeDocument/2006/relationships/image" Target="../media/image2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7F705-F3EE-4B0C-A2E6-3F3DAF8B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</a:t>
            </a:fld>
            <a:endParaRPr lang="sk-S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3C5F0-23FA-4C2E-B866-CB0267CCFA3A}"/>
              </a:ext>
            </a:extLst>
          </p:cNvPr>
          <p:cNvSpPr txBox="1"/>
          <p:nvPr/>
        </p:nvSpPr>
        <p:spPr>
          <a:xfrm>
            <a:off x="935665" y="170122"/>
            <a:ext cx="644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Smuggling themselves: diffusion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429009-A6CF-4DBE-8A0B-F2E7EE3DBA3D}"/>
              </a:ext>
            </a:extLst>
          </p:cNvPr>
          <p:cNvSpPr txBox="1"/>
          <p:nvPr/>
        </p:nvSpPr>
        <p:spPr>
          <a:xfrm>
            <a:off x="244548" y="2190307"/>
            <a:ext cx="8474149" cy="47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64BBC31A-7544-43C5-9B94-B63240F5D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95" y="840423"/>
            <a:ext cx="4645979" cy="83438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0848F87-5F05-4474-9B69-D1F0CBF08634}"/>
              </a:ext>
            </a:extLst>
          </p:cNvPr>
          <p:cNvSpPr txBox="1"/>
          <p:nvPr/>
        </p:nvSpPr>
        <p:spPr>
          <a:xfrm>
            <a:off x="106325" y="1626781"/>
            <a:ext cx="8846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us consider a rather artificial situation. We have two types of molecules in the container. They are not uniformly distributed but in such a way, that the pressure is homogenous, therefore there is no “blow of the wind” in the container. We prepared such a thought experiment to be able to observe diffusion in a pure form free of a molecular transport by a macroscopic flow of gas.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shall monitor just one type of molecules (for example the red ones) how they randomly move through the virtual border represented by the dashed line.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“The smugglers” do not carry anything in their backpacks, they smuggle themselves: there is a non-zero net flow of the smugglers through the border what leads to gradual homogenization of the concentration of the red molecules in the container.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directly write the formula for the net molecular diffusion current density (in units of molecules per the time unit per the area unit):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7DEBB6CD-66FA-42E0-9D96-2FA215A560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12" y="5017386"/>
            <a:ext cx="3050096" cy="47148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07BC1F3-F777-44CD-9C74-873350A047A7}"/>
              </a:ext>
            </a:extLst>
          </p:cNvPr>
          <p:cNvSpPr txBox="1"/>
          <p:nvPr/>
        </p:nvSpPr>
        <p:spPr>
          <a:xfrm>
            <a:off x="116958" y="5337545"/>
            <a:ext cx="87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the diffusion current is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8B3F217E-8A60-468F-B201-3233B866B4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70" y="5644707"/>
            <a:ext cx="1179576" cy="47148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AB36ED9-F10B-4C07-BC31-4C550D8DCB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33" y="5782931"/>
            <a:ext cx="805815" cy="161163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145AE72B-A0BB-45B0-945B-C780A10AFEFE}"/>
              </a:ext>
            </a:extLst>
          </p:cNvPr>
          <p:cNvSpPr/>
          <p:nvPr/>
        </p:nvSpPr>
        <p:spPr>
          <a:xfrm>
            <a:off x="5103627" y="5603358"/>
            <a:ext cx="1190847" cy="574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F0D875F-9B2D-4EAC-B655-149847A931CF}"/>
                  </a:ext>
                </a:extLst>
              </p:cNvPr>
              <p:cNvSpPr txBox="1"/>
              <p:nvPr/>
            </p:nvSpPr>
            <p:spPr>
              <a:xfrm>
                <a:off x="276447" y="6294474"/>
                <a:ext cx="6847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called the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diffusion coefficient.</a:t>
                </a:r>
                <a:endParaRPr lang="sk-S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F0D875F-9B2D-4EAC-B655-149847A93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7" y="6294474"/>
                <a:ext cx="6847367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03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" y="284917"/>
            <a:ext cx="8893339" cy="26949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3" y="3374112"/>
            <a:ext cx="8799719" cy="1552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04" y="3270325"/>
            <a:ext cx="8972149" cy="1656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3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2" y="302900"/>
            <a:ext cx="8780004" cy="23865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5" y="2689411"/>
            <a:ext cx="8410367" cy="40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411B5-90D4-47BE-8D8B-F8E6C801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FF75A-4046-4DFF-BB82-31F236F35637}"/>
              </a:ext>
            </a:extLst>
          </p:cNvPr>
          <p:cNvSpPr txBox="1"/>
          <p:nvPr/>
        </p:nvSpPr>
        <p:spPr>
          <a:xfrm>
            <a:off x="1541940" y="348306"/>
            <a:ext cx="56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Diffusion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3843C-AB91-4022-9DBD-8A12CF57A0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8" y="1065693"/>
            <a:ext cx="1179576" cy="4714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8EF68-D920-42D0-BB80-6584293061FC}"/>
              </a:ext>
            </a:extLst>
          </p:cNvPr>
          <p:cNvCxnSpPr/>
          <p:nvPr/>
        </p:nvCxnSpPr>
        <p:spPr>
          <a:xfrm>
            <a:off x="2332298" y="2055860"/>
            <a:ext cx="44678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028420-702A-4152-BA48-6C5D7BFE6E5B}"/>
              </a:ext>
            </a:extLst>
          </p:cNvPr>
          <p:cNvCxnSpPr/>
          <p:nvPr/>
        </p:nvCxnSpPr>
        <p:spPr>
          <a:xfrm>
            <a:off x="2309149" y="2715617"/>
            <a:ext cx="45257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AF9834-8150-46AB-9DEA-B8BEBF267FBE}"/>
              </a:ext>
            </a:extLst>
          </p:cNvPr>
          <p:cNvCxnSpPr/>
          <p:nvPr/>
        </p:nvCxnSpPr>
        <p:spPr>
          <a:xfrm>
            <a:off x="3431893" y="1754918"/>
            <a:ext cx="0" cy="11806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F2B60D-5F21-4634-B663-29D54993E24E}"/>
              </a:ext>
            </a:extLst>
          </p:cNvPr>
          <p:cNvCxnSpPr/>
          <p:nvPr/>
        </p:nvCxnSpPr>
        <p:spPr>
          <a:xfrm>
            <a:off x="4022202" y="1743343"/>
            <a:ext cx="0" cy="119219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360C651-430E-49EA-90CA-1B15AD6DB0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83" y="3208271"/>
            <a:ext cx="127619" cy="114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A345F7-6D75-4733-B37F-CC3A40B54D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92" y="3156186"/>
            <a:ext cx="714286" cy="1980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304682-8BF0-43AE-A192-C6C75C81E0A0}"/>
                  </a:ext>
                </a:extLst>
              </p:cNvPr>
              <p:cNvSpPr txBox="1"/>
              <p:nvPr/>
            </p:nvSpPr>
            <p:spPr>
              <a:xfrm>
                <a:off x="370390" y="3570331"/>
                <a:ext cx="69100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Outflow from the volume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304682-8BF0-43AE-A192-C6C75C81E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90" y="3570331"/>
                <a:ext cx="6910086" cy="400110"/>
              </a:xfrm>
              <a:prstGeom prst="rect">
                <a:avLst/>
              </a:prstGeom>
              <a:blipFill>
                <a:blip r:embed="rId11"/>
                <a:stretch>
                  <a:fillRect l="-97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D818EB66-62C7-420B-B13B-D568D3911D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04" y="3503720"/>
            <a:ext cx="2186667" cy="563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1B5586-BA64-46E7-9666-732BA1D984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96" y="4141960"/>
            <a:ext cx="2302857" cy="563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591080-19D6-44EB-9940-F1571B3732F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94" y="4988585"/>
            <a:ext cx="1596190" cy="56381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C7382B3-1B1D-4265-A260-1F7AA48E12E7}"/>
              </a:ext>
            </a:extLst>
          </p:cNvPr>
          <p:cNvSpPr/>
          <p:nvPr/>
        </p:nvSpPr>
        <p:spPr>
          <a:xfrm>
            <a:off x="3368083" y="4884516"/>
            <a:ext cx="1921547" cy="907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87F29-5F0A-42ED-A861-32085AB7875B}"/>
              </a:ext>
            </a:extLst>
          </p:cNvPr>
          <p:cNvSpPr txBox="1"/>
          <p:nvPr/>
        </p:nvSpPr>
        <p:spPr>
          <a:xfrm>
            <a:off x="2673751" y="5984111"/>
            <a:ext cx="359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“John the Baptist equation”</a:t>
            </a:r>
          </a:p>
        </p:txBody>
      </p:sp>
    </p:spTree>
    <p:extLst>
      <p:ext uri="{BB962C8B-B14F-4D97-AF65-F5344CB8AC3E}">
        <p14:creationId xmlns:p14="http://schemas.microsoft.com/office/powerpoint/2010/main" val="235031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76" y="718025"/>
            <a:ext cx="2324301" cy="7620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9" y="1228066"/>
            <a:ext cx="8230313" cy="13412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83600"/>
          <a:stretch/>
        </p:blipFill>
        <p:spPr>
          <a:xfrm>
            <a:off x="143317" y="2542476"/>
            <a:ext cx="7635902" cy="680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187C4-56AD-4B84-9DCF-AD1951AE2C92}"/>
              </a:ext>
            </a:extLst>
          </p:cNvPr>
          <p:cNvSpPr txBox="1"/>
          <p:nvPr/>
        </p:nvSpPr>
        <p:spPr>
          <a:xfrm>
            <a:off x="2756633" y="136224"/>
            <a:ext cx="467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Brown motion is diffusion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29F6F063-7598-4FF5-B3D1-6DE317CB8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 b="49078"/>
          <a:stretch/>
        </p:blipFill>
        <p:spPr>
          <a:xfrm>
            <a:off x="190120" y="3131221"/>
            <a:ext cx="8763759" cy="1568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F22C7D-0565-4403-B252-B45874CC7F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40" y="4343861"/>
            <a:ext cx="1139048" cy="287619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7E102942-8EF9-4F08-A01C-CC22302468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9"/>
          <a:stretch/>
        </p:blipFill>
        <p:spPr>
          <a:xfrm>
            <a:off x="143315" y="4606452"/>
            <a:ext cx="8763759" cy="794717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9DC5BA49-314D-4B82-B162-17F26D6D4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60330"/>
          <a:stretch/>
        </p:blipFill>
        <p:spPr>
          <a:xfrm>
            <a:off x="3012943" y="5595706"/>
            <a:ext cx="5821813" cy="9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7D1AF-3BB8-4A75-BA9B-FF5C8EA8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BFAA1-35FD-4131-A1E8-C8D3D723CABC}"/>
              </a:ext>
            </a:extLst>
          </p:cNvPr>
          <p:cNvSpPr txBox="1"/>
          <p:nvPr/>
        </p:nvSpPr>
        <p:spPr>
          <a:xfrm>
            <a:off x="1342663" y="497711"/>
            <a:ext cx="645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Partial differential equations of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6B910-A396-4FDD-8FE3-17A1E6AE2CB4}"/>
              </a:ext>
            </a:extLst>
          </p:cNvPr>
          <p:cNvSpPr txBox="1"/>
          <p:nvPr/>
        </p:nvSpPr>
        <p:spPr>
          <a:xfrm>
            <a:off x="428263" y="1666754"/>
            <a:ext cx="318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Parabolic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D8724-FE66-4EC0-966D-AC91E773D0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3" y="1584904"/>
            <a:ext cx="1596190" cy="563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0D980-94EC-436C-BC06-A516C4E09EC4}"/>
              </a:ext>
            </a:extLst>
          </p:cNvPr>
          <p:cNvSpPr txBox="1"/>
          <p:nvPr/>
        </p:nvSpPr>
        <p:spPr>
          <a:xfrm>
            <a:off x="428263" y="2997843"/>
            <a:ext cx="14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Hyperbolic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8975EA-AE12-4BFA-82D8-3BA059DFC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72" y="2869376"/>
            <a:ext cx="1762371" cy="819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7226F-A003-431B-B180-E7D7F94FBB15}"/>
              </a:ext>
            </a:extLst>
          </p:cNvPr>
          <p:cNvSpPr txBox="1"/>
          <p:nvPr/>
        </p:nvSpPr>
        <p:spPr>
          <a:xfrm>
            <a:off x="428263" y="4094504"/>
            <a:ext cx="14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Elliptic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2FA51F-99F0-41A2-B85D-793A3DA9D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24" y="4101986"/>
            <a:ext cx="2143424" cy="381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A9CC8-4532-4BAD-A74F-198077CD1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46" y="4111512"/>
            <a:ext cx="2724530" cy="371527"/>
          </a:xfrm>
          <a:prstGeom prst="rect">
            <a:avLst/>
          </a:prstGeom>
        </p:spPr>
      </p:pic>
      <p:pic>
        <p:nvPicPr>
          <p:cNvPr id="15" name="Picture 1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21519C2-F29E-4928-A692-7520CFFCBD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" y="4814709"/>
            <a:ext cx="1276528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6484FE-BFE5-4C0C-9EBF-AD366EDAA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83" y="4952629"/>
            <a:ext cx="1200318" cy="390580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CB9679C3-D7F0-4772-9B00-ACB94F5BAC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5" y="4790892"/>
            <a:ext cx="138131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48" y="421291"/>
            <a:ext cx="2143424" cy="4477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5" y="1040015"/>
            <a:ext cx="2238687" cy="6096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58" y="1739493"/>
            <a:ext cx="2429214" cy="12860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76" y="3209112"/>
            <a:ext cx="579200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" y="278426"/>
            <a:ext cx="9084552" cy="57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2" y="401128"/>
            <a:ext cx="7821116" cy="2743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22" y="2367280"/>
            <a:ext cx="7679918" cy="777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971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889" y="473336"/>
            <a:ext cx="609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Entropy for a classical system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" y="1217072"/>
            <a:ext cx="8757866" cy="18273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3"/>
          <a:stretch/>
        </p:blipFill>
        <p:spPr>
          <a:xfrm>
            <a:off x="214779" y="3218614"/>
            <a:ext cx="8867308" cy="2794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6532" y="5615492"/>
            <a:ext cx="6575555" cy="3980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1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2" y="278536"/>
            <a:ext cx="8910041" cy="54337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2" y="5802973"/>
            <a:ext cx="8809141" cy="8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2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j_n=vn_{left}-vn_{right}=-v \frac{dn}{dx}l&#10;\end{align*}&#10;\end{document}&#10;"/>
  <p:tag name="IGUANATEXSIZ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langle x^2(t)\rangle \propto t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\partial \varrho}{dt}=D\frac{\partial^2\varrho}{\partial x^2}dx&#10;\end{align*}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j_n=-D\frac{dn}{dx}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D=nvl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j_n=-D\frac{dn}{dx}&#10;\end{align*}&#10;\end{document}&#10;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&#10;\end{align*}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+dx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\partial j_n}{\partial x}dx=-D&#10;\frac{\partial^2n}{\partial x^2}dx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\frac{\partial n}{dt}dx=-D\frac{\partial^2n}{\partial x^2}dx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\partial \varrho}{dt}=D\frac{\partial^2\varrho}{\partial x^2}dx&#10;\end{align*}&#10;\end{document}&#10;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</Template>
  <TotalTime>651</TotalTime>
  <Words>234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Černý Vladimír</dc:creator>
  <cp:lastModifiedBy>Vladimir Cerny</cp:lastModifiedBy>
  <cp:revision>39</cp:revision>
  <dcterms:created xsi:type="dcterms:W3CDTF">2018-09-20T07:21:21Z</dcterms:created>
  <dcterms:modified xsi:type="dcterms:W3CDTF">2019-12-09T08:37:23Z</dcterms:modified>
</cp:coreProperties>
</file>