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6" r:id="rId4"/>
    <p:sldId id="286" r:id="rId5"/>
    <p:sldId id="289" r:id="rId6"/>
    <p:sldId id="287" r:id="rId7"/>
    <p:sldId id="275" r:id="rId8"/>
    <p:sldId id="277" r:id="rId9"/>
    <p:sldId id="279" r:id="rId10"/>
    <p:sldId id="281" r:id="rId11"/>
    <p:sldId id="282" r:id="rId12"/>
    <p:sldId id="283" r:id="rId13"/>
    <p:sldId id="285" r:id="rId14"/>
    <p:sldId id="284" r:id="rId15"/>
    <p:sldId id="274" r:id="rId16"/>
    <p:sldId id="288" r:id="rId17"/>
    <p:sldId id="292" r:id="rId18"/>
    <p:sldId id="291" r:id="rId19"/>
    <p:sldId id="293" r:id="rId20"/>
    <p:sldId id="29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14ADB9D7-459B-249A-0809-7E3A8A12F7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8E20A72-D142-265F-EEA0-2E2965583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732D-9DFA-41CD-BA9E-C8560D40960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0F86920-AAD6-CC6E-5DA9-AD4346C49B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82BE3A1-B51A-6E8D-6B1B-0CF1E8864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658E-9DD4-4CE8-A4DB-3910F79F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C699-4806-48FC-BFE2-434377DBE39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317F-DA5E-4EE6-89BD-07FCF3FAB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4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0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228D9A-E2BE-8AE5-7C9C-B3AB69D5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0EB137D-CF50-0B2D-7C8E-C8844F39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9F8C1D8-DCA8-C628-0906-638644E7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0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1C706E-05DB-47BB-BEF4-F3FF0EC6736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4FFB6FEB-D0C4-5F3B-6E7B-DA8689B5321F}"/>
              </a:ext>
            </a:extLst>
          </p:cNvPr>
          <p:cNvSpPr txBox="1"/>
          <p:nvPr userDrawn="1"/>
        </p:nvSpPr>
        <p:spPr>
          <a:xfrm>
            <a:off x="9928317" y="6444734"/>
            <a:ext cx="125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1D7B1A-C46D-4A90-887B-C4C2A278853E}" type="slidenum">
              <a:rPr lang="en-US" smtClean="0"/>
              <a:t>‹#›</a:t>
            </a:fld>
            <a:r>
              <a:rPr lang="en-US" dirty="0"/>
              <a:t>/2</a:t>
            </a:r>
            <a:r>
              <a:rPr lang="sk-S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64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utility/move" TargetMode="External"/><Relationship Id="rId2" Type="http://schemas.openxmlformats.org/officeDocument/2006/relationships/hyperlink" Target="https://hackage.haskell.org/package/linear-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dbolt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00755-280B-4D99-A674-B83A14411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Aplik</a:t>
            </a:r>
            <a:r>
              <a:rPr lang="sk-SK" dirty="0" err="1"/>
              <a:t>ácie</a:t>
            </a:r>
            <a:r>
              <a:rPr lang="sk-SK" dirty="0"/>
              <a:t> lineárnych</a:t>
            </a:r>
            <a:br>
              <a:rPr lang="sk-SK" dirty="0"/>
            </a:br>
            <a:r>
              <a:rPr lang="sk-SK" dirty="0"/>
              <a:t>typov zamerané</a:t>
            </a:r>
            <a:br>
              <a:rPr lang="sk-SK" dirty="0"/>
            </a:br>
            <a:r>
              <a:rPr lang="sk-SK" dirty="0"/>
              <a:t>na bezpečnosť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CA7DC-D07B-4DAF-8AA4-53E9FC0EA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Patrik Grman</a:t>
            </a:r>
          </a:p>
          <a:p>
            <a:r>
              <a:rPr lang="sk-SK" dirty="0"/>
              <a:t>Školiteľ: </a:t>
            </a:r>
            <a:r>
              <a:rPr lang="sk-SK" dirty="0" err="1"/>
              <a:t>Rndr.</a:t>
            </a:r>
            <a:r>
              <a:rPr lang="sk-SK" dirty="0"/>
              <a:t> Richard </a:t>
            </a:r>
            <a:r>
              <a:rPr lang="sk-SK" dirty="0" err="1"/>
              <a:t>OstertáG</a:t>
            </a:r>
            <a:r>
              <a:rPr lang="sk-SK" dirty="0"/>
              <a:t>,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System.IO.Resource.Linear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RIO – </a:t>
            </a:r>
            <a:r>
              <a:rPr lang="sk-SK" sz="2400" dirty="0"/>
              <a:t>„</a:t>
            </a:r>
            <a:r>
              <a:rPr lang="en-US" sz="2400" dirty="0"/>
              <a:t>Resource I/O</a:t>
            </a:r>
            <a:r>
              <a:rPr lang="sk-SK" sz="2400" dirty="0"/>
              <a:t>“</a:t>
            </a:r>
            <a:r>
              <a:rPr lang="en-US" sz="2400" dirty="0"/>
              <a:t> </a:t>
            </a:r>
            <a:r>
              <a:rPr lang="en-US" sz="2400" dirty="0" err="1"/>
              <a:t>mon</a:t>
            </a:r>
            <a:r>
              <a:rPr lang="sk-SK" sz="2400" dirty="0"/>
              <a:t>á</a:t>
            </a:r>
            <a:r>
              <a:rPr lang="en-US" sz="2400" dirty="0"/>
              <a:t>da</a:t>
            </a:r>
            <a:r>
              <a:rPr lang="sk-SK" sz="2400" dirty="0"/>
              <a:t>, rieši správu otvorených súborov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FE7E9B-9EAD-73B5-C5CB-C895DB42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705100"/>
            <a:ext cx="88868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0FCDE-D3BC-1628-2422-A7E8C71B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Jednoduchý lineárny </a:t>
            </a:r>
            <a:r>
              <a:rPr lang="sk-SK" dirty="0" err="1"/>
              <a:t>Nonce</a:t>
            </a:r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91FA018-56D4-97B1-422C-A532A518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264304"/>
            <a:ext cx="52673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BD6B9-E602-59E7-17E6-6B02053C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Obaľovanie pre </a:t>
            </a:r>
            <a:r>
              <a:rPr lang="en-US" dirty="0"/>
              <a:t>Linear I/O</a:t>
            </a:r>
            <a:r>
              <a:rPr lang="sk-SK" dirty="0"/>
              <a:t> </a:t>
            </a:r>
            <a:r>
              <a:rPr lang="sk-SK" dirty="0" err="1"/>
              <a:t>monádu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20EEA70-CA6A-D15D-9F8E-FA292058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524125"/>
            <a:ext cx="10906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47B67-735A-3D3E-E53E-E11DF60E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Jednoduch</a:t>
            </a:r>
            <a:r>
              <a:rPr lang="sk-SK" dirty="0"/>
              <a:t>é použitie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679C0BB-E792-1D25-0CD7-F5288161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2505075"/>
            <a:ext cx="66389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167AA-9344-1956-4196-BD0A94FC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Unsafe.Linear.coerce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4AEEE4-6465-59C9-06C6-0A8E999F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:: a %1 -&gt;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pou</a:t>
            </a:r>
            <a:r>
              <a:rPr lang="sk-SK" sz="2400" dirty="0"/>
              <a:t>žitá v dokumentácii pre </a:t>
            </a:r>
            <a:r>
              <a:rPr lang="sk-SK" sz="2400" dirty="0" err="1"/>
              <a:t>linear</a:t>
            </a:r>
            <a:r>
              <a:rPr lang="sk-SK" sz="2400" dirty="0"/>
              <a:t> knižnicu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použitá v implementácii RIO </a:t>
            </a:r>
            <a:r>
              <a:rPr lang="sk-SK" sz="2400" dirty="0" err="1"/>
              <a:t>monády</a:t>
            </a:r>
            <a:endParaRPr lang="en-US" sz="2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FF01228-35C7-F87E-1C1A-F71691AE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57414"/>
            <a:ext cx="10058400" cy="20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0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C</a:t>
            </a:r>
            <a:r>
              <a:rPr lang="en-US" dirty="0"/>
              <a:t>++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793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types can save the API - Ivan </a:t>
            </a:r>
            <a:r>
              <a:rPr lang="en-US" sz="2400" dirty="0" err="1"/>
              <a:t>Čukić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z</a:t>
            </a:r>
            <a:r>
              <a:rPr lang="en-US" sz="2400" dirty="0" err="1"/>
              <a:t>alo</a:t>
            </a:r>
            <a:r>
              <a:rPr lang="sk-SK" sz="2400" dirty="0" err="1"/>
              <a:t>žené</a:t>
            </a:r>
            <a:r>
              <a:rPr lang="sk-SK" sz="2400" dirty="0"/>
              <a:t> na „</a:t>
            </a:r>
            <a:r>
              <a:rPr lang="sk-SK" sz="2400" dirty="0" err="1"/>
              <a:t>move</a:t>
            </a:r>
            <a:r>
              <a:rPr lang="sk-SK" sz="2400" dirty="0"/>
              <a:t> </a:t>
            </a:r>
            <a:r>
              <a:rPr lang="sk-SK" sz="2400" dirty="0" err="1"/>
              <a:t>semantics</a:t>
            </a:r>
            <a:r>
              <a:rPr lang="sk-SK" sz="2400" dirty="0"/>
              <a:t>“ </a:t>
            </a:r>
            <a:r>
              <a:rPr lang="en-US" sz="2400" dirty="0"/>
              <a:t>(C++11)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nesmie sa dať kopírovať, smie sa len presúvať, teda podobne ako vlastníctvo pre </a:t>
            </a:r>
            <a:r>
              <a:rPr lang="sk-SK" sz="2400" dirty="0" err="1"/>
              <a:t>Rust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objekt z ktorého bolo presunuté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je v</a:t>
            </a:r>
            <a:r>
              <a:rPr lang="en-US" sz="2000" dirty="0"/>
              <a:t>o </a:t>
            </a:r>
            <a:r>
              <a:rPr lang="en-US" sz="2000" dirty="0" err="1"/>
              <a:t>val</a:t>
            </a:r>
            <a:r>
              <a:rPr lang="sk-SK" sz="2000" dirty="0"/>
              <a:t>í</a:t>
            </a:r>
            <a:r>
              <a:rPr lang="en-US" sz="2000" dirty="0" err="1"/>
              <a:t>dnom</a:t>
            </a:r>
            <a:r>
              <a:rPr lang="sk-SK" sz="2000" dirty="0"/>
              <a:t> (</a:t>
            </a:r>
            <a:r>
              <a:rPr lang="en-US" sz="2000" dirty="0"/>
              <a:t>d</a:t>
            </a:r>
            <a:r>
              <a:rPr lang="sk-SK" sz="2000" dirty="0"/>
              <a:t>á sa </a:t>
            </a:r>
            <a:r>
              <a:rPr lang="sk-SK" sz="2000" dirty="0" err="1"/>
              <a:t>dealokovať</a:t>
            </a:r>
            <a:r>
              <a:rPr lang="sk-SK" sz="20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ale nešpecifikovanom stave (nemá sa používať)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kontrola počas kompilácie vyžaduje zapnutie </a:t>
            </a:r>
            <a:r>
              <a:rPr lang="sk-SK" sz="2400" dirty="0" err="1"/>
              <a:t>use-after-move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clang, clang-tidy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dá sa definovať koncept pre lineárny typ </a:t>
            </a:r>
            <a:r>
              <a:rPr lang="en-US" sz="2400" dirty="0"/>
              <a:t>(C++</a:t>
            </a:r>
            <a:r>
              <a:rPr lang="sk-SK" sz="2400" dirty="0"/>
              <a:t>20</a:t>
            </a:r>
            <a:r>
              <a:rPr lang="en-US" sz="2400" dirty="0"/>
              <a:t>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9125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Jednoduchý lineárny </a:t>
            </a:r>
            <a:r>
              <a:rPr lang="sk-SK" dirty="0" err="1"/>
              <a:t>Nonce</a:t>
            </a:r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677E924-A575-2294-2DD3-488DCF5E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87" y="1838909"/>
            <a:ext cx="5788025" cy="44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887EFDC6-68F7-C334-7109-4BF8CFC8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960562"/>
            <a:ext cx="6324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FE136-C6DB-C131-23D1-6780EF65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Jednoduch</a:t>
            </a:r>
            <a:r>
              <a:rPr lang="sk-SK" dirty="0"/>
              <a:t>é použitie</a:t>
            </a:r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67EB7F4-A0F7-516F-2A55-2F235FC0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567517"/>
            <a:ext cx="5981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F2A35-8AB8-D6B8-5D05-B0DF1BA3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</a:t>
            </a:r>
            <a:r>
              <a:rPr lang="sk-SK" dirty="0"/>
              <a:t>-O2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FF58F4A-3303-7436-3DD4-879CADBD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9" y="1896533"/>
            <a:ext cx="5165725" cy="393687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2E5F993-BDB3-C964-C546-3183D64C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66" y="1896533"/>
            <a:ext cx="5165725" cy="44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the usefulness of linear types for correct nonce use enforcement during compile time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kontrola korektného používania </a:t>
            </a:r>
            <a:r>
              <a:rPr lang="en-US" sz="2400" dirty="0"/>
              <a:t>v </a:t>
            </a:r>
            <a:r>
              <a:rPr lang="sk-SK" sz="2400" dirty="0"/>
              <a:t>čase kompilácie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Exchange, Weaken, Contract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popísané </a:t>
            </a:r>
            <a:r>
              <a:rPr lang="en-US" sz="2400" dirty="0"/>
              <a:t>pre Nonce v Rust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2C83CF1-B0F7-3929-347F-C491D2AF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60" y="2219877"/>
            <a:ext cx="3651120" cy="235224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A26D1A1-C2EA-1035-6713-90BB2973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2513982"/>
            <a:ext cx="2880158" cy="18300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0A38D51-ED8E-BFF4-7F80-CB298DB6E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4680497"/>
            <a:ext cx="5448300" cy="1062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0E7071E-E6E1-1BEC-CEEF-621792DD4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45" y="3717713"/>
            <a:ext cx="4266905" cy="21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E6FC-A6E0-7411-9120-67366E55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Koncept</a:t>
            </a:r>
            <a:r>
              <a:rPr lang="en-US" dirty="0"/>
              <a:t> pre line</a:t>
            </a:r>
            <a:r>
              <a:rPr lang="sk-SK" dirty="0"/>
              <a:t>á</a:t>
            </a:r>
            <a:r>
              <a:rPr lang="en-US" dirty="0"/>
              <a:t>r</a:t>
            </a:r>
            <a:r>
              <a:rPr lang="sk-SK" dirty="0" err="1"/>
              <a:t>ny</a:t>
            </a:r>
            <a:r>
              <a:rPr lang="sk-SK" dirty="0"/>
              <a:t> typ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B9EAAAF-B026-1F31-49CF-BECEF4BF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2" y="2009776"/>
            <a:ext cx="5772150" cy="3448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E4A761-142B-AB93-A527-B70FD132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2857501"/>
            <a:ext cx="52768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1669-5465-46B0-B1FD-1B630AE4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122FD-7DE2-D366-9836-353C19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Dodato</a:t>
            </a:r>
            <a:r>
              <a:rPr lang="sk-SK" sz="2400" dirty="0" err="1"/>
              <a:t>čné</a:t>
            </a:r>
            <a:r>
              <a:rPr lang="sk-SK" sz="2400" dirty="0"/>
              <a:t> zdroje: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>
                <a:hlinkClick r:id="rId2"/>
              </a:rPr>
              <a:t>https://hackage.haskell.org/package/linear-base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>
                <a:hlinkClick r:id="rId3"/>
              </a:rPr>
              <a:t>https://en.cppreference.com/w/cpp/utility/move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>
                <a:hlinkClick r:id="rId4"/>
              </a:rPr>
              <a:t>https://godbolt.org/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366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Príklady použitia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71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 err="1"/>
              <a:t>Making</a:t>
            </a:r>
            <a:r>
              <a:rPr lang="sk-SK" sz="2400" dirty="0"/>
              <a:t> </a:t>
            </a:r>
            <a:r>
              <a:rPr lang="sk-SK" sz="2400" dirty="0" err="1"/>
              <a:t>non-manifold</a:t>
            </a:r>
            <a:r>
              <a:rPr lang="sk-SK" sz="2400" dirty="0"/>
              <a:t> </a:t>
            </a:r>
            <a:r>
              <a:rPr lang="sk-SK" sz="2400" dirty="0" err="1"/>
              <a:t>models</a:t>
            </a:r>
            <a:r>
              <a:rPr lang="sk-SK" sz="2400" dirty="0"/>
              <a:t> </a:t>
            </a:r>
            <a:r>
              <a:rPr lang="sk-SK" sz="2400" dirty="0" err="1"/>
              <a:t>unrepresentable</a:t>
            </a:r>
            <a:r>
              <a:rPr lang="en-US" sz="2400" dirty="0"/>
              <a:t> - Samuel </a:t>
            </a:r>
            <a:r>
              <a:rPr lang="en-US" sz="2400" dirty="0" err="1"/>
              <a:t>Gélineau</a:t>
            </a:r>
            <a:r>
              <a:rPr lang="en-US" sz="2400" dirty="0"/>
              <a:t> 2015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nápad</a:t>
            </a:r>
            <a:r>
              <a:rPr lang="en-US" sz="1800" dirty="0"/>
              <a:t> </a:t>
            </a:r>
            <a:r>
              <a:rPr lang="en-US" sz="1800" dirty="0" err="1"/>
              <a:t>nie</a:t>
            </a:r>
            <a:r>
              <a:rPr lang="en-US" sz="1800" dirty="0"/>
              <a:t> je </a:t>
            </a:r>
            <a:r>
              <a:rPr lang="sk-SK" sz="1800" dirty="0"/>
              <a:t>ú</a:t>
            </a:r>
            <a:r>
              <a:rPr lang="en-US" sz="1800" dirty="0" err="1"/>
              <a:t>plne</a:t>
            </a:r>
            <a:r>
              <a:rPr lang="en-US" sz="1800" dirty="0"/>
              <a:t> form</a:t>
            </a:r>
            <a:r>
              <a:rPr lang="sk-SK" sz="1800" dirty="0"/>
              <a:t>á</a:t>
            </a:r>
            <a:r>
              <a:rPr lang="en-US" sz="1800" dirty="0" err="1"/>
              <a:t>lne</a:t>
            </a:r>
            <a:r>
              <a:rPr lang="en-US" sz="1800" dirty="0"/>
              <a:t> </a:t>
            </a:r>
            <a:r>
              <a:rPr lang="en-US" sz="1800" dirty="0" err="1"/>
              <a:t>prezentovan</a:t>
            </a:r>
            <a:r>
              <a:rPr lang="sk-SK" sz="1800" dirty="0"/>
              <a:t>ý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/>
              <a:t>automatick</a:t>
            </a:r>
            <a:r>
              <a:rPr lang="sk-SK" sz="1800" dirty="0"/>
              <a:t>á</a:t>
            </a:r>
            <a:r>
              <a:rPr lang="en-US" sz="1800" dirty="0"/>
              <a:t> </a:t>
            </a:r>
            <a:r>
              <a:rPr lang="en-US" sz="1800" dirty="0" err="1"/>
              <a:t>kontrolu</a:t>
            </a:r>
            <a:r>
              <a:rPr lang="en-US" sz="1800" dirty="0"/>
              <a:t> </a:t>
            </a:r>
            <a:r>
              <a:rPr lang="en-US" sz="1800" dirty="0" err="1"/>
              <a:t>korektnosti</a:t>
            </a:r>
            <a:r>
              <a:rPr lang="en-US" sz="1800" dirty="0"/>
              <a:t> </a:t>
            </a:r>
            <a:r>
              <a:rPr lang="sk-SK" sz="1800" dirty="0"/>
              <a:t>3D </a:t>
            </a:r>
            <a:r>
              <a:rPr lang="en-US" sz="1800" dirty="0" err="1"/>
              <a:t>objektov</a:t>
            </a:r>
            <a:endParaRPr lang="sk-SK" sz="1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sk-SK" sz="1800" dirty="0"/>
              <a:t>chýbajúce steny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založené na kontrole </a:t>
            </a:r>
            <a:r>
              <a:rPr lang="en-US" sz="1800" dirty="0"/>
              <a:t>po</a:t>
            </a:r>
            <a:r>
              <a:rPr lang="sk-SK" sz="1800" dirty="0"/>
              <a:t>č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sk-SK" sz="1800" dirty="0"/>
              <a:t>použití hrany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autor priznáva že neodhalí všetky typy problémov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Practical Linearity in a higher-order</a:t>
            </a:r>
            <a:endParaRPr lang="sk-SK" sz="2400" dirty="0"/>
          </a:p>
          <a:p>
            <a:pPr marL="201168" lvl="1" indent="0">
              <a:buNone/>
            </a:pPr>
            <a:r>
              <a:rPr lang="en-US" sz="2400" dirty="0"/>
              <a:t>polymorphic language </a:t>
            </a:r>
            <a:r>
              <a:rPr lang="sk-SK" sz="2400" dirty="0"/>
              <a:t>-</a:t>
            </a:r>
            <a:r>
              <a:rPr lang="en-US" sz="2400" dirty="0"/>
              <a:t> POPL 2018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popisujú správu systémových zdrojov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otvorené súbory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dynamicky alokovaná pamäť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13E7285-2E5F-5736-BB96-83AD10FE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7407" r="20792" b="14420"/>
          <a:stretch/>
        </p:blipFill>
        <p:spPr>
          <a:xfrm>
            <a:off x="7284720" y="2455332"/>
            <a:ext cx="3810000" cy="36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2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</a:t>
            </a:r>
            <a:r>
              <a:rPr lang="sk-SK" dirty="0" err="1"/>
              <a:t>Rust</a:t>
            </a:r>
            <a:r>
              <a:rPr lang="sk-SK" dirty="0"/>
              <a:t>-e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koncept vlastníctva, práve jedna premenná vlastní obje</a:t>
            </a:r>
            <a:r>
              <a:rPr lang="en-US" sz="2400" dirty="0"/>
              <a:t>k</a:t>
            </a:r>
            <a:r>
              <a:rPr lang="sk-SK" sz="2400" dirty="0"/>
              <a:t>t</a:t>
            </a:r>
            <a:r>
              <a:rPr lang="en-US" sz="2400" dirty="0"/>
              <a:t>/</a:t>
            </a:r>
            <a:r>
              <a:rPr lang="en-US" sz="2400" dirty="0" err="1"/>
              <a:t>hodnotu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umožňuje obmedziť používanie objektu tým, že preberie a nevráti vlastníctvo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0442281-E8B4-45B5-B769-5C287D06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70" y="2692399"/>
            <a:ext cx="5227020" cy="3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90AFF85C-C394-9FC8-290A-3AF24C3C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989137"/>
            <a:ext cx="6105525" cy="13049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2040B77-E758-6F1A-B89A-D373FEAB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3622678"/>
            <a:ext cx="82867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</a:t>
            </a:r>
            <a:r>
              <a:rPr lang="en-US" dirty="0"/>
              <a:t>Haskell</a:t>
            </a:r>
            <a:r>
              <a:rPr lang="sk-SK" dirty="0"/>
              <a:t>-</a:t>
            </a:r>
            <a:r>
              <a:rPr lang="en-US" dirty="0"/>
              <a:t>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56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definuje</a:t>
            </a:r>
            <a:r>
              <a:rPr lang="en-US" sz="2400" dirty="0"/>
              <a:t> </a:t>
            </a:r>
            <a:r>
              <a:rPr lang="sk-SK" sz="2400" dirty="0"/>
              <a:t>špeciálny typ lineárnej funkcie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funkcia je lineárna: ak výsledok sa skonzumuje práve 1 krát, tak argument sa skonzumuje práve 1 krát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lineárne: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(x, y) = (y, x)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</a:t>
            </a:r>
            <a:r>
              <a:rPr lang="en-US" sz="1800" dirty="0" err="1"/>
              <a:t>linearna</a:t>
            </a:r>
            <a:r>
              <a:rPr lang="en-US" sz="1800" dirty="0"/>
              <a:t> (</a:t>
            </a:r>
            <a:r>
              <a:rPr lang="en-US" sz="1800" dirty="0" err="1"/>
              <a:t>dalsia_linearna</a:t>
            </a:r>
            <a:r>
              <a:rPr lang="en-US" sz="1800" dirty="0"/>
              <a:t> 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neline</a:t>
            </a:r>
            <a:r>
              <a:rPr lang="sk-SK" sz="2400" dirty="0"/>
              <a:t>á</a:t>
            </a:r>
            <a:r>
              <a:rPr lang="en-US" sz="2400" dirty="0" err="1"/>
              <a:t>rne</a:t>
            </a:r>
            <a:r>
              <a:rPr lang="sk-SK" sz="24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(x, x)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</a:t>
            </a:r>
            <a:r>
              <a:rPr lang="en-US" sz="1800" dirty="0" err="1"/>
              <a:t>nelinearna</a:t>
            </a:r>
            <a:r>
              <a:rPr lang="en-US" sz="1800" dirty="0"/>
              <a:t> (</a:t>
            </a:r>
            <a:r>
              <a:rPr lang="en-US" sz="1800" dirty="0" err="1"/>
              <a:t>linearna</a:t>
            </a:r>
            <a:r>
              <a:rPr lang="en-US" sz="1800" dirty="0"/>
              <a:t> x)</a:t>
            </a:r>
          </a:p>
        </p:txBody>
      </p:sp>
    </p:spTree>
    <p:extLst>
      <p:ext uri="{BB962C8B-B14F-4D97-AF65-F5344CB8AC3E}">
        <p14:creationId xmlns:p14="http://schemas.microsoft.com/office/powerpoint/2010/main" val="324680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Linearity in a higher-order polymorphic language – POPL 2018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v čase keď lineárne typy</a:t>
            </a:r>
            <a:r>
              <a:rPr lang="en-US" sz="2400" dirty="0"/>
              <a:t> </a:t>
            </a:r>
            <a:r>
              <a:rPr lang="sk-SK" sz="2400" dirty="0"/>
              <a:t>ešte neboli v hlavnej verzii GHC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spomína dôvod ich zavedenia, hlavné myšlienky implementácie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uvádza príklad rozhrania </a:t>
            </a:r>
            <a:r>
              <a:rPr lang="sk-SK" sz="2400" dirty="0" err="1"/>
              <a:t>mutovateľných</a:t>
            </a:r>
            <a:r>
              <a:rPr lang="sk-SK" sz="2400" dirty="0"/>
              <a:t> polí pomocou lineárnych typov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špeciálny typ „</a:t>
            </a:r>
            <a:r>
              <a:rPr lang="sk-SK" sz="2400" dirty="0" err="1"/>
              <a:t>Unrestricted</a:t>
            </a:r>
            <a:r>
              <a:rPr lang="sk-SK" sz="2400" dirty="0"/>
              <a:t>“</a:t>
            </a:r>
            <a:r>
              <a:rPr lang="en-US" sz="2400" dirty="0"/>
              <a:t> </a:t>
            </a:r>
            <a:r>
              <a:rPr lang="sk-SK" sz="2400" dirty="0"/>
              <a:t>umožňuje obídenie lineárnej kontroly</a:t>
            </a:r>
            <a:endParaRPr lang="en-US" sz="24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0680A5-7FFE-E803-2C83-58BD18EC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3488267"/>
            <a:ext cx="70008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</a:t>
            </a:r>
            <a:r>
              <a:rPr lang="sk-SK" dirty="0"/>
              <a:t>á</a:t>
            </a:r>
            <a:r>
              <a:rPr lang="en-US" dirty="0" err="1"/>
              <a:t>rny</a:t>
            </a:r>
            <a:r>
              <a:rPr lang="en-US" dirty="0"/>
              <a:t> Haskell</a:t>
            </a:r>
            <a:r>
              <a:rPr lang="sk-SK" dirty="0"/>
              <a:t> v praxi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štandardná knižnica nie je lineárne otypovaná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 err="1"/>
              <a:t>fun</a:t>
            </a:r>
            <a:r>
              <a:rPr lang="sk-SK" sz="2000" dirty="0"/>
              <a:t> x = x </a:t>
            </a:r>
            <a:r>
              <a:rPr lang="en-US" sz="2000" dirty="0"/>
              <a:t>+ 2 </a:t>
            </a:r>
            <a:r>
              <a:rPr lang="sk-SK" sz="2000" dirty="0"/>
              <a:t>– nie lineárna lebo</a:t>
            </a:r>
            <a:r>
              <a:rPr lang="en-US" sz="2000" dirty="0"/>
              <a:t> +</a:t>
            </a:r>
            <a:r>
              <a:rPr lang="sk-SK" sz="2000" dirty="0"/>
              <a:t> nie je lineárne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podobne „</a:t>
            </a:r>
            <a:r>
              <a:rPr lang="en-US" sz="2000" dirty="0"/>
              <a:t>$</a:t>
            </a:r>
            <a:r>
              <a:rPr lang="sk-SK" sz="2000" dirty="0"/>
              <a:t>“, „.“</a:t>
            </a:r>
            <a:r>
              <a:rPr lang="en-US" sz="2000" dirty="0"/>
              <a:t> </a:t>
            </a:r>
            <a:r>
              <a:rPr lang="sk-SK" sz="2000" dirty="0"/>
              <a:t>nezachováva </a:t>
            </a:r>
            <a:r>
              <a:rPr lang="sk-SK" sz="2000" dirty="0" err="1"/>
              <a:t>linearitu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sk-SK" sz="2400" dirty="0"/>
              <a:t>žiť </a:t>
            </a:r>
            <a:r>
              <a:rPr lang="en-US" sz="2400" dirty="0" err="1"/>
              <a:t>kni</a:t>
            </a:r>
            <a:r>
              <a:rPr lang="sk-SK" sz="2400" dirty="0"/>
              <a:t>ž</a:t>
            </a:r>
            <a:r>
              <a:rPr lang="en-US" sz="2400" dirty="0" err="1"/>
              <a:t>nic</a:t>
            </a:r>
            <a:r>
              <a:rPr lang="sk-SK" sz="2400" dirty="0"/>
              <a:t>u</a:t>
            </a:r>
            <a:r>
              <a:rPr lang="en-US" sz="2400" dirty="0"/>
              <a:t> linear-base</a:t>
            </a:r>
            <a:r>
              <a:rPr lang="sk-SK" sz="2400" dirty="0"/>
              <a:t>, ktorá je lineárne otypovaná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fun x = x </a:t>
            </a:r>
            <a:r>
              <a:rPr lang="en-US" sz="2000" dirty="0" err="1"/>
              <a:t>Data.Num.Linear</a:t>
            </a:r>
            <a:r>
              <a:rPr lang="en-US" sz="2000" dirty="0"/>
              <a:t>.+ 2</a:t>
            </a:r>
            <a:r>
              <a:rPr lang="sk-SK" sz="2000" dirty="0"/>
              <a:t> – dá sa schovať vhodným importovaním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93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linear-base/examples/</a:t>
            </a:r>
            <a:r>
              <a:rPr lang="en-US" dirty="0" err="1"/>
              <a:t>Pure.hs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obsahuje jednoduch</a:t>
            </a:r>
            <a:r>
              <a:rPr lang="sk-SK" sz="2400" dirty="0"/>
              <a:t>é príklady lineárnych a nelineárnych funkcií</a:t>
            </a:r>
            <a:endParaRPr lang="pt-BR" sz="24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(#.) :: (b %1 -&gt; c) -&gt; (a %1 -&gt; b) -&gt; (a %1 -&gt;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 #. f = \a -&gt; g (f a)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/>
              <a:t>linearSwap (x, y) = (y, 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2905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3843</TotalTime>
  <Words>597</Words>
  <Application>Microsoft Office PowerPoint</Application>
  <PresentationFormat>Širokouhlá</PresentationFormat>
  <Paragraphs>79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Retrospektíva</vt:lpstr>
      <vt:lpstr>Aplikácie lineárnych typov zamerané na bezpečnosť</vt:lpstr>
      <vt:lpstr>On the usefulness of linear types for correct nonce use enforcement during compile time</vt:lpstr>
      <vt:lpstr>Príklady použitia</vt:lpstr>
      <vt:lpstr>Lineárne typy v Rust-e</vt:lpstr>
      <vt:lpstr>Prezentácia programu PowerPoint</vt:lpstr>
      <vt:lpstr>Lineárne typy v Haskell-i</vt:lpstr>
      <vt:lpstr>Practical Linearity in a higher-order polymorphic language – POPL 2018</vt:lpstr>
      <vt:lpstr>Lineárny Haskell v praxi</vt:lpstr>
      <vt:lpstr>linear-base/examples/Pure.hs</vt:lpstr>
      <vt:lpstr>System.IO.Resource.Linear</vt:lpstr>
      <vt:lpstr>Jednoduchý lineárny Nonce</vt:lpstr>
      <vt:lpstr>Obaľovanie pre Linear I/O monádu</vt:lpstr>
      <vt:lpstr>Jednoduché použitie</vt:lpstr>
      <vt:lpstr>Unsafe.Linear.coerce</vt:lpstr>
      <vt:lpstr>Lineárne typy v C++</vt:lpstr>
      <vt:lpstr>Jednoduchý lineárny Nonce</vt:lpstr>
      <vt:lpstr>Prezentácia programu PowerPoint</vt:lpstr>
      <vt:lpstr>Jednoduché použitie</vt:lpstr>
      <vt:lpstr>Od -O2</vt:lpstr>
      <vt:lpstr>Koncept pre lineárny typ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Patrik Grman</dc:creator>
  <cp:lastModifiedBy>Patrik Grman</cp:lastModifiedBy>
  <cp:revision>181</cp:revision>
  <dcterms:created xsi:type="dcterms:W3CDTF">2021-11-23T18:49:32Z</dcterms:created>
  <dcterms:modified xsi:type="dcterms:W3CDTF">2023-01-31T18:16:15Z</dcterms:modified>
</cp:coreProperties>
</file>