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2893D-DF14-48B8-9CC2-B608CF628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9F2546-E624-4FAF-9E05-2A31A6F06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E2E02C4-B566-4E39-AC93-2EE34329A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048-F6DF-47F5-A1A2-3B458AB343B6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21DA74-05A0-475A-A30B-1C68FD0C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517E60A-77F6-4A1A-8F1C-2A7B9247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89F-AD17-46FC-A314-517415A48F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384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42455-9FAE-4A75-8159-6C8E0323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88F29C0-29F9-430A-8E53-3C1935D3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C0656FD-E326-4344-BFFF-C048D4C3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048-F6DF-47F5-A1A2-3B458AB343B6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10DC159-3168-4DBA-924E-AEE11E10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6491DDC-7DFB-4ACD-AD19-71AFAA7E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89F-AD17-46FC-A314-517415A48F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69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1C6DB30-1429-4578-ADE5-5882D321D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1DFD0D3-5417-471C-9E0F-510F8867A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77B643F-F502-4EEB-891C-494C092F5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048-F6DF-47F5-A1A2-3B458AB343B6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89E5CA2-F78A-4D47-A33D-098785A6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68E4903-1FFB-4745-9333-A0783789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89F-AD17-46FC-A314-517415A48F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734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C0DDF-D4A7-47C8-A0D8-81AA6666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0F625F-3DA5-4E20-B7D5-8C68C64D0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6372990-B849-47BC-A6E2-1F74E1C3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048-F6DF-47F5-A1A2-3B458AB343B6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B734AC6-93C2-4276-B3A8-8DB5D5F5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89B580B-EFB1-46DF-BEB7-312D74D7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89F-AD17-46FC-A314-517415A48F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146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4F9C6-8001-4A71-81D4-E64EE6B0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FE6520-703C-4FDC-B5B8-0431D8EBE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EF6753C-C560-4F4E-8906-8DFCBA46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048-F6DF-47F5-A1A2-3B458AB343B6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8BF2675-41D8-4655-A1F5-B605FB6A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93DD96B-23DD-4437-9BC8-91721C76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89F-AD17-46FC-A314-517415A48F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160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1200B-8D42-490C-B42D-61F69811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80B512-E666-46FF-9E93-43BC5FE88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9A12356-9CE2-4EE4-B181-580F39C3F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B201961-0E46-48C7-BD54-8C2DC226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048-F6DF-47F5-A1A2-3B458AB343B6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4D645E8-3F15-4B32-9229-C9E94E9B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5C8B09E-5400-4D0B-8019-E0115C8D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89F-AD17-46FC-A314-517415A48F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953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CC315-D499-40F4-B46F-3FA76B2A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CF2725-0171-490F-80AE-A4395741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547D251-0B7D-4829-9656-3D2457D8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FA8A20-A053-42A2-9319-43357831E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F7A7F5A-5BAD-472A-AAEE-D95CCB07E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F68D697-BCEB-4073-95B8-A6530B4F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048-F6DF-47F5-A1A2-3B458AB343B6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B9C76850-E03C-436E-BEB7-E669AE90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30FC648A-7279-470A-A2CD-67020CC9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89F-AD17-46FC-A314-517415A48F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148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4747B-BD37-4A2D-B2AA-580D7D66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FFDB266-03F0-4F1F-868D-BFBFB38A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048-F6DF-47F5-A1A2-3B458AB343B6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1BE12C1-3B87-452A-944F-9AFEC9369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A49F5E0-34A4-4CB5-B738-F7F84A20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89F-AD17-46FC-A314-517415A48F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756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A76CF24-7E1C-402D-AB07-7683FA8A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048-F6DF-47F5-A1A2-3B458AB343B6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5B8D234-A75B-4CB6-B6A3-5989E361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64F0E49-2F14-470D-949C-309B45B5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89F-AD17-46FC-A314-517415A48F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556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5D640-BE09-4E91-B82C-6C2322613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115B1F-FB1A-4162-81D0-CEDA19719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C07944B-9E6F-4206-B8FC-93851AE61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75277FA-0F5E-4DC0-B746-7AFD3432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048-F6DF-47F5-A1A2-3B458AB343B6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8EED584-38F0-46F1-BF44-7A1CF618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BC9CE4F-4BC4-4A16-9735-7A7A1A02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89F-AD17-46FC-A314-517415A48F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88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1AECEF-48B2-4D7F-9019-07E43733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8A56BC92-DF60-410D-BEFA-45BC6AE27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B83D2D-CF1E-4E3C-B153-5A96D32A6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D28A8C4-69E1-4CB1-ABA7-1AAE0F20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7048-F6DF-47F5-A1A2-3B458AB343B6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1212AEB-5C79-4060-86F6-7CBAE188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6E457E2-908D-4EE6-8A12-614C671C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89F-AD17-46FC-A314-517415A48F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766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C28C649-54A2-4579-A9E8-C099DF77D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091150-521F-4701-ABF0-BE7B67A39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ABB494B-D932-469D-B2EB-1BF7112FD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7048-F6DF-47F5-A1A2-3B458AB343B6}" type="datetimeFigureOut">
              <a:rPr lang="sk-SK" smtClean="0"/>
              <a:t>30. 11. 2021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CD65988-95DB-4A63-851E-0C2EF32D7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A8952B4-C426-406F-956E-C7F40CDCD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A989F-AD17-46FC-A314-517415A48F9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380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imgur.com/JEFlGfz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://www2.fiit.stuba.sk/~kvasnicka/Free%20books/Uvod%20do%20teorie%20neuronovych%20sieti_all.pdf" TargetMode="External"/><Relationship Id="rId5" Type="http://schemas.openxmlformats.org/officeDocument/2006/relationships/hyperlink" Target="https://medium.com/@sanchittanwar75/introduction-to-neural-networks-660f6909fba9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ieeexplore.ieee.org/document/716986" TargetMode="External"/><Relationship Id="rId5" Type="http://schemas.openxmlformats.org/officeDocument/2006/relationships/hyperlink" Target="http://concepts.psych.wisc.edu/papers/711/RumelhartBackprop.pdf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iteseerx.ist.psu.edu/viewdoc/summary?doi=10.1.1.35.1897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ieeexplore.ieee.org/document/7033954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ieeexplore.ieee.org/document/939078" TargetMode="External"/><Relationship Id="rId5" Type="http://schemas.openxmlformats.org/officeDocument/2006/relationships/hyperlink" Target="https://towardsdatascience.com/how-neural-networks-solve-the-xor-problem-59763136bdd7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hyperlink" Target="https://ieeexplore.ieee.org/document/226913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8FA5F-8ED4-4F01-AFA7-8DC7510E9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4848"/>
            <a:ext cx="9144000" cy="2387600"/>
          </a:xfrm>
        </p:spPr>
        <p:txBody>
          <a:bodyPr>
            <a:normAutofit/>
          </a:bodyPr>
          <a:lstStyle/>
          <a:p>
            <a:r>
              <a:rPr lang="sk-SK" sz="3200" b="0" i="0" cap="all" dirty="0">
                <a:solidFill>
                  <a:srgbClr val="000000"/>
                </a:solidFill>
                <a:effectLst/>
                <a:latin typeface="Arial Nova" panose="020B0604020202020204" pitchFamily="34" charset="0"/>
              </a:rPr>
              <a:t>Neurónová Sieť S Exponenciálnou Vrstvou</a:t>
            </a:r>
            <a:br>
              <a:rPr lang="sk-SK" b="0" i="0" cap="all" dirty="0">
                <a:solidFill>
                  <a:srgbClr val="000000"/>
                </a:solidFill>
                <a:effectLst/>
                <a:latin typeface="Arial Nova" panose="020B0604020202020204" pitchFamily="34" charset="0"/>
              </a:rPr>
            </a:br>
            <a:endParaRPr lang="sk-SK" dirty="0">
              <a:latin typeface="Arial Nova" panose="020B0604020202020204" pitchFamily="34" charset="0"/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D6C31977-3E5A-44B9-8D86-00932C79063D}"/>
              </a:ext>
            </a:extLst>
          </p:cNvPr>
          <p:cNvSpPr txBox="1">
            <a:spLocks/>
          </p:cNvSpPr>
          <p:nvPr/>
        </p:nvSpPr>
        <p:spPr>
          <a:xfrm>
            <a:off x="838200" y="4387620"/>
            <a:ext cx="10515600" cy="1625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l">
              <a:lnSpc>
                <a:spcPct val="70000"/>
              </a:lnSpc>
            </a:pPr>
            <a:r>
              <a:rPr lang="sk-SK" sz="2000" dirty="0"/>
              <a:t>	Slavomír Holenda					Zdroje k BP	</a:t>
            </a:r>
          </a:p>
          <a:p>
            <a:endParaRPr lang="sk-SK" sz="17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1E3BA5E0-4ACA-48A6-9D23-8418B49472D4}"/>
              </a:ext>
            </a:extLst>
          </p:cNvPr>
          <p:cNvSpPr txBox="1"/>
          <p:nvPr/>
        </p:nvSpPr>
        <p:spPr>
          <a:xfrm>
            <a:off x="165462" y="6564476"/>
            <a:ext cx="21074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900" dirty="0"/>
              <a:t>pozadie : </a:t>
            </a:r>
            <a:r>
              <a:rPr lang="sk-SK" sz="900" dirty="0">
                <a:hlinkClick r:id="rId5"/>
              </a:rPr>
              <a:t>https://imgur.com/JEFlGfz</a:t>
            </a:r>
            <a:endParaRPr lang="sk-SK" sz="900" dirty="0"/>
          </a:p>
        </p:txBody>
      </p:sp>
      <p:pic>
        <p:nvPicPr>
          <p:cNvPr id="3" name="uvod">
            <a:hlinkClick r:id="" action="ppaction://media"/>
            <a:extLst>
              <a:ext uri="{FF2B5EF4-FFF2-40B4-BE49-F238E27FC236}">
                <a16:creationId xmlns:a16="http://schemas.microsoft.com/office/drawing/2014/main" id="{09E33343-7628-42B3-A3E8-B0D288A58E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7611" y="505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4629FC-0592-4B5D-A16A-BBC880B5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899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dirty="0">
                <a:latin typeface="Arial Nova" panose="020B0504020202020204" pitchFamily="34" charset="0"/>
              </a:rPr>
              <a:t>Základné informácie </a:t>
            </a:r>
          </a:p>
          <a:p>
            <a:pPr marL="0" indent="0">
              <a:buNone/>
            </a:pPr>
            <a:endParaRPr lang="sk-SK" sz="18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k-SK" sz="18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k-SK" sz="1800" dirty="0" err="1">
                <a:latin typeface="Arial Nova" panose="020B0504020202020204" pitchFamily="34" charset="0"/>
              </a:rPr>
              <a:t>Sanchit</a:t>
            </a:r>
            <a:r>
              <a:rPr lang="sk-SK" sz="1800" dirty="0">
                <a:latin typeface="Arial Nova" panose="020B0504020202020204" pitchFamily="34" charset="0"/>
              </a:rPr>
              <a:t> </a:t>
            </a:r>
            <a:r>
              <a:rPr lang="sk-SK" sz="1800" dirty="0" err="1">
                <a:latin typeface="Arial Nova" panose="020B0504020202020204" pitchFamily="34" charset="0"/>
              </a:rPr>
              <a:t>Tanwar</a:t>
            </a:r>
            <a:endParaRPr lang="sk-SK" sz="18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k-SK" sz="1800" dirty="0">
                <a:latin typeface="Arial Nova" panose="020B0504020202020204" pitchFamily="34" charset="0"/>
              </a:rPr>
              <a:t>	</a:t>
            </a:r>
            <a:r>
              <a:rPr lang="sk-SK" sz="1800" i="0" dirty="0" err="1">
                <a:solidFill>
                  <a:srgbClr val="292929"/>
                </a:solidFill>
                <a:effectLst/>
                <a:latin typeface="Arial Nova" panose="020B0504020202020204" pitchFamily="34" charset="0"/>
                <a:hlinkClick r:id="rId5"/>
              </a:rPr>
              <a:t>Introduction</a:t>
            </a:r>
            <a:r>
              <a:rPr lang="sk-SK" sz="1800" i="0" dirty="0">
                <a:solidFill>
                  <a:srgbClr val="292929"/>
                </a:solidFill>
                <a:effectLst/>
                <a:latin typeface="Arial Nova" panose="020B0504020202020204" pitchFamily="34" charset="0"/>
                <a:hlinkClick r:id="rId5"/>
              </a:rPr>
              <a:t> to </a:t>
            </a:r>
            <a:r>
              <a:rPr lang="sk-SK" sz="1800" i="0" dirty="0" err="1">
                <a:solidFill>
                  <a:srgbClr val="292929"/>
                </a:solidFill>
                <a:effectLst/>
                <a:latin typeface="Arial Nova" panose="020B0504020202020204" pitchFamily="34" charset="0"/>
                <a:hlinkClick r:id="rId5"/>
              </a:rPr>
              <a:t>neural</a:t>
            </a:r>
            <a:r>
              <a:rPr lang="sk-SK" sz="1800" i="0" dirty="0">
                <a:solidFill>
                  <a:srgbClr val="292929"/>
                </a:solidFill>
                <a:effectLst/>
                <a:latin typeface="Arial Nova" panose="020B0504020202020204" pitchFamily="34" charset="0"/>
                <a:hlinkClick r:id="rId5"/>
              </a:rPr>
              <a:t> </a:t>
            </a:r>
            <a:r>
              <a:rPr lang="sk-SK" sz="1800" i="0" dirty="0" err="1">
                <a:solidFill>
                  <a:srgbClr val="292929"/>
                </a:solidFill>
                <a:effectLst/>
                <a:latin typeface="Arial Nova" panose="020B0504020202020204" pitchFamily="34" charset="0"/>
                <a:hlinkClick r:id="rId5"/>
              </a:rPr>
              <a:t>networks</a:t>
            </a:r>
            <a:r>
              <a:rPr lang="sk-SK" sz="1800" i="0" dirty="0">
                <a:solidFill>
                  <a:srgbClr val="292929"/>
                </a:solidFill>
                <a:effectLst/>
                <a:latin typeface="Arial Nova" panose="020B0504020202020204" pitchFamily="34" charset="0"/>
                <a:hlinkClick r:id="rId5"/>
              </a:rPr>
              <a:t>.</a:t>
            </a:r>
            <a:endParaRPr lang="sk-SK" sz="1800" i="0" dirty="0">
              <a:solidFill>
                <a:srgbClr val="292929"/>
              </a:solidFill>
              <a:effectLst/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k-SK" sz="18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k-SK" sz="1800" dirty="0" err="1">
                <a:latin typeface="Arial Nova" panose="020B0504020202020204" pitchFamily="34" charset="0"/>
              </a:rPr>
              <a:t>Kvasnička</a:t>
            </a:r>
            <a:r>
              <a:rPr lang="sk-SK" sz="1800" dirty="0">
                <a:latin typeface="Arial Nova" panose="020B0504020202020204" pitchFamily="34" charset="0"/>
              </a:rPr>
              <a:t> V., </a:t>
            </a:r>
            <a:r>
              <a:rPr lang="sk-SK" sz="1800" dirty="0" err="1">
                <a:latin typeface="Arial Nova" panose="020B0504020202020204" pitchFamily="34" charset="0"/>
              </a:rPr>
              <a:t>Beňušková</a:t>
            </a:r>
            <a:r>
              <a:rPr lang="sk-SK" sz="1800" dirty="0">
                <a:latin typeface="Arial Nova" panose="020B0504020202020204" pitchFamily="34" charset="0"/>
              </a:rPr>
              <a:t>., </a:t>
            </a:r>
            <a:r>
              <a:rPr lang="sk-SK" sz="1800" dirty="0" err="1">
                <a:latin typeface="Arial Nova" panose="020B0504020202020204" pitchFamily="34" charset="0"/>
              </a:rPr>
              <a:t>Pospíchal</a:t>
            </a:r>
            <a:r>
              <a:rPr lang="sk-SK" sz="1800" dirty="0">
                <a:latin typeface="Arial Nova" panose="020B0504020202020204" pitchFamily="34" charset="0"/>
              </a:rPr>
              <a:t> J., Farkaš I., </a:t>
            </a:r>
            <a:r>
              <a:rPr lang="sk-SK" sz="1800" dirty="0" err="1">
                <a:latin typeface="Arial Nova" panose="020B0504020202020204" pitchFamily="34" charset="0"/>
              </a:rPr>
              <a:t>Tiňo</a:t>
            </a:r>
            <a:r>
              <a:rPr lang="sk-SK" sz="1800" dirty="0">
                <a:latin typeface="Arial Nova" panose="020B0504020202020204" pitchFamily="34" charset="0"/>
              </a:rPr>
              <a:t> P. a Kráľ A.</a:t>
            </a:r>
          </a:p>
          <a:p>
            <a:pPr marL="0" indent="0">
              <a:buNone/>
            </a:pPr>
            <a:r>
              <a:rPr lang="sk-SK" sz="1800" dirty="0">
                <a:latin typeface="Arial Nova" panose="020B0504020202020204" pitchFamily="34" charset="0"/>
              </a:rPr>
              <a:t>	 </a:t>
            </a:r>
            <a:r>
              <a:rPr lang="sk-SK" sz="1800" dirty="0">
                <a:latin typeface="Arial Nova" panose="020B0504020202020204" pitchFamily="34" charset="0"/>
                <a:hlinkClick r:id="rId6"/>
              </a:rPr>
              <a:t>Úvod do teórie neurónových sietí</a:t>
            </a:r>
            <a:endParaRPr lang="sk-SK" sz="18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k-SK" sz="18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r>
              <a:rPr lang="sk-SK" sz="1800" dirty="0"/>
              <a:t>	</a:t>
            </a: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24008E32-F7AA-49B6-BD50-5A79DDCC4F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6577" y="4993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BFAF2D-67D1-4F58-B7EA-3E65A10C2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191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dirty="0">
                <a:latin typeface="Arial Nova" panose="020B0504020202020204" pitchFamily="34" charset="0"/>
              </a:rPr>
              <a:t>Generalizácia</a:t>
            </a:r>
          </a:p>
          <a:p>
            <a:pPr marL="0" indent="0">
              <a:buNone/>
            </a:pPr>
            <a:endParaRPr lang="sk-SK" sz="18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k-SK" sz="18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 Nova" panose="020B0504020202020204" pitchFamily="34" charset="0"/>
              </a:rPr>
              <a:t>David E. </a:t>
            </a:r>
            <a:r>
              <a:rPr lang="en-US" sz="1800" dirty="0" err="1">
                <a:latin typeface="Arial Nova" panose="020B0504020202020204" pitchFamily="34" charset="0"/>
              </a:rPr>
              <a:t>Rumelhart</a:t>
            </a:r>
            <a:r>
              <a:rPr lang="en-US" sz="1800" dirty="0">
                <a:latin typeface="Arial Nova" panose="020B0504020202020204" pitchFamily="34" charset="0"/>
              </a:rPr>
              <a:t>, Geoffrey E. Hinton, and Ronald J. Williams </a:t>
            </a:r>
            <a:endParaRPr lang="sk-SK" sz="18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k-SK" sz="1800" dirty="0">
                <a:latin typeface="Arial Nova" panose="020B0504020202020204" pitchFamily="34" charset="0"/>
              </a:rPr>
              <a:t>	</a:t>
            </a:r>
            <a:r>
              <a:rPr lang="sk-SK" sz="1800" dirty="0" err="1">
                <a:latin typeface="Arial Nova" panose="020B0504020202020204" pitchFamily="34" charset="0"/>
                <a:hlinkClick r:id="rId5"/>
              </a:rPr>
              <a:t>Learning</a:t>
            </a:r>
            <a:r>
              <a:rPr lang="sk-SK" sz="1800" dirty="0">
                <a:latin typeface="Arial Nova" panose="020B0504020202020204" pitchFamily="34" charset="0"/>
                <a:hlinkClick r:id="rId5"/>
              </a:rPr>
              <a:t> </a:t>
            </a:r>
            <a:r>
              <a:rPr lang="sk-SK" sz="1800" dirty="0" err="1">
                <a:latin typeface="Arial Nova" panose="020B0504020202020204" pitchFamily="34" charset="0"/>
                <a:hlinkClick r:id="rId5"/>
              </a:rPr>
              <a:t>internal</a:t>
            </a:r>
            <a:r>
              <a:rPr lang="sk-SK" sz="1800" dirty="0">
                <a:latin typeface="Arial Nova" panose="020B0504020202020204" pitchFamily="34" charset="0"/>
                <a:hlinkClick r:id="rId5"/>
              </a:rPr>
              <a:t> </a:t>
            </a:r>
            <a:r>
              <a:rPr lang="sk-SK" sz="1800" dirty="0" err="1">
                <a:latin typeface="Arial Nova" panose="020B0504020202020204" pitchFamily="34" charset="0"/>
                <a:hlinkClick r:id="rId5"/>
              </a:rPr>
              <a:t>representations</a:t>
            </a:r>
            <a:r>
              <a:rPr lang="sk-SK" sz="1800" dirty="0">
                <a:latin typeface="Arial Nova" panose="020B0504020202020204" pitchFamily="34" charset="0"/>
                <a:hlinkClick r:id="rId5"/>
              </a:rPr>
              <a:t> by </a:t>
            </a:r>
            <a:r>
              <a:rPr lang="sk-SK" sz="1800" dirty="0" err="1">
                <a:latin typeface="Arial Nova" panose="020B0504020202020204" pitchFamily="34" charset="0"/>
                <a:hlinkClick r:id="rId5"/>
              </a:rPr>
              <a:t>error</a:t>
            </a:r>
            <a:r>
              <a:rPr lang="sk-SK" sz="1800" dirty="0">
                <a:latin typeface="Arial Nova" panose="020B0504020202020204" pitchFamily="34" charset="0"/>
                <a:hlinkClick r:id="rId5"/>
              </a:rPr>
              <a:t> </a:t>
            </a:r>
            <a:r>
              <a:rPr lang="sk-SK" sz="1800" dirty="0" err="1">
                <a:latin typeface="Arial Nova" panose="020B0504020202020204" pitchFamily="34" charset="0"/>
                <a:hlinkClick r:id="rId5"/>
              </a:rPr>
              <a:t>propagation</a:t>
            </a:r>
            <a:endParaRPr lang="sk-SK" sz="18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k-SK" sz="18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k-SK" sz="1800" dirty="0" err="1">
                <a:latin typeface="Arial Nova" panose="020B0504020202020204" pitchFamily="34" charset="0"/>
              </a:rPr>
              <a:t>Sanghun</a:t>
            </a:r>
            <a:r>
              <a:rPr lang="sk-SK" sz="1800" dirty="0">
                <a:latin typeface="Arial Nova" panose="020B0504020202020204" pitchFamily="34" charset="0"/>
              </a:rPr>
              <a:t> Ha, </a:t>
            </a:r>
            <a:r>
              <a:rPr lang="sk-SK" sz="1800" dirty="0" err="1">
                <a:latin typeface="Arial Nova" panose="020B0504020202020204" pitchFamily="34" charset="0"/>
              </a:rPr>
              <a:t>Kukjin</a:t>
            </a:r>
            <a:r>
              <a:rPr lang="sk-SK" sz="1800" dirty="0">
                <a:latin typeface="Arial Nova" panose="020B0504020202020204" pitchFamily="34" charset="0"/>
              </a:rPr>
              <a:t> </a:t>
            </a:r>
            <a:r>
              <a:rPr lang="sk-SK" sz="1800" dirty="0" err="1">
                <a:latin typeface="Arial Nova" panose="020B0504020202020204" pitchFamily="34" charset="0"/>
              </a:rPr>
              <a:t>Kang</a:t>
            </a:r>
            <a:r>
              <a:rPr lang="sk-SK" sz="1800" dirty="0">
                <a:latin typeface="Arial Nova" panose="020B0504020202020204" pitchFamily="34" charset="0"/>
              </a:rPr>
              <a:t>, </a:t>
            </a:r>
            <a:r>
              <a:rPr lang="sk-SK" sz="1800" dirty="0" err="1">
                <a:latin typeface="Arial Nova" panose="020B0504020202020204" pitchFamily="34" charset="0"/>
              </a:rPr>
              <a:t>Jong-Hoon</a:t>
            </a:r>
            <a:r>
              <a:rPr lang="sk-SK" sz="1800" dirty="0">
                <a:latin typeface="Arial Nova" panose="020B0504020202020204" pitchFamily="34" charset="0"/>
              </a:rPr>
              <a:t> Oh, </a:t>
            </a:r>
            <a:r>
              <a:rPr lang="sk-SK" sz="1800" dirty="0" err="1">
                <a:latin typeface="Arial Nova" panose="020B0504020202020204" pitchFamily="34" charset="0"/>
              </a:rPr>
              <a:t>Chulan</a:t>
            </a:r>
            <a:r>
              <a:rPr lang="sk-SK" sz="1800" dirty="0">
                <a:latin typeface="Arial Nova" panose="020B0504020202020204" pitchFamily="34" charset="0"/>
              </a:rPr>
              <a:t> </a:t>
            </a:r>
            <a:r>
              <a:rPr lang="sk-SK" sz="1800" dirty="0" err="1">
                <a:latin typeface="Arial Nova" panose="020B0504020202020204" pitchFamily="34" charset="0"/>
              </a:rPr>
              <a:t>Kwon</a:t>
            </a:r>
            <a:r>
              <a:rPr lang="sk-SK" sz="1800" dirty="0">
                <a:latin typeface="Arial Nova" panose="020B0504020202020204" pitchFamily="34" charset="0"/>
              </a:rPr>
              <a:t>, </a:t>
            </a:r>
            <a:r>
              <a:rPr lang="sk-SK" sz="1800" dirty="0" err="1">
                <a:latin typeface="Arial Nova" panose="020B0504020202020204" pitchFamily="34" charset="0"/>
              </a:rPr>
              <a:t>Youngah</a:t>
            </a:r>
            <a:r>
              <a:rPr lang="sk-SK" sz="1800" dirty="0">
                <a:latin typeface="Arial Nova" panose="020B0504020202020204" pitchFamily="34" charset="0"/>
              </a:rPr>
              <a:t> Park</a:t>
            </a:r>
          </a:p>
          <a:p>
            <a:pPr marL="0" indent="0">
              <a:buNone/>
            </a:pPr>
            <a:r>
              <a:rPr lang="sk-SK" sz="1800" dirty="0">
                <a:latin typeface="Arial Nova" panose="020B0504020202020204" pitchFamily="34" charset="0"/>
              </a:rPr>
              <a:t>	</a:t>
            </a:r>
            <a:r>
              <a:rPr lang="en-US" sz="1800" dirty="0">
                <a:latin typeface="Arial Nova" panose="020B0504020202020204" pitchFamily="34" charset="0"/>
                <a:hlinkClick r:id="rId6"/>
              </a:rPr>
              <a:t>Generalization in a perceptron with a sigmoid transfer function</a:t>
            </a:r>
            <a:endParaRPr lang="en-US" sz="18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0F4C5D4F-9B4F-470E-A6C3-BB17EAD9B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" y="390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7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4A8E6A-8845-46B1-99E5-8E72FA2BF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084"/>
            <a:ext cx="10515600" cy="520163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sk-SK" dirty="0">
                <a:latin typeface="Arial Nova" panose="020B0504020202020204" pitchFamily="34" charset="0"/>
              </a:rPr>
              <a:t>Parity a XOR</a:t>
            </a:r>
            <a:endParaRPr lang="sk-SK" sz="18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k-SK" sz="18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k-SK" sz="2100" dirty="0" err="1">
                <a:latin typeface="Arial Nova" panose="020B0504020202020204" pitchFamily="34" charset="0"/>
              </a:rPr>
              <a:t>Aniruddha</a:t>
            </a:r>
            <a:r>
              <a:rPr lang="sk-SK" sz="2100" dirty="0">
                <a:latin typeface="Arial Nova" panose="020B0504020202020204" pitchFamily="34" charset="0"/>
              </a:rPr>
              <a:t> </a:t>
            </a:r>
            <a:r>
              <a:rPr lang="sk-SK" sz="2100" dirty="0" err="1">
                <a:latin typeface="Arial Nova" panose="020B0504020202020204" pitchFamily="34" charset="0"/>
              </a:rPr>
              <a:t>Karajgi</a:t>
            </a:r>
            <a:endParaRPr lang="sk-SK" sz="21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k-SK" sz="2100" dirty="0">
                <a:latin typeface="Arial Nova" panose="020B0504020202020204" pitchFamily="34" charset="0"/>
              </a:rPr>
              <a:t>	</a:t>
            </a:r>
            <a:r>
              <a:rPr lang="en-US" sz="2100" dirty="0">
                <a:latin typeface="Arial Nova" panose="020B0504020202020204" pitchFamily="34" charset="0"/>
              </a:rPr>
              <a:t> </a:t>
            </a:r>
            <a:r>
              <a:rPr lang="en-US" sz="2100" dirty="0">
                <a:latin typeface="Arial Nova" panose="020B0504020202020204" pitchFamily="34" charset="0"/>
                <a:hlinkClick r:id="rId5"/>
              </a:rPr>
              <a:t>How Neural Networks Solve the XOR Problem</a:t>
            </a:r>
            <a:endParaRPr lang="sk-SK" sz="21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k-SK" sz="21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k-SK" sz="2100" dirty="0">
                <a:latin typeface="Arial Nova" panose="020B0504020202020204" pitchFamily="34" charset="0"/>
              </a:rPr>
              <a:t>J. </a:t>
            </a:r>
            <a:r>
              <a:rPr lang="sk-SK" sz="2100" dirty="0" err="1">
                <a:latin typeface="Arial Nova" panose="020B0504020202020204" pitchFamily="34" charset="0"/>
              </a:rPr>
              <a:t>Bemley</a:t>
            </a:r>
            <a:endParaRPr lang="sk-SK" sz="21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k-SK" sz="2100" dirty="0">
                <a:latin typeface="Arial Nova" panose="020B0504020202020204" pitchFamily="34" charset="0"/>
              </a:rPr>
              <a:t>	</a:t>
            </a:r>
            <a:r>
              <a:rPr lang="en-US" sz="2100" b="1" i="0" dirty="0">
                <a:solidFill>
                  <a:srgbClr val="333333"/>
                </a:solidFill>
                <a:effectLst/>
                <a:latin typeface="Arial Nova" panose="020B0504020202020204" pitchFamily="34" charset="0"/>
              </a:rPr>
              <a:t> </a:t>
            </a:r>
            <a:r>
              <a:rPr lang="en-US" sz="2100" i="0" dirty="0">
                <a:solidFill>
                  <a:srgbClr val="333333"/>
                </a:solidFill>
                <a:effectLst/>
                <a:latin typeface="Arial Nova" panose="020B0504020202020204" pitchFamily="34" charset="0"/>
                <a:hlinkClick r:id="rId6"/>
              </a:rPr>
              <a:t>Neural networks and the XOR problem</a:t>
            </a:r>
            <a:endParaRPr lang="sk-SK" sz="2100" i="0" dirty="0">
              <a:solidFill>
                <a:srgbClr val="333333"/>
              </a:solidFill>
              <a:effectLst/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k-SK" sz="21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fi-FI" sz="2100" dirty="0">
                <a:latin typeface="Arial Nova" panose="020B0504020202020204" pitchFamily="34" charset="0"/>
              </a:rPr>
              <a:t>Farhana Kausar; Mohammed Ameen Ulla</a:t>
            </a:r>
            <a:endParaRPr lang="sk-SK" sz="21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k-SK" sz="2100" i="0" dirty="0">
                <a:solidFill>
                  <a:srgbClr val="333333"/>
                </a:solidFill>
                <a:effectLst/>
                <a:latin typeface="Arial Nova" panose="020B0504020202020204" pitchFamily="34" charset="0"/>
              </a:rPr>
              <a:t>	</a:t>
            </a:r>
            <a:r>
              <a:rPr lang="en-US" sz="2100" i="0" dirty="0">
                <a:solidFill>
                  <a:srgbClr val="333333"/>
                </a:solidFill>
                <a:effectLst/>
                <a:latin typeface="Arial Nova" panose="020B0504020202020204" pitchFamily="34" charset="0"/>
                <a:hlinkClick r:id="rId7"/>
              </a:rPr>
              <a:t>A perspective of fault tolerance for XOR in neural network</a:t>
            </a:r>
            <a:endParaRPr lang="en-US" sz="2100" i="0" dirty="0">
              <a:solidFill>
                <a:srgbClr val="333333"/>
              </a:solidFill>
              <a:effectLst/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sk-SK" sz="2100" dirty="0">
              <a:solidFill>
                <a:srgbClr val="333333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fi-FI" sz="2100" dirty="0">
                <a:latin typeface="Arial Nova" panose="020B0504020202020204" pitchFamily="34" charset="0"/>
              </a:rPr>
              <a:t>Erik Hjelmas , Paul W. Munro</a:t>
            </a:r>
            <a:endParaRPr lang="sk-SK" sz="21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sk-SK" sz="2100" b="1" i="0" dirty="0">
                <a:solidFill>
                  <a:srgbClr val="000000"/>
                </a:solidFill>
                <a:effectLst/>
                <a:latin typeface="Arial Nova" panose="020B0504020202020204" pitchFamily="34" charset="0"/>
              </a:rPr>
              <a:t>	</a:t>
            </a:r>
            <a:r>
              <a:rPr lang="en-US" sz="2100" i="0" dirty="0">
                <a:solidFill>
                  <a:srgbClr val="000000"/>
                </a:solidFill>
                <a:effectLst/>
                <a:latin typeface="Arial Nova" panose="020B0504020202020204" pitchFamily="34" charset="0"/>
                <a:hlinkClick r:id="rId8"/>
              </a:rPr>
              <a:t>A Comment on the Parity Problem</a:t>
            </a:r>
            <a:endParaRPr lang="sk-SK" sz="2100" i="0" dirty="0">
              <a:solidFill>
                <a:srgbClr val="333333"/>
              </a:solidFill>
              <a:effectLst/>
              <a:latin typeface="Arial Nova" panose="020B0504020202020204" pitchFamily="34" charset="0"/>
            </a:endParaRPr>
          </a:p>
          <a:p>
            <a:pPr marL="0" indent="0">
              <a:buNone/>
            </a:pPr>
            <a:br>
              <a:rPr lang="sk-SK" dirty="0">
                <a:solidFill>
                  <a:srgbClr val="757575"/>
                </a:solidFill>
                <a:latin typeface="sohne"/>
              </a:rPr>
            </a:br>
            <a:r>
              <a:rPr lang="sk-SK" dirty="0">
                <a:solidFill>
                  <a:srgbClr val="757575"/>
                </a:solidFill>
                <a:latin typeface="sohne"/>
              </a:rPr>
              <a:t> </a:t>
            </a:r>
            <a:r>
              <a:rPr lang="sk-SK" b="1" dirty="0">
                <a:solidFill>
                  <a:srgbClr val="292929"/>
                </a:solidFill>
                <a:latin typeface="sohne"/>
              </a:rPr>
              <a:t>	</a:t>
            </a:r>
            <a:endParaRPr lang="en-US" b="1" i="0" dirty="0">
              <a:solidFill>
                <a:srgbClr val="292929"/>
              </a:solidFill>
              <a:effectLst/>
              <a:latin typeface="sohne"/>
            </a:endParaRPr>
          </a:p>
          <a:p>
            <a:endParaRPr lang="sk-SK" dirty="0"/>
          </a:p>
        </p:txBody>
      </p:sp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30861123-E3F8-4E10-AEBC-45FCCF26BD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" y="502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20EB19-83C8-4BE7-A8E5-0B0D3373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489"/>
            <a:ext cx="10515600" cy="21609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dirty="0">
                <a:latin typeface="Arial Nova" panose="020B0504020202020204" pitchFamily="34" charset="0"/>
              </a:rPr>
              <a:t>Testovanie</a:t>
            </a:r>
            <a:endParaRPr lang="sk-SK" sz="1700" dirty="0">
              <a:latin typeface="Arial Nova" panose="020B05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sk-SK" sz="1700" dirty="0">
              <a:latin typeface="Arial Nova" panose="020B05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it-IT" sz="1800" dirty="0">
                <a:latin typeface="Arial Nova" panose="020B0504020202020204" pitchFamily="34" charset="0"/>
              </a:rPr>
              <a:t>V. Piuri</a:t>
            </a:r>
            <a:r>
              <a:rPr lang="sk-SK" sz="1800" dirty="0">
                <a:latin typeface="Arial Nova" panose="020B0504020202020204" pitchFamily="34" charset="0"/>
              </a:rPr>
              <a:t>,</a:t>
            </a:r>
            <a:r>
              <a:rPr lang="it-IT" sz="1800" dirty="0">
                <a:latin typeface="Arial Nova" panose="020B0504020202020204" pitchFamily="34" charset="0"/>
              </a:rPr>
              <a:t> M.G. Sami</a:t>
            </a:r>
            <a:r>
              <a:rPr lang="sk-SK" sz="1800" dirty="0">
                <a:latin typeface="Arial Nova" panose="020B0504020202020204" pitchFamily="34" charset="0"/>
              </a:rPr>
              <a:t>,</a:t>
            </a:r>
            <a:r>
              <a:rPr lang="it-IT" sz="1800" dirty="0">
                <a:latin typeface="Arial Nova" panose="020B0504020202020204" pitchFamily="34" charset="0"/>
              </a:rPr>
              <a:t> D. Sciuto</a:t>
            </a:r>
            <a:r>
              <a:rPr lang="sk-SK" sz="1800" dirty="0">
                <a:latin typeface="Arial Nova" panose="020B0504020202020204" pitchFamily="34" charset="0"/>
              </a:rPr>
              <a:t>,</a:t>
            </a:r>
            <a:r>
              <a:rPr lang="it-IT" sz="1800" dirty="0">
                <a:latin typeface="Arial Nova" panose="020B0504020202020204" pitchFamily="34" charset="0"/>
              </a:rPr>
              <a:t> R. Stefanelli</a:t>
            </a:r>
            <a:r>
              <a:rPr lang="sk-SK" sz="1800" dirty="0">
                <a:latin typeface="Arial Nova" panose="020B0504020202020204" pitchFamily="34" charset="0"/>
              </a:rPr>
              <a:t>	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sk-SK" sz="1800" dirty="0">
                <a:latin typeface="Arial Nova" panose="020B0504020202020204" pitchFamily="34" charset="0"/>
              </a:rPr>
              <a:t>	</a:t>
            </a:r>
            <a:r>
              <a:rPr lang="en-US" sz="1800" dirty="0">
                <a:latin typeface="Arial Nova" panose="020B0504020202020204" pitchFamily="34" charset="0"/>
                <a:hlinkClick r:id="rId5"/>
              </a:rPr>
              <a:t>A behavioral approach to testability of neural networks</a:t>
            </a:r>
            <a:endParaRPr lang="sk-SK" sz="1800" dirty="0">
              <a:latin typeface="Arial Nova" panose="020B05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sk-SK" sz="1700" dirty="0"/>
              <a:t>	</a:t>
            </a:r>
            <a:endParaRPr lang="sk-SK" sz="1800" dirty="0"/>
          </a:p>
          <a:p>
            <a:pPr marL="0" indent="0">
              <a:buNone/>
            </a:pPr>
            <a:endParaRPr lang="sk-SK" sz="1700" dirty="0"/>
          </a:p>
        </p:txBody>
      </p:sp>
      <p:pic>
        <p:nvPicPr>
          <p:cNvPr id="2" name="5">
            <a:hlinkClick r:id="" action="ppaction://media"/>
            <a:extLst>
              <a:ext uri="{FF2B5EF4-FFF2-40B4-BE49-F238E27FC236}">
                <a16:creationId xmlns:a16="http://schemas.microsoft.com/office/drawing/2014/main" id="{1556AA0C-710D-4254-8E2D-75E1E92CC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03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198</Words>
  <Application>Microsoft Office PowerPoint</Application>
  <PresentationFormat>Širokouhlá</PresentationFormat>
  <Paragraphs>41</Paragraphs>
  <Slides>5</Slides>
  <Notes>0</Notes>
  <HiddenSlides>0</HiddenSlides>
  <MMClips>5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1" baseType="lpstr">
      <vt:lpstr>Arial</vt:lpstr>
      <vt:lpstr>Arial Nova</vt:lpstr>
      <vt:lpstr>Calibri</vt:lpstr>
      <vt:lpstr>Calibri Light</vt:lpstr>
      <vt:lpstr>sohne</vt:lpstr>
      <vt:lpstr>Motív Office</vt:lpstr>
      <vt:lpstr>Neurónová Sieť S Exponenciálnou Vrstvou 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Neurónová Sieť S Exponenciálnou Vrstvou</dc:title>
  <dc:creator>Holenda Slavomír</dc:creator>
  <cp:lastModifiedBy>Holenda Slavomír</cp:lastModifiedBy>
  <cp:revision>18</cp:revision>
  <dcterms:created xsi:type="dcterms:W3CDTF">2021-11-29T13:13:27Z</dcterms:created>
  <dcterms:modified xsi:type="dcterms:W3CDTF">2021-11-30T10:52:12Z</dcterms:modified>
</cp:coreProperties>
</file>