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9" r:id="rId5"/>
    <p:sldId id="264" r:id="rId6"/>
    <p:sldId id="261" r:id="rId7"/>
    <p:sldId id="260" r:id="rId8"/>
    <p:sldId id="262" r:id="rId9"/>
    <p:sldId id="263" r:id="rId10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D38A51-6FCC-2C8D-781F-D50D68845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F61D3E5-8AAF-278F-ABF3-3D8ABF2F48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D5494EA-A8C1-C619-9910-375D96C8F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C6DD-D668-4748-8523-4DCF682DA30F}" type="datetimeFigureOut">
              <a:rPr lang="sk-SK" smtClean="0"/>
              <a:t>7. 12. 2023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F146E9E-0AEC-74BC-5E79-31A71E796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3E6FDDE-FD3F-20D3-C2A9-315459E95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A226C-66C0-4C78-AECE-313EEE261D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7004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1E20C7-E15D-E3AD-63BE-AC1B53E95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5D2CA289-9D35-D7B2-039D-4F7252FD5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94CEFF8-EB89-DFAB-C690-FC54F0883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C6DD-D668-4748-8523-4DCF682DA30F}" type="datetimeFigureOut">
              <a:rPr lang="sk-SK" smtClean="0"/>
              <a:t>7. 12. 2023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11831FF-7333-951D-A29D-1670D4C8C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ACD6B4C-6CAD-5818-FE24-8728C9DC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A226C-66C0-4C78-AECE-313EEE261D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348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63E6D6DE-B5C1-4897-50FA-F8F0D7B7F8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8ED36B99-FC5C-FC83-244D-4AE2E6151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943D9C3-3A00-F61A-C934-2F4D41765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C6DD-D668-4748-8523-4DCF682DA30F}" type="datetimeFigureOut">
              <a:rPr lang="sk-SK" smtClean="0"/>
              <a:t>7. 12. 2023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D27BDB3-6745-035E-755B-81DA026AB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D2E7E30-1682-69BE-5C3C-0F02A83A9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A226C-66C0-4C78-AECE-313EEE261D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6874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3920E0-EBDC-9351-B452-18C2A2173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99B4B02-FC1D-7D27-A07A-440FD9030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F8D61FD-0F68-4EF6-7FBF-B9561CFEC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C6DD-D668-4748-8523-4DCF682DA30F}" type="datetimeFigureOut">
              <a:rPr lang="sk-SK" smtClean="0"/>
              <a:t>7. 12. 2023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EC78901-A2F6-B964-920B-112927BC4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CCD1DBF-3D7F-4D2E-B03F-D69E24B63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A226C-66C0-4C78-AECE-313EEE261D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344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45129D-E19C-B414-BCC2-711FF17D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0FF073A-402D-5A96-0F51-8BBEC16AC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489F4D9-53BD-9F06-8FA0-F1B0DAB29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C6DD-D668-4748-8523-4DCF682DA30F}" type="datetimeFigureOut">
              <a:rPr lang="sk-SK" smtClean="0"/>
              <a:t>7. 12. 2023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4E4286E-825B-3C1A-2226-EBD687A0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DB0A309-792D-97EE-5473-31B57E20D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A226C-66C0-4C78-AECE-313EEE261D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5626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7BA5EE-0AD7-7E07-B958-E7E988B16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C739E4C-050C-D983-EFDD-3E6128594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914868B6-7430-71BD-B9A0-679ED29D5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A92301C-5043-C6C0-FFC4-5CA76C618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C6DD-D668-4748-8523-4DCF682DA30F}" type="datetimeFigureOut">
              <a:rPr lang="sk-SK" smtClean="0"/>
              <a:t>7. 12. 2023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C0E0B9D-D4B0-B07F-0204-6E04D9518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B74372D-AE40-B108-9755-2EB199B7B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A226C-66C0-4C78-AECE-313EEE261D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476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97358A-4058-3E1E-D49C-E4F56A2D6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B34A173-64D8-6B1E-AE5E-5EA322761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996472CE-07CB-2EBF-C828-2F0DF5E66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94D090F-3AA5-FD3B-C90E-94F3CAA75B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28BC2609-F442-BC23-8087-6D3C565CF0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B3B673DC-D46F-7556-1152-3346F2413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C6DD-D668-4748-8523-4DCF682DA30F}" type="datetimeFigureOut">
              <a:rPr lang="sk-SK" smtClean="0"/>
              <a:t>7. 12. 2023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85D71D71-6587-38CC-5A5E-4B4516537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8B16C4D4-DF0B-54DA-5C48-FF0C987A9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A226C-66C0-4C78-AECE-313EEE261D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9335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3D6A02-5601-9E9E-3D97-558981BF4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9101794F-07CB-6A1A-EAB4-D49926DEA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C6DD-D668-4748-8523-4DCF682DA30F}" type="datetimeFigureOut">
              <a:rPr lang="sk-SK" smtClean="0"/>
              <a:t>7. 12. 2023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E47CB87-01D6-E84C-6698-6815CC394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A6B95F0-B1D0-229C-BDDF-EB100B167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A226C-66C0-4C78-AECE-313EEE261D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24643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B650FFC3-71B5-06E0-EC7B-6FFB829B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C6DD-D668-4748-8523-4DCF682DA30F}" type="datetimeFigureOut">
              <a:rPr lang="sk-SK" smtClean="0"/>
              <a:t>7. 12. 2023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2929B410-6F02-76EF-8C34-0CBD37D0F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D712CC4-A1A7-3D0D-8234-9FD619537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A226C-66C0-4C78-AECE-313EEE261D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75350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A19123-C5DA-E9A2-35DA-0415A7A31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4407B85-6273-8DBA-D2FE-057BC8F85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422A83B-DF6C-F452-91FD-BF7B49A94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1D2BFF16-C243-4F53-3257-EA4EA7CFC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C6DD-D668-4748-8523-4DCF682DA30F}" type="datetimeFigureOut">
              <a:rPr lang="sk-SK" smtClean="0"/>
              <a:t>7. 12. 2023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D7FA815-1D6D-8E6D-2C55-3421E842C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F9A862FB-8664-AC53-0D35-C9A5BB18B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A226C-66C0-4C78-AECE-313EEE261D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42244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12CD-28D3-E704-D9A4-40E2648A4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22BAE42C-274F-6675-51F3-C0D28E32D4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54F20AF-09A8-C755-CCBF-AABACEE57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86B4CDB3-2D3B-F850-0A00-7E7990679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C6DD-D668-4748-8523-4DCF682DA30F}" type="datetimeFigureOut">
              <a:rPr lang="sk-SK" smtClean="0"/>
              <a:t>7. 12. 2023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A0995BA-525B-63F4-0D72-71F926156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D40547E9-E4D6-B582-E3A3-534E7AFF5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A226C-66C0-4C78-AECE-313EEE261D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883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73B88F9E-0C6B-BC41-8BC9-FE52C2CE2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995C177-5239-AF64-DEBF-387B2CFFC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8E60311-6F1C-CFCE-BA14-118D664382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6C6DD-D668-4748-8523-4DCF682DA30F}" type="datetimeFigureOut">
              <a:rPr lang="sk-SK" smtClean="0"/>
              <a:t>7. 12. 2023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07B6928-6FD4-7FDE-9A16-A0C3A6C1BA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137987D-E0C6-EDC8-F2B4-15F34EEC10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A226C-66C0-4C78-AECE-313EEE261D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14307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ogsci.fmph.uniba.sk/~rebrova/files/kraus2019.pdf" TargetMode="External"/><Relationship Id="rId2" Type="http://schemas.openxmlformats.org/officeDocument/2006/relationships/hyperlink" Target="https://www.researchgate.net/publication/2793545_Efficient_Higher-order_Neural_Networks_for_Classification_and_Function_Approxima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eeplearningbook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6118B3-B099-EC35-7FBE-C652863303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Deep neural networks with multiplication layers </a:t>
            </a:r>
            <a:endParaRPr lang="sk-SK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07E7F49-229F-6A58-6099-019A531D0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9700" y="4160838"/>
            <a:ext cx="9144000" cy="550862"/>
          </a:xfrm>
        </p:spPr>
        <p:txBody>
          <a:bodyPr/>
          <a:lstStyle/>
          <a:p>
            <a:r>
              <a:rPr lang="en-US" dirty="0" err="1"/>
              <a:t>Slavom</a:t>
            </a:r>
            <a:r>
              <a:rPr lang="sk-SK" dirty="0" err="1"/>
              <a:t>ír</a:t>
            </a:r>
            <a:r>
              <a:rPr lang="sk-SK" dirty="0"/>
              <a:t> Holenda</a:t>
            </a:r>
          </a:p>
        </p:txBody>
      </p:sp>
    </p:spTree>
    <p:extLst>
      <p:ext uri="{BB962C8B-B14F-4D97-AF65-F5344CB8AC3E}">
        <p14:creationId xmlns:p14="http://schemas.microsoft.com/office/powerpoint/2010/main" val="2329852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2786E81-F871-5375-33E8-24A275B67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7259" y="1324241"/>
            <a:ext cx="9397482" cy="130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Implementation of a multi-layer model of the summation and Quasi layers of the neural network</a:t>
            </a:r>
            <a:endParaRPr lang="sk-SK" sz="2400" dirty="0"/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6322A404-1035-229F-F306-CC64CA11CD8A}"/>
              </a:ext>
            </a:extLst>
          </p:cNvPr>
          <p:cNvSpPr txBox="1"/>
          <p:nvPr/>
        </p:nvSpPr>
        <p:spPr>
          <a:xfrm>
            <a:off x="2305492" y="3338184"/>
            <a:ext cx="2924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Activation</a:t>
            </a:r>
            <a:endParaRPr lang="sk-SK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BlokTextu 13">
            <a:extLst>
              <a:ext uri="{FF2B5EF4-FFF2-40B4-BE49-F238E27FC236}">
                <a16:creationId xmlns:a16="http://schemas.microsoft.com/office/drawing/2014/main" id="{AC2A8FCA-ADAB-9F44-5B9A-0F4AEBE93BC7}"/>
              </a:ext>
            </a:extLst>
          </p:cNvPr>
          <p:cNvSpPr txBox="1"/>
          <p:nvPr/>
        </p:nvSpPr>
        <p:spPr>
          <a:xfrm>
            <a:off x="7236684" y="3315945"/>
            <a:ext cx="4328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Backpropagation of error</a:t>
            </a:r>
            <a:endParaRPr lang="sk-SK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6F335A20-63B9-721A-B327-FAF7F3D8CF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785" y="4441881"/>
            <a:ext cx="4609521" cy="1116626"/>
          </a:xfrm>
          <a:prstGeom prst="rect">
            <a:avLst/>
          </a:prstGeom>
        </p:spPr>
      </p:pic>
      <p:pic>
        <p:nvPicPr>
          <p:cNvPr id="6" name="Obrázok 5">
            <a:extLst>
              <a:ext uri="{FF2B5EF4-FFF2-40B4-BE49-F238E27FC236}">
                <a16:creationId xmlns:a16="http://schemas.microsoft.com/office/drawing/2014/main" id="{91885A4C-A801-0AA5-42D9-33207E8C97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9258" y="4360788"/>
            <a:ext cx="5287113" cy="106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294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B62178-98D7-869B-9871-B17E5531D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2134" y="818124"/>
            <a:ext cx="8467725" cy="10541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b="0" i="0" dirty="0">
                <a:effectLst/>
                <a:latin typeface="Arial" panose="020B0604020202020204" pitchFamily="34" charset="0"/>
              </a:rPr>
              <a:t>Polynomial function with one non-linear parameter that has some properties of exponentiation </a:t>
            </a:r>
            <a:r>
              <a:rPr lang="en-US" sz="1600" b="0" i="0" dirty="0">
                <a:effectLst/>
                <a:latin typeface="Arial" panose="020B0604020202020204" pitchFamily="34" charset="0"/>
              </a:rPr>
              <a:t>[1]</a:t>
            </a:r>
            <a:br>
              <a:rPr lang="sk-SK" dirty="0"/>
            </a:br>
            <a:endParaRPr lang="sk-SK" dirty="0"/>
          </a:p>
        </p:txBody>
      </p:sp>
      <p:pic>
        <p:nvPicPr>
          <p:cNvPr id="9" name="Obrázok 8">
            <a:extLst>
              <a:ext uri="{FF2B5EF4-FFF2-40B4-BE49-F238E27FC236}">
                <a16:creationId xmlns:a16="http://schemas.microsoft.com/office/drawing/2014/main" id="{FA5D2027-580A-69D8-5005-8DA4996C0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308" y="4114800"/>
            <a:ext cx="8097380" cy="1324160"/>
          </a:xfrm>
          <a:prstGeom prst="rect">
            <a:avLst/>
          </a:prstGeom>
        </p:spPr>
      </p:pic>
      <p:sp>
        <p:nvSpPr>
          <p:cNvPr id="11" name="BlokTextu 10">
            <a:extLst>
              <a:ext uri="{FF2B5EF4-FFF2-40B4-BE49-F238E27FC236}">
                <a16:creationId xmlns:a16="http://schemas.microsoft.com/office/drawing/2014/main" id="{BA2DED96-4E4F-7F4C-7481-E728F728D6A6}"/>
              </a:ext>
            </a:extLst>
          </p:cNvPr>
          <p:cNvSpPr txBox="1"/>
          <p:nvPr/>
        </p:nvSpPr>
        <p:spPr>
          <a:xfrm>
            <a:off x="466725" y="6334780"/>
            <a:ext cx="11563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rgbClr val="333333"/>
                </a:solidFill>
                <a:effectLst/>
                <a:latin typeface="-apple-system"/>
              </a:rPr>
              <a:t>[1] 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Malinovská, K., Holenda, S., Malinovský, Ľ. (2023).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QuasiNet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: A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Neural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Network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with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 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Trainable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Product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Layers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.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Artificial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Neural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Networks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 and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Machine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Learning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 – ICANN 2023. ICANN 2023.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Lecture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 Notes in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Computer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Science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,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vol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 14258.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Springer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, </a:t>
            </a:r>
            <a:r>
              <a:rPr lang="sk-SK" sz="1200" b="0" i="0" dirty="0" err="1">
                <a:solidFill>
                  <a:srgbClr val="333333"/>
                </a:solidFill>
                <a:effectLst/>
                <a:latin typeface="-apple-system"/>
              </a:rPr>
              <a:t>Cham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-apple-system"/>
              </a:rPr>
              <a:t>. https://doi.org/10.1007/978-3-031-44192-9_32</a:t>
            </a:r>
            <a:endParaRPr lang="sk-SK" sz="1200" dirty="0"/>
          </a:p>
        </p:txBody>
      </p:sp>
      <p:pic>
        <p:nvPicPr>
          <p:cNvPr id="23" name="Obrázok 22">
            <a:extLst>
              <a:ext uri="{FF2B5EF4-FFF2-40B4-BE49-F238E27FC236}">
                <a16:creationId xmlns:a16="http://schemas.microsoft.com/office/drawing/2014/main" id="{24DFD3A7-9380-C018-5C47-1E501BB168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8535" y="2110862"/>
            <a:ext cx="5114925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718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F965A6C-3FFA-9BF7-1670-E2CE0672F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7244"/>
            <a:ext cx="10515600" cy="1003300"/>
          </a:xfrm>
        </p:spPr>
        <p:txBody>
          <a:bodyPr/>
          <a:lstStyle/>
          <a:p>
            <a:pPr marL="0" indent="0" algn="ctr">
              <a:buNone/>
            </a:pPr>
            <a:r>
              <a:rPr lang="sk-SK" sz="2400" dirty="0"/>
              <a:t>2</a:t>
            </a:r>
            <a:r>
              <a:rPr lang="en-US" sz="2400" dirty="0"/>
              <a:t> spirals dataset with avg ACC </a:t>
            </a:r>
            <a:r>
              <a:rPr lang="sk-SK" sz="2400" b="0" i="0" dirty="0">
                <a:effectLst/>
                <a:latin typeface="Arial" panose="020B0604020202020204" pitchFamily="34" charset="0"/>
              </a:rPr>
              <a:t>98.275</a:t>
            </a:r>
            <a:r>
              <a:rPr lang="en-US" sz="2400" dirty="0"/>
              <a:t>%</a:t>
            </a:r>
          </a:p>
          <a:p>
            <a:pPr marL="0" indent="0" algn="ctr">
              <a:buNone/>
            </a:pPr>
            <a:r>
              <a:rPr lang="sk-SK" sz="2400" dirty="0"/>
              <a:t>4 </a:t>
            </a:r>
            <a:r>
              <a:rPr lang="en-US" sz="2400" dirty="0"/>
              <a:t>models</a:t>
            </a:r>
            <a:r>
              <a:rPr lang="sk-SK" sz="2400" dirty="0"/>
              <a:t> </a:t>
            </a:r>
            <a:r>
              <a:rPr lang="en-US" sz="2400" dirty="0"/>
              <a:t>reached ACC</a:t>
            </a:r>
            <a:r>
              <a:rPr lang="sk-SK" sz="2400" dirty="0"/>
              <a:t> 100</a:t>
            </a:r>
            <a:r>
              <a:rPr lang="en-US" sz="2400" dirty="0"/>
              <a:t>%</a:t>
            </a:r>
            <a:endParaRPr lang="sk-SK" sz="2400" dirty="0"/>
          </a:p>
          <a:p>
            <a:endParaRPr lang="sk-SK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53FB24F3-702C-954E-A2C8-412AABDF03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193" y="2350790"/>
            <a:ext cx="7293562" cy="3448316"/>
          </a:xfrm>
          <a:prstGeom prst="rect">
            <a:avLst/>
          </a:prstGeom>
        </p:spPr>
      </p:pic>
      <p:pic>
        <p:nvPicPr>
          <p:cNvPr id="5" name="Obrázok 4">
            <a:extLst>
              <a:ext uri="{FF2B5EF4-FFF2-40B4-BE49-F238E27FC236}">
                <a16:creationId xmlns:a16="http://schemas.microsoft.com/office/drawing/2014/main" id="{CE2449F2-E25F-9635-DEF7-357E0772F9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8346" y="4261324"/>
            <a:ext cx="4032692" cy="1381892"/>
          </a:xfrm>
          <a:prstGeom prst="rect">
            <a:avLst/>
          </a:prstGeom>
        </p:spPr>
      </p:pic>
      <p:pic>
        <p:nvPicPr>
          <p:cNvPr id="6" name="Obrázok 5">
            <a:extLst>
              <a:ext uri="{FF2B5EF4-FFF2-40B4-BE49-F238E27FC236}">
                <a16:creationId xmlns:a16="http://schemas.microsoft.com/office/drawing/2014/main" id="{0AA1D113-4BA7-FB75-30A4-217DE9124F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2092" y="2225939"/>
            <a:ext cx="4048946" cy="168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225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056F9B-4C43-DED6-277A-16D0F4E67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7012" y="631825"/>
            <a:ext cx="6657975" cy="1082675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/>
              <a:t>XOR data transformation</a:t>
            </a:r>
            <a:endParaRPr lang="sk-SK" sz="2400" b="1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0BBCDCB8-8BD0-30F4-5E19-349F5A759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5113" y="2014377"/>
            <a:ext cx="8681774" cy="342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606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text, číslo, písmo, snímka obrazovky&#10;&#10;Automaticky generovaný popis">
            <a:extLst>
              <a:ext uri="{FF2B5EF4-FFF2-40B4-BE49-F238E27FC236}">
                <a16:creationId xmlns:a16="http://schemas.microsoft.com/office/drawing/2014/main" id="{EC7ACDD7-3892-E9C5-667F-396B415C8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4775" y="1292230"/>
            <a:ext cx="2662200" cy="2371689"/>
          </a:xfrm>
          <a:prstGeom prst="rect">
            <a:avLst/>
          </a:prstGeom>
        </p:spPr>
      </p:pic>
      <p:pic>
        <p:nvPicPr>
          <p:cNvPr id="5" name="Obrázok 4" descr="Obrázok, na ktorom je text, diagram, vývoj, rad&#10;&#10;Automaticky generovaný popis">
            <a:extLst>
              <a:ext uri="{FF2B5EF4-FFF2-40B4-BE49-F238E27FC236}">
                <a16:creationId xmlns:a16="http://schemas.microsoft.com/office/drawing/2014/main" id="{6EFFFE8F-2C79-54C0-8AED-487CB19703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9208" y="1292230"/>
            <a:ext cx="4716791" cy="2376487"/>
          </a:xfrm>
          <a:prstGeom prst="rect">
            <a:avLst/>
          </a:prstGeom>
        </p:spPr>
      </p:pic>
      <p:pic>
        <p:nvPicPr>
          <p:cNvPr id="9" name="Obrázok 8" descr="Obrázok, na ktorom je rad, vývoj, diagram, číslo&#10;&#10;Automaticky generovaný popis">
            <a:extLst>
              <a:ext uri="{FF2B5EF4-FFF2-40B4-BE49-F238E27FC236}">
                <a16:creationId xmlns:a16="http://schemas.microsoft.com/office/drawing/2014/main" id="{F974E0F0-A2AD-13BB-FAED-2F9A0967D5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0961" y="3758942"/>
            <a:ext cx="8351153" cy="2927608"/>
          </a:xfrm>
          <a:prstGeom prst="rect">
            <a:avLst/>
          </a:prstGeom>
        </p:spPr>
      </p:pic>
      <p:sp>
        <p:nvSpPr>
          <p:cNvPr id="11" name="BlokTextu 10">
            <a:extLst>
              <a:ext uri="{FF2B5EF4-FFF2-40B4-BE49-F238E27FC236}">
                <a16:creationId xmlns:a16="http://schemas.microsoft.com/office/drawing/2014/main" id="{AA8981AD-8294-E07B-1DB9-4E05BFC455EA}"/>
              </a:ext>
            </a:extLst>
          </p:cNvPr>
          <p:cNvSpPr txBox="1"/>
          <p:nvPr/>
        </p:nvSpPr>
        <p:spPr>
          <a:xfrm>
            <a:off x="4963527" y="740340"/>
            <a:ext cx="26564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Parity performance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881992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45F6B8C-8D96-1173-9D10-4E3FA48F7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1879" y="802830"/>
            <a:ext cx="5748241" cy="5801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Architectures with 1 hidden layer on parity 7 </a:t>
            </a:r>
            <a:endParaRPr lang="sk-SK" sz="2400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53556AA9-1EF0-2D18-3DCE-13939D276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572" y="1887249"/>
            <a:ext cx="5557228" cy="4167921"/>
          </a:xfrm>
          <a:prstGeom prst="rect">
            <a:avLst/>
          </a:prstGeom>
        </p:spPr>
      </p:pic>
      <p:pic>
        <p:nvPicPr>
          <p:cNvPr id="6" name="Obrázok 5">
            <a:extLst>
              <a:ext uri="{FF2B5EF4-FFF2-40B4-BE49-F238E27FC236}">
                <a16:creationId xmlns:a16="http://schemas.microsoft.com/office/drawing/2014/main" id="{4D0297C0-4BC5-5A28-EE4F-42214144D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6360" y="1697979"/>
            <a:ext cx="3277057" cy="462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BA52DE-FB69-6EE8-27D7-4BCAD51E7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712" y="688975"/>
            <a:ext cx="6124575" cy="1111250"/>
          </a:xfrm>
        </p:spPr>
        <p:txBody>
          <a:bodyPr/>
          <a:lstStyle/>
          <a:p>
            <a:pPr algn="ctr"/>
            <a:r>
              <a:rPr lang="en-US" dirty="0"/>
              <a:t>	</a:t>
            </a:r>
            <a:r>
              <a:rPr lang="en-US" sz="2400" b="1" dirty="0"/>
              <a:t>More neurons == better performance?</a:t>
            </a:r>
            <a:br>
              <a:rPr lang="en-US" sz="2400" b="1" dirty="0"/>
            </a:br>
            <a:r>
              <a:rPr lang="en-US" sz="2400" b="1" dirty="0"/>
              <a:t>parity 8</a:t>
            </a:r>
            <a:endParaRPr lang="sk-SK" sz="2400" b="1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DB6BC692-934F-22F5-15F6-D04216069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369" y="2476500"/>
            <a:ext cx="3951291" cy="3548460"/>
          </a:xfrm>
          <a:prstGeom prst="rect">
            <a:avLst/>
          </a:prstGeom>
        </p:spPr>
      </p:pic>
      <p:pic>
        <p:nvPicPr>
          <p:cNvPr id="9" name="Obrázok 8">
            <a:extLst>
              <a:ext uri="{FF2B5EF4-FFF2-40B4-BE49-F238E27FC236}">
                <a16:creationId xmlns:a16="http://schemas.microsoft.com/office/drawing/2014/main" id="{DA373687-DE8D-AC43-3443-DBC20A2983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6533" y="2476500"/>
            <a:ext cx="3608098" cy="3548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401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05F403-E80F-0491-2FAD-DD04859E2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Papers: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9E7057F-4C13-AF06-5563-F03667522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Efficient Higher-order Neural Networks for Classification and Function Approximation</a:t>
            </a:r>
            <a:br>
              <a:rPr lang="en-US" dirty="0"/>
            </a:br>
            <a:r>
              <a:rPr lang="sk-SK" dirty="0">
                <a:hlinkClick r:id="rId2"/>
              </a:rPr>
              <a:t>https://www.researchgate.net/publication/2793545_Efficient_Higher-order_Neural_Networks_for_Classification_and_Function_Approximatio</a:t>
            </a:r>
            <a:r>
              <a:rPr lang="en-US" dirty="0">
                <a:hlinkClick r:id="rId2"/>
              </a:rPr>
              <a:t>n</a:t>
            </a:r>
            <a:r>
              <a:rPr lang="en-US" dirty="0"/>
              <a:t> 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Detecting Wearable Objects via Transfer Learning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k-SK" dirty="0">
                <a:hlinkClick r:id="rId3"/>
              </a:rPr>
              <a:t>https://cogsci.fmph.uniba.sk/~rebrova/files/kraus2019.pdf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sk-SK" dirty="0"/>
          </a:p>
          <a:p>
            <a:r>
              <a:rPr lang="en-US" dirty="0"/>
              <a:t>Deep Learning Ian Goodfellow and </a:t>
            </a:r>
            <a:r>
              <a:rPr lang="en-US" dirty="0" err="1"/>
              <a:t>Yoshua</a:t>
            </a:r>
            <a:r>
              <a:rPr lang="en-US" dirty="0"/>
              <a:t> </a:t>
            </a:r>
            <a:r>
              <a:rPr lang="en-US" dirty="0" err="1"/>
              <a:t>Bengio</a:t>
            </a:r>
            <a:r>
              <a:rPr lang="en-US" dirty="0"/>
              <a:t> and Aaron Courville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k-SK" dirty="0">
                <a:hlinkClick r:id="rId4"/>
              </a:rPr>
              <a:t>https://www.deeplearningbook.org</a:t>
            </a:r>
            <a:r>
              <a:rPr lang="en-US" dirty="0"/>
              <a:t>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7323011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224</Words>
  <Application>Microsoft Office PowerPoint</Application>
  <PresentationFormat>Širokouhlá</PresentationFormat>
  <Paragraphs>21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4" baseType="lpstr">
      <vt:lpstr>-apple-system</vt:lpstr>
      <vt:lpstr>Arial</vt:lpstr>
      <vt:lpstr>Calibri</vt:lpstr>
      <vt:lpstr>Calibri Light</vt:lpstr>
      <vt:lpstr>Motív Office</vt:lpstr>
      <vt:lpstr>Deep neural networks with multiplication layers </vt:lpstr>
      <vt:lpstr>Prezentácia programu PowerPoint</vt:lpstr>
      <vt:lpstr>Polynomial function with one non-linear parameter that has some properties of exponentiation [1] </vt:lpstr>
      <vt:lpstr>Prezentácia programu PowerPoint</vt:lpstr>
      <vt:lpstr>XOR data transformation</vt:lpstr>
      <vt:lpstr>Prezentácia programu PowerPoint</vt:lpstr>
      <vt:lpstr>Prezentácia programu PowerPoint</vt:lpstr>
      <vt:lpstr> More neurons == better performance? parity 8</vt:lpstr>
      <vt:lpstr>Papers: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Hlboké neurónové siete s multiplikatívnymi vrstvami</dc:title>
  <dc:creator>Slavomir Holenda</dc:creator>
  <cp:lastModifiedBy>Slavomir Holenda</cp:lastModifiedBy>
  <cp:revision>9</cp:revision>
  <dcterms:created xsi:type="dcterms:W3CDTF">2023-05-11T19:10:31Z</dcterms:created>
  <dcterms:modified xsi:type="dcterms:W3CDTF">2023-12-07T23:30:16Z</dcterms:modified>
</cp:coreProperties>
</file>