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24"/>
  </p:notesMasterIdLst>
  <p:sldIdLst>
    <p:sldId id="256" r:id="rId2"/>
    <p:sldId id="257" r:id="rId3"/>
    <p:sldId id="260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81" r:id="rId12"/>
    <p:sldId id="274" r:id="rId13"/>
    <p:sldId id="290" r:id="rId14"/>
    <p:sldId id="292" r:id="rId15"/>
    <p:sldId id="291" r:id="rId16"/>
    <p:sldId id="293" r:id="rId17"/>
    <p:sldId id="283" r:id="rId18"/>
    <p:sldId id="284" r:id="rId19"/>
    <p:sldId id="285" r:id="rId20"/>
    <p:sldId id="286" r:id="rId21"/>
    <p:sldId id="287" r:id="rId22"/>
    <p:sldId id="288" r:id="rId2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C1C35-9F62-4DFC-AB6B-3A224FDBB811}" type="datetimeFigureOut">
              <a:rPr lang="sk-SK" smtClean="0"/>
              <a:t>1. 2. 2022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B3F8D-2272-4E66-AAE7-8CE2F75702D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4897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B3F8D-2272-4E66-AAE7-8CE2F75702D2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473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B3F8D-2272-4E66-AAE7-8CE2F75702D2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609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AE7F56-5303-4420-B099-AE8FB665F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D19EF6E-16DA-4EAB-A6DD-D7F0CB4D4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08C7CB3-A7E9-42A0-BFEC-0F5B6831F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8CA9-4C26-468C-A022-FDF5A6944DF0}" type="datetimeFigureOut">
              <a:rPr lang="sk-SK" smtClean="0"/>
              <a:t>1. 2. 2022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E0AFA27-5E55-4974-B818-BBA5A803D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1ADDBD6-6B17-45C8-A096-E13049E20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19A4-485F-482B-A295-6A30CC68BB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462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A240F-08BB-4BFC-B683-55FCC28CE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AA882539-D4E7-4D64-BBF7-17717747F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FE711EF-4820-4B4C-A36C-7B4229039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8CA9-4C26-468C-A022-FDF5A6944DF0}" type="datetimeFigureOut">
              <a:rPr lang="sk-SK" smtClean="0"/>
              <a:t>1. 2. 2022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8066FE5-740D-469F-9C96-06BB9CA14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FC67EBC-918B-45B7-9BD4-D5B5D5973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19A4-485F-482B-A295-6A30CC68BB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666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D302CCB7-2FF1-4E07-BEE6-A7508F1FD2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A89053D5-C086-4D53-A0D6-A5E525B9B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08E4D3A-CF0F-4082-8589-1ABAF2B4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8CA9-4C26-468C-A022-FDF5A6944DF0}" type="datetimeFigureOut">
              <a:rPr lang="sk-SK" smtClean="0"/>
              <a:t>1. 2. 2022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6322619-4230-45DC-9D3A-056216106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680AE87-035E-49F7-8ECC-92E3FC357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19A4-485F-482B-A295-6A30CC68BB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515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911A62-FE6D-433B-B3B5-87E29CA3A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4664383-C1B0-4590-BC3D-FAEC90C9F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598E2EA-5219-4F7B-9CF0-16C18C191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8CA9-4C26-468C-A022-FDF5A6944DF0}" type="datetimeFigureOut">
              <a:rPr lang="sk-SK" smtClean="0"/>
              <a:t>1. 2. 2022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4BDB6A3-904C-47F4-BEEF-18460205A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C650EB5-86EE-4D97-9B5C-284B811CB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19A4-485F-482B-A295-6A30CC68BB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612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2AB1E3-A8E1-446E-8B05-4E21DBC2A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AAA9E11-F143-45CF-960E-492EA777F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5D18C8A-CC3E-4E50-9E76-87DA1DF5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8CA9-4C26-468C-A022-FDF5A6944DF0}" type="datetimeFigureOut">
              <a:rPr lang="sk-SK" smtClean="0"/>
              <a:t>1. 2. 2022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2BDDA58-BF1E-46E0-8B05-E92F4F609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9CABD7E-4A9A-437F-95B9-ECB81DE2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19A4-485F-482B-A295-6A30CC68BB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896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E695A9-380F-411C-85B8-AF6CDC908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715D609-B952-4E18-9476-97C2D32CA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1D8206B-04BA-42E3-8B2D-56AD55559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D5A88F6-C58D-495A-A3A7-43257C76E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8CA9-4C26-468C-A022-FDF5A6944DF0}" type="datetimeFigureOut">
              <a:rPr lang="sk-SK" smtClean="0"/>
              <a:t>1. 2. 2022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7406F56-A3C7-4C7F-9AD7-2B3A33E1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B92B2CB-59D6-4F52-A14F-14141897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19A4-485F-482B-A295-6A30CC68BB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830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C1DA77-2F21-4324-8573-B76F0C72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01A22A2-4577-47DD-8033-6373D6F76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EFCC9C6-323A-45E4-8D1E-FD3CA27F3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1235547-D44E-41AD-8AA0-342F8C664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4558DC05-01D1-4A1A-B917-BD6993D86E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6A37DB5B-F10F-4F65-B0F1-B1A05A7C6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8CA9-4C26-468C-A022-FDF5A6944DF0}" type="datetimeFigureOut">
              <a:rPr lang="sk-SK" smtClean="0"/>
              <a:t>1. 2. 2022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13AA9762-6CDC-4CAE-A6D9-D7D72DE67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68650B52-567A-4DF2-924C-551D31BF7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19A4-485F-482B-A295-6A30CC68BB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372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E58062-BAA9-4F73-849A-F296EE46F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B56A0C8D-6B9C-4A56-8E1E-914D9BDE2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8CA9-4C26-468C-A022-FDF5A6944DF0}" type="datetimeFigureOut">
              <a:rPr lang="sk-SK" smtClean="0"/>
              <a:t>1. 2. 2022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1CE67B59-2FD8-4D94-9A3F-E48620582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F9AC2D1-0722-4C53-A605-B8F381ED0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19A4-485F-482B-A295-6A30CC68BB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161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0630618C-DA6E-4E72-9823-70E5C2D1C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8CA9-4C26-468C-A022-FDF5A6944DF0}" type="datetimeFigureOut">
              <a:rPr lang="sk-SK" smtClean="0"/>
              <a:t>1. 2. 2022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A641399-B225-4096-BAB8-D3AB6393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27E16AC-A59C-4B29-88CA-43B575C5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19A4-485F-482B-A295-6A30CC68BB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7864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9351B8-C85F-4A16-A672-6C256B474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799CBE-46DE-4BF5-AFFF-E76D67F4E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BB6F19F-6502-4D24-BC27-E32B30CC9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52830D3-E01E-48C4-B41E-56B94381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8CA9-4C26-468C-A022-FDF5A6944DF0}" type="datetimeFigureOut">
              <a:rPr lang="sk-SK" smtClean="0"/>
              <a:t>1. 2. 2022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DC1B109-03F6-4000-A707-E3515CF90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F092A84-3629-468C-9B22-9BBE0DA4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19A4-485F-482B-A295-6A30CC68BB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150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61D08C-193E-4089-8E2C-8EE46878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B49D8297-2A06-4FFE-93E2-CC163C984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4D7FCC4-A613-40B4-AFD0-CE8E7BB9F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0820FB2-2FF0-4808-A32E-099EDF650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8CA9-4C26-468C-A022-FDF5A6944DF0}" type="datetimeFigureOut">
              <a:rPr lang="sk-SK" smtClean="0"/>
              <a:t>1. 2. 2022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0CF34CD-28AB-441C-8E87-3190ACD2D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F1F23C1-99AF-4A84-9CD1-0EF939BE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719A4-485F-482B-A295-6A30CC68BB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613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BE80B965-BE30-4D72-9BC1-84AB199BA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3DA8FFF-9AF6-4170-89A5-FBF28D66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3331DC5-92E0-4CFD-A012-A5E9861E0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98CA9-4C26-468C-A022-FDF5A6944DF0}" type="datetimeFigureOut">
              <a:rPr lang="sk-SK" smtClean="0"/>
              <a:t>1. 2. 2022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3E5A28A-D572-41F8-8136-733149390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8E6C1CD-ADDF-44A4-A8A2-64DE84D84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719A4-485F-482B-A295-6A30CC68BB6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383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95EDA4-B05B-4710-8406-74FC67E73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31033"/>
            <a:ext cx="9144000" cy="2995933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masis MT Pro Black" panose="020B0604020202020204" pitchFamily="18" charset="-18"/>
                <a:ea typeface="Calibri" panose="020F0502020204030204" pitchFamily="34" charset="0"/>
              </a:rPr>
              <a:t>Deep Learning-Based Human Body Segmentation on 3D Body Scans</a:t>
            </a:r>
            <a:endParaRPr lang="sk-SK" sz="5400" dirty="0">
              <a:solidFill>
                <a:schemeClr val="tx1">
                  <a:lumMod val="95000"/>
                  <a:lumOff val="5000"/>
                </a:schemeClr>
              </a:solidFill>
              <a:latin typeface="Amasis MT Pro Black" panose="020B0604020202020204" pitchFamily="18" charset="-18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F5E1614-A8D2-4E85-BB69-0FE708517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4589" y="6219631"/>
            <a:ext cx="4347411" cy="745373"/>
          </a:xfrm>
        </p:spPr>
        <p:txBody>
          <a:bodyPr>
            <a:normAutofit/>
          </a:bodyPr>
          <a:lstStyle/>
          <a:p>
            <a:pPr algn="r"/>
            <a:r>
              <a:rPr lang="sk-SK" dirty="0">
                <a:latin typeface="Franklin Gothic Heavy" panose="020B0903020102020204" pitchFamily="34" charset="0"/>
              </a:rPr>
              <a:t>Erik Jakubovský</a:t>
            </a:r>
          </a:p>
        </p:txBody>
      </p:sp>
    </p:spTree>
    <p:extLst>
      <p:ext uri="{BB962C8B-B14F-4D97-AF65-F5344CB8AC3E}">
        <p14:creationId xmlns:p14="http://schemas.microsoft.com/office/powerpoint/2010/main" val="2341549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179FCAFB-52B8-479D-A1B8-DDF8A6FFC1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1" t="24371" r="22420" b="28566"/>
          <a:stretch/>
        </p:blipFill>
        <p:spPr>
          <a:xfrm rot="16200000">
            <a:off x="171450" y="833437"/>
            <a:ext cx="2943225" cy="2047875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4C73CC35-20FF-4E61-AC83-7FC2A3BB5F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8" t="21788" r="22657" b="28082"/>
          <a:stretch/>
        </p:blipFill>
        <p:spPr>
          <a:xfrm rot="5400000">
            <a:off x="2726530" y="807243"/>
            <a:ext cx="3043239" cy="2200276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5E8DF127-83E4-44AD-A0CE-A20F6CC2BC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6" t="18100" r="25098" b="16145"/>
          <a:stretch/>
        </p:blipFill>
        <p:spPr>
          <a:xfrm>
            <a:off x="5829299" y="542925"/>
            <a:ext cx="2886075" cy="2886075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109859EB-44AE-4AAC-8803-E7A10E471B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7" t="19618" r="23307" b="17882"/>
          <a:stretch/>
        </p:blipFill>
        <p:spPr>
          <a:xfrm>
            <a:off x="9196385" y="685800"/>
            <a:ext cx="2676525" cy="2743200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6EC2AD6E-1C09-4417-A6FF-577CEE2CBE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8" t="20269" r="22331" b="25912"/>
          <a:stretch/>
        </p:blipFill>
        <p:spPr>
          <a:xfrm rot="5400000">
            <a:off x="71436" y="3919539"/>
            <a:ext cx="3143250" cy="2362201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04537D5D-12D5-4E44-A46B-253A89EBD0E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7" t="22873" r="22657" b="28386"/>
          <a:stretch/>
        </p:blipFill>
        <p:spPr>
          <a:xfrm rot="5400000">
            <a:off x="2636516" y="4040509"/>
            <a:ext cx="3162300" cy="2139311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4DB1A34D-0034-4CE2-9E64-7FF5ECF2E15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1" t="25673" r="22494" b="20074"/>
          <a:stretch/>
        </p:blipFill>
        <p:spPr>
          <a:xfrm rot="16200000">
            <a:off x="5762624" y="3919539"/>
            <a:ext cx="3019425" cy="2381250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8CCEFDE5-C647-401D-9D5F-8AB2A388447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7" t="29427" r="32656" b="26356"/>
          <a:stretch/>
        </p:blipFill>
        <p:spPr>
          <a:xfrm rot="5400000">
            <a:off x="8802779" y="3965029"/>
            <a:ext cx="3109420" cy="220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3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4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3F4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5D73DDE7-E451-4A25-B3BA-639C53CAF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77356"/>
            <a:ext cx="9966960" cy="1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>
                <a:solidFill>
                  <a:srgbClr val="3F4B5B"/>
                </a:solidFill>
              </a:rPr>
              <a:t>Pointnet</a:t>
            </a:r>
          </a:p>
        </p:txBody>
      </p:sp>
      <p:pic>
        <p:nvPicPr>
          <p:cNvPr id="7" name="Zástupný objekt pre obsah 3">
            <a:extLst>
              <a:ext uri="{FF2B5EF4-FFF2-40B4-BE49-F238E27FC236}">
                <a16:creationId xmlns:a16="http://schemas.microsoft.com/office/drawing/2014/main" id="{92C6055F-13E8-4922-B96B-F60BBDF5A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604" r="-1649" b="711"/>
          <a:stretch/>
        </p:blipFill>
        <p:spPr>
          <a:xfrm>
            <a:off x="243840" y="256540"/>
            <a:ext cx="11704320" cy="410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44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70D6B1-ABB6-4E67-8FD4-18CAF10C3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Training</a:t>
            </a:r>
            <a:r>
              <a:rPr lang="sk-SK" dirty="0"/>
              <a:t> and </a:t>
            </a:r>
            <a:r>
              <a:rPr lang="sk-SK" dirty="0" err="1"/>
              <a:t>Validation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74EFC91-CDFA-4774-9823-5E71B5E45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C405EAC-78A6-4635-8098-3DA5C91D2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18" y="2180881"/>
            <a:ext cx="5113604" cy="340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80AE19BA-144A-4270-938D-9604F25A9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59" y="2180880"/>
            <a:ext cx="5184524" cy="3456349"/>
          </a:xfrm>
          <a:prstGeom prst="rect">
            <a:avLst/>
          </a:prstGeom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5376EEE5-2894-434B-BD8E-DB254DE8FE4B}"/>
              </a:ext>
            </a:extLst>
          </p:cNvPr>
          <p:cNvSpPr txBox="1"/>
          <p:nvPr/>
        </p:nvSpPr>
        <p:spPr>
          <a:xfrm>
            <a:off x="1425020" y="218088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err="1"/>
              <a:t>Without</a:t>
            </a:r>
            <a:r>
              <a:rPr lang="sk-SK" dirty="0"/>
              <a:t> </a:t>
            </a:r>
            <a:r>
              <a:rPr lang="sk-SK" dirty="0" err="1"/>
              <a:t>dropout</a:t>
            </a:r>
            <a:r>
              <a:rPr lang="sk-SK" dirty="0"/>
              <a:t>: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ECFAD907-68FC-407E-A143-D0FC2A665828}"/>
              </a:ext>
            </a:extLst>
          </p:cNvPr>
          <p:cNvSpPr txBox="1"/>
          <p:nvPr/>
        </p:nvSpPr>
        <p:spPr>
          <a:xfrm>
            <a:off x="7291808" y="2180880"/>
            <a:ext cx="330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With </a:t>
            </a:r>
            <a:r>
              <a:rPr lang="sk-SK" dirty="0" err="1"/>
              <a:t>dropout</a:t>
            </a:r>
            <a:r>
              <a:rPr lang="sk-SK" dirty="0"/>
              <a:t> (p = 0.3):</a:t>
            </a:r>
          </a:p>
        </p:txBody>
      </p:sp>
    </p:spTree>
    <p:extLst>
      <p:ext uri="{BB962C8B-B14F-4D97-AF65-F5344CB8AC3E}">
        <p14:creationId xmlns:p14="http://schemas.microsoft.com/office/powerpoint/2010/main" val="3755077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94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20A42F-3F86-48A7-B25D-FCFD22107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FFFFFF"/>
                </a:solidFill>
              </a:rPr>
              <a:t>Testing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B81349-3A7E-4A66-9ED9-66E6F8E29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FE654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4A37A7FF-19A5-40D8-8D0C-E780CBD33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FE654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7A3D05E-9CAA-41F7-928D-0107A5859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057" y="762983"/>
            <a:ext cx="3515128" cy="5330923"/>
          </a:xfrm>
        </p:spPr>
        <p:txBody>
          <a:bodyPr anchor="ctr">
            <a:normAutofit/>
          </a:bodyPr>
          <a:lstStyle/>
          <a:p>
            <a:r>
              <a:rPr lang="sk-SK" sz="2400" dirty="0" err="1">
                <a:solidFill>
                  <a:srgbClr val="FFFFFF"/>
                </a:solidFill>
              </a:rPr>
              <a:t>Accuracy</a:t>
            </a:r>
            <a:r>
              <a:rPr lang="sk-SK" sz="2400" dirty="0">
                <a:solidFill>
                  <a:srgbClr val="FFFFFF"/>
                </a:solidFill>
              </a:rPr>
              <a:t>: 33,057%</a:t>
            </a:r>
          </a:p>
          <a:p>
            <a:r>
              <a:rPr lang="sk-SK" sz="2400" dirty="0" err="1">
                <a:solidFill>
                  <a:srgbClr val="FFFFFF"/>
                </a:solidFill>
              </a:rPr>
              <a:t>mIoU</a:t>
            </a:r>
            <a:r>
              <a:rPr lang="sk-SK" sz="2400" dirty="0">
                <a:solidFill>
                  <a:srgbClr val="FFFFFF"/>
                </a:solidFill>
              </a:rPr>
              <a:t>: 18,647%</a:t>
            </a:r>
          </a:p>
          <a:p>
            <a:endParaRPr lang="sk-SK" sz="2400" dirty="0">
              <a:solidFill>
                <a:srgbClr val="FFFFFF"/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FCD61E7-6DAD-4EDC-AEC2-C0968E5C57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4" t="23858" r="16131" b="16446"/>
          <a:stretch/>
        </p:blipFill>
        <p:spPr>
          <a:xfrm>
            <a:off x="720815" y="2679261"/>
            <a:ext cx="2608539" cy="3687479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01A4E742-6F46-4235-A00A-366B20C289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6" t="23457" r="16714" b="13642"/>
          <a:stretch/>
        </p:blipFill>
        <p:spPr>
          <a:xfrm>
            <a:off x="4417358" y="2691556"/>
            <a:ext cx="2492605" cy="368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00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94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20A42F-3F86-48A7-B25D-FCFD22107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FFFFFF"/>
                </a:solidFill>
              </a:rPr>
              <a:t>Testing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B81349-3A7E-4A66-9ED9-66E6F8E29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FE654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4A37A7FF-19A5-40D8-8D0C-E780CBD33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FE654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7A3D05E-9CAA-41F7-928D-0107A5859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057" y="762983"/>
            <a:ext cx="3515128" cy="5330923"/>
          </a:xfrm>
        </p:spPr>
        <p:txBody>
          <a:bodyPr anchor="ctr">
            <a:normAutofit/>
          </a:bodyPr>
          <a:lstStyle/>
          <a:p>
            <a:r>
              <a:rPr lang="sk-SK" sz="2400" dirty="0" err="1">
                <a:solidFill>
                  <a:srgbClr val="FFFFFF"/>
                </a:solidFill>
              </a:rPr>
              <a:t>Accuracy</a:t>
            </a:r>
            <a:r>
              <a:rPr lang="sk-SK" sz="2400" dirty="0">
                <a:solidFill>
                  <a:srgbClr val="FFFFFF"/>
                </a:solidFill>
              </a:rPr>
              <a:t>: 45,8%</a:t>
            </a:r>
          </a:p>
          <a:p>
            <a:r>
              <a:rPr lang="sk-SK" sz="2400" dirty="0" err="1">
                <a:solidFill>
                  <a:srgbClr val="FFFFFF"/>
                </a:solidFill>
              </a:rPr>
              <a:t>mIoU</a:t>
            </a:r>
            <a:r>
              <a:rPr lang="sk-SK" sz="2400" dirty="0">
                <a:solidFill>
                  <a:srgbClr val="FFFFFF"/>
                </a:solidFill>
              </a:rPr>
              <a:t>: 29,284%</a:t>
            </a:r>
          </a:p>
          <a:p>
            <a:endParaRPr lang="sk-SK" sz="2400" dirty="0">
              <a:solidFill>
                <a:srgbClr val="FFFFFF"/>
              </a:solidFill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C9613839-8BC6-4481-9216-5AED36AC43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6" t="23458" r="16130" b="17648"/>
          <a:stretch/>
        </p:blipFill>
        <p:spPr>
          <a:xfrm>
            <a:off x="720815" y="2655838"/>
            <a:ext cx="2711313" cy="3710902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EAD21CCD-4861-4131-BE73-27A402E2EF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1" t="22255" r="16130" b="16046"/>
          <a:stretch/>
        </p:blipFill>
        <p:spPr>
          <a:xfrm>
            <a:off x="4416285" y="2655838"/>
            <a:ext cx="2563975" cy="371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59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94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20A42F-3F86-48A7-B25D-FCFD22107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FFFFFF"/>
                </a:solidFill>
              </a:rPr>
              <a:t>Testing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B81349-3A7E-4A66-9ED9-66E6F8E29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FE654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4A37A7FF-19A5-40D8-8D0C-E780CBD33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FE654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7A3D05E-9CAA-41F7-928D-0107A5859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057" y="762983"/>
            <a:ext cx="3515128" cy="5330923"/>
          </a:xfrm>
        </p:spPr>
        <p:txBody>
          <a:bodyPr anchor="ctr">
            <a:normAutofit/>
          </a:bodyPr>
          <a:lstStyle/>
          <a:p>
            <a:r>
              <a:rPr lang="sk-SK" sz="2400" dirty="0" err="1">
                <a:solidFill>
                  <a:srgbClr val="FFFFFF"/>
                </a:solidFill>
              </a:rPr>
              <a:t>Accuracy</a:t>
            </a:r>
            <a:r>
              <a:rPr lang="sk-SK" sz="2400" dirty="0">
                <a:solidFill>
                  <a:srgbClr val="FFFFFF"/>
                </a:solidFill>
              </a:rPr>
              <a:t>: 43,311%</a:t>
            </a:r>
          </a:p>
          <a:p>
            <a:r>
              <a:rPr lang="sk-SK" sz="2400" dirty="0" err="1">
                <a:solidFill>
                  <a:srgbClr val="FFFFFF"/>
                </a:solidFill>
              </a:rPr>
              <a:t>mIoU</a:t>
            </a:r>
            <a:r>
              <a:rPr lang="sk-SK" sz="2400" dirty="0">
                <a:solidFill>
                  <a:srgbClr val="FFFFFF"/>
                </a:solidFill>
              </a:rPr>
              <a:t>: 24,903%</a:t>
            </a:r>
          </a:p>
          <a:p>
            <a:endParaRPr lang="sk-SK" sz="2400" dirty="0">
              <a:solidFill>
                <a:srgbClr val="FFFFFF"/>
              </a:solidFill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F6F643A1-8045-41D4-A114-7FA0D936BF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t="11405" r="18216" b="15411"/>
          <a:stretch/>
        </p:blipFill>
        <p:spPr>
          <a:xfrm>
            <a:off x="424521" y="2881783"/>
            <a:ext cx="3247265" cy="3212123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AB909690-2F00-4639-B95C-D23219D521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7038" r="18216" b="13808"/>
          <a:stretch/>
        </p:blipFill>
        <p:spPr>
          <a:xfrm>
            <a:off x="4122420" y="2757943"/>
            <a:ext cx="3079257" cy="347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94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06AC00-5B7D-4DE7-9F99-7F3FAFDDD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578"/>
            <a:ext cx="4595071" cy="1645501"/>
          </a:xfrm>
        </p:spPr>
        <p:txBody>
          <a:bodyPr>
            <a:normAutofit/>
          </a:bodyPr>
          <a:lstStyle/>
          <a:p>
            <a:r>
              <a:rPr lang="sk-SK" dirty="0" err="1"/>
              <a:t>Testing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E30F32A-14A4-4212-8F2D-7C1D080BF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8467"/>
            <a:ext cx="4595071" cy="3628495"/>
          </a:xfrm>
        </p:spPr>
        <p:txBody>
          <a:bodyPr>
            <a:normAutofit/>
          </a:bodyPr>
          <a:lstStyle/>
          <a:p>
            <a:r>
              <a:rPr lang="sk-SK" sz="2000" dirty="0" err="1"/>
              <a:t>Accuracy</a:t>
            </a:r>
            <a:r>
              <a:rPr lang="sk-SK" sz="2000" dirty="0"/>
              <a:t> </a:t>
            </a:r>
            <a:r>
              <a:rPr lang="sk-SK" sz="2000" dirty="0" err="1"/>
              <a:t>overall</a:t>
            </a:r>
            <a:r>
              <a:rPr lang="sk-SK" sz="2000" dirty="0"/>
              <a:t>: 44,432%</a:t>
            </a:r>
          </a:p>
          <a:p>
            <a:r>
              <a:rPr lang="sk-SK" sz="2000" dirty="0" err="1"/>
              <a:t>mIoU</a:t>
            </a:r>
            <a:r>
              <a:rPr lang="sk-SK" sz="2000" dirty="0"/>
              <a:t> </a:t>
            </a:r>
            <a:r>
              <a:rPr lang="sk-SK" sz="2000" dirty="0" err="1"/>
              <a:t>overall</a:t>
            </a:r>
            <a:r>
              <a:rPr lang="sk-SK" sz="2000" dirty="0"/>
              <a:t>: 24,742%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3007289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AB92A9-A23E-4C58-BF68-EDCB6F12A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4616" y="3474720"/>
            <a:ext cx="3007289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386F7CC7-CBF2-41CD-8632-AA6FCF8227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3" t="22753" r="15812" b="15570"/>
          <a:stretch/>
        </p:blipFill>
        <p:spPr>
          <a:xfrm>
            <a:off x="9664593" y="7090"/>
            <a:ext cx="2135098" cy="3287712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D555E96D-3190-4676-B1A1-EB1FF6DF55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0" t="24675" r="12072" b="17461"/>
          <a:stretch/>
        </p:blipFill>
        <p:spPr>
          <a:xfrm>
            <a:off x="6083494" y="-19609"/>
            <a:ext cx="3007289" cy="3386242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13E86E39-7323-46A9-9555-C08FD4D2EF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4" t="19949" r="21688" b="18834"/>
          <a:stretch/>
        </p:blipFill>
        <p:spPr>
          <a:xfrm>
            <a:off x="6494584" y="3532537"/>
            <a:ext cx="2437067" cy="3129276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6DADE8A6-EC07-4812-8BE2-84409DE57E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7" t="21855" r="23291" b="20332"/>
          <a:stretch/>
        </p:blipFill>
        <p:spPr>
          <a:xfrm>
            <a:off x="9304841" y="3467630"/>
            <a:ext cx="2790188" cy="335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55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EDEB8B8-BBF6-405A-8D32-38D66F69C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PointNet for Part Segmetation</a:t>
            </a:r>
          </a:p>
        </p:txBody>
      </p:sp>
      <p:pic>
        <p:nvPicPr>
          <p:cNvPr id="5" name="Zástupný objekt pre obsah 4" descr="Obrázok, na ktorom je text, monitor, snímka obrazovky, počítač&#10;&#10;Automaticky generovaný popis">
            <a:extLst>
              <a:ext uri="{FF2B5EF4-FFF2-40B4-BE49-F238E27FC236}">
                <a16:creationId xmlns:a16="http://schemas.microsoft.com/office/drawing/2014/main" id="{E8332C00-3999-4C09-8BCC-D40C5FCD4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757" t="36584" r="71817" b="50127"/>
          <a:stretch/>
        </p:blipFill>
        <p:spPr>
          <a:xfrm>
            <a:off x="1670766" y="307731"/>
            <a:ext cx="8795369" cy="399763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536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34BE20-8170-4BFC-9ACE-71BF41D6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Training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863FFA65-EDF1-4F96-BAA5-4E8652F0D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167602"/>
            <a:ext cx="6780700" cy="452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55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94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20A42F-3F86-48A7-B25D-FCFD22107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FFFFFF"/>
                </a:solidFill>
              </a:rPr>
              <a:t>Testing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B81349-3A7E-4A66-9ED9-66E6F8E29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FE654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9ED9995D-8C79-446B-A32D-E6D0DF9830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6" t="24310" r="17405" b="17584"/>
          <a:stretch/>
        </p:blipFill>
        <p:spPr>
          <a:xfrm>
            <a:off x="709175" y="2667954"/>
            <a:ext cx="2697518" cy="3635293"/>
          </a:xfrm>
          <a:prstGeom prst="rect">
            <a:avLst/>
          </a:prstGeom>
        </p:spPr>
      </p:pic>
      <p:sp>
        <p:nvSpPr>
          <p:cNvPr id="21" name="Rectangle 17">
            <a:extLst>
              <a:ext uri="{FF2B5EF4-FFF2-40B4-BE49-F238E27FC236}">
                <a16:creationId xmlns:a16="http://schemas.microsoft.com/office/drawing/2014/main" id="{4A37A7FF-19A5-40D8-8D0C-E780CBD33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FE654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B900E1DB-BD4A-424B-BE96-B9A2D882C2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4" t="22602" r="16346" b="15234"/>
          <a:stretch/>
        </p:blipFill>
        <p:spPr>
          <a:xfrm>
            <a:off x="4442615" y="2667953"/>
            <a:ext cx="2460067" cy="363529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7A3D05E-9CAA-41F7-928D-0107A5859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057" y="762983"/>
            <a:ext cx="3515128" cy="5330923"/>
          </a:xfrm>
        </p:spPr>
        <p:txBody>
          <a:bodyPr anchor="ctr">
            <a:normAutofit/>
          </a:bodyPr>
          <a:lstStyle/>
          <a:p>
            <a:r>
              <a:rPr lang="sk-SK" sz="2400">
                <a:solidFill>
                  <a:srgbClr val="FFFFFF"/>
                </a:solidFill>
              </a:rPr>
              <a:t>Accuracy: 60,5%</a:t>
            </a:r>
          </a:p>
          <a:p>
            <a:r>
              <a:rPr lang="sk-SK" sz="2400">
                <a:solidFill>
                  <a:srgbClr val="FFFFFF"/>
                </a:solidFill>
              </a:rPr>
              <a:t>mIoU: 40,766%</a:t>
            </a:r>
          </a:p>
          <a:p>
            <a:endParaRPr lang="sk-SK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5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2E0034-F185-47B0-878D-1BC87E00C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Ai</a:t>
            </a:r>
            <a:r>
              <a:rPr lang="sk-SK" sz="4000" dirty="0" err="1">
                <a:solidFill>
                  <a:schemeClr val="bg1"/>
                </a:solidFill>
              </a:rPr>
              <a:t>ms</a:t>
            </a:r>
            <a:r>
              <a:rPr lang="sk-SK" sz="4000" dirty="0">
                <a:solidFill>
                  <a:schemeClr val="bg1"/>
                </a:solidFill>
              </a:rPr>
              <a:t> and </a:t>
            </a:r>
            <a:r>
              <a:rPr lang="sk-SK" sz="4000" dirty="0" err="1">
                <a:solidFill>
                  <a:schemeClr val="bg1"/>
                </a:solidFill>
              </a:rPr>
              <a:t>Objectives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Zástupný objekt pre obsah 30">
            <a:extLst>
              <a:ext uri="{FF2B5EF4-FFF2-40B4-BE49-F238E27FC236}">
                <a16:creationId xmlns:a16="http://schemas.microsoft.com/office/drawing/2014/main" id="{5355B2A3-0F71-4259-9FD5-FDEA6590E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sk-SK" sz="2400" dirty="0" err="1"/>
              <a:t>Segmentation</a:t>
            </a:r>
            <a:r>
              <a:rPr lang="sk-SK" sz="2400" dirty="0"/>
              <a:t> of </a:t>
            </a:r>
            <a:r>
              <a:rPr lang="sk-SK" sz="2400" dirty="0" err="1"/>
              <a:t>human</a:t>
            </a:r>
            <a:r>
              <a:rPr lang="sk-SK" sz="2400" dirty="0"/>
              <a:t> body </a:t>
            </a:r>
            <a:r>
              <a:rPr lang="sk-SK" sz="2400" dirty="0" err="1"/>
              <a:t>using</a:t>
            </a:r>
            <a:r>
              <a:rPr lang="sk-SK" sz="2400" dirty="0"/>
              <a:t> 3D </a:t>
            </a:r>
            <a:r>
              <a:rPr lang="sk-SK" sz="2400" dirty="0" err="1"/>
              <a:t>scans</a:t>
            </a:r>
            <a:endParaRPr lang="sk-SK" sz="2400" dirty="0"/>
          </a:p>
          <a:p>
            <a:r>
              <a:rPr lang="sk-SK" sz="2400" dirty="0" err="1"/>
              <a:t>Utilise</a:t>
            </a:r>
            <a:r>
              <a:rPr lang="sk-SK" sz="2400" dirty="0"/>
              <a:t> </a:t>
            </a:r>
            <a:r>
              <a:rPr lang="sk-SK" sz="2400" dirty="0" err="1"/>
              <a:t>machine</a:t>
            </a:r>
            <a:r>
              <a:rPr lang="sk-SK" sz="2400" dirty="0"/>
              <a:t> </a:t>
            </a:r>
            <a:r>
              <a:rPr lang="sk-SK" sz="2400" dirty="0" err="1"/>
              <a:t>learning</a:t>
            </a:r>
            <a:r>
              <a:rPr lang="sk-SK" sz="2400" dirty="0"/>
              <a:t> </a:t>
            </a:r>
            <a:r>
              <a:rPr lang="sk-SK" sz="2400" dirty="0" err="1"/>
              <a:t>tools</a:t>
            </a:r>
            <a:endParaRPr lang="sk-SK" sz="2400" dirty="0"/>
          </a:p>
          <a:p>
            <a:r>
              <a:rPr lang="sk-SK" sz="2400" dirty="0"/>
              <a:t>3D </a:t>
            </a:r>
            <a:r>
              <a:rPr lang="sk-SK" sz="2400" dirty="0" err="1"/>
              <a:t>data</a:t>
            </a:r>
            <a:r>
              <a:rPr lang="sk-SK" sz="2400" dirty="0"/>
              <a:t> </a:t>
            </a:r>
            <a:r>
              <a:rPr lang="sk-SK" sz="2400" dirty="0" err="1"/>
              <a:t>annotation</a:t>
            </a:r>
            <a:endParaRPr lang="sk-SK" sz="2400" dirty="0"/>
          </a:p>
          <a:p>
            <a:r>
              <a:rPr lang="sk-SK" sz="2400" dirty="0" err="1"/>
              <a:t>Neural</a:t>
            </a:r>
            <a:r>
              <a:rPr lang="sk-SK" sz="2400" dirty="0"/>
              <a:t> </a:t>
            </a:r>
            <a:r>
              <a:rPr lang="sk-SK" sz="2400" dirty="0" err="1"/>
              <a:t>models</a:t>
            </a:r>
            <a:r>
              <a:rPr lang="sk-SK" sz="2400" dirty="0"/>
              <a:t> </a:t>
            </a:r>
            <a:r>
              <a:rPr lang="sk-SK" sz="2400" dirty="0" err="1"/>
              <a:t>selection</a:t>
            </a:r>
            <a:endParaRPr lang="sk-SK" sz="2400" dirty="0"/>
          </a:p>
          <a:p>
            <a:r>
              <a:rPr lang="sk-SK" sz="2400" dirty="0" err="1"/>
              <a:t>Training</a:t>
            </a:r>
            <a:r>
              <a:rPr lang="sk-SK" sz="2400" dirty="0"/>
              <a:t> and </a:t>
            </a:r>
            <a:r>
              <a:rPr lang="sk-SK" sz="2400" dirty="0" err="1"/>
              <a:t>validation</a:t>
            </a:r>
            <a:r>
              <a:rPr lang="sk-SK" sz="2400" dirty="0"/>
              <a:t> of </a:t>
            </a:r>
            <a:r>
              <a:rPr lang="sk-SK" sz="2400" dirty="0" err="1"/>
              <a:t>selected</a:t>
            </a:r>
            <a:r>
              <a:rPr lang="sk-SK" sz="2400" dirty="0"/>
              <a:t> </a:t>
            </a:r>
            <a:r>
              <a:rPr lang="sk-SK" sz="2400" dirty="0" err="1"/>
              <a:t>models</a:t>
            </a:r>
            <a:endParaRPr lang="sk-SK" sz="2400" dirty="0"/>
          </a:p>
          <a:p>
            <a:r>
              <a:rPr lang="sk-SK" sz="2400" dirty="0" err="1"/>
              <a:t>Results</a:t>
            </a:r>
            <a:r>
              <a:rPr lang="sk-SK" sz="2400" dirty="0"/>
              <a:t> </a:t>
            </a:r>
            <a:r>
              <a:rPr lang="sk-SK" sz="2400" dirty="0" err="1"/>
              <a:t>evaluation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57225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94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20A42F-3F86-48A7-B25D-FCFD22107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FFFFFF"/>
                </a:solidFill>
              </a:rPr>
              <a:t>Testing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B81349-3A7E-4A66-9ED9-66E6F8E29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FE654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4A37A7FF-19A5-40D8-8D0C-E780CBD33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FE654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7A3D05E-9CAA-41F7-928D-0107A5859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057" y="762983"/>
            <a:ext cx="3515128" cy="5330923"/>
          </a:xfrm>
        </p:spPr>
        <p:txBody>
          <a:bodyPr anchor="ctr">
            <a:normAutofit/>
          </a:bodyPr>
          <a:lstStyle/>
          <a:p>
            <a:r>
              <a:rPr lang="sk-SK" sz="2400" dirty="0" err="1">
                <a:solidFill>
                  <a:srgbClr val="FFFFFF"/>
                </a:solidFill>
              </a:rPr>
              <a:t>Accuracy</a:t>
            </a:r>
            <a:r>
              <a:rPr lang="sk-SK" sz="2400" dirty="0">
                <a:solidFill>
                  <a:srgbClr val="FFFFFF"/>
                </a:solidFill>
              </a:rPr>
              <a:t>: 60,742%</a:t>
            </a:r>
          </a:p>
          <a:p>
            <a:r>
              <a:rPr lang="sk-SK" sz="2400" dirty="0" err="1">
                <a:solidFill>
                  <a:srgbClr val="FFFFFF"/>
                </a:solidFill>
              </a:rPr>
              <a:t>mIoU</a:t>
            </a:r>
            <a:r>
              <a:rPr lang="sk-SK" sz="2400" dirty="0">
                <a:solidFill>
                  <a:srgbClr val="FFFFFF"/>
                </a:solidFill>
              </a:rPr>
              <a:t>: 39,048%</a:t>
            </a:r>
          </a:p>
          <a:p>
            <a:endParaRPr lang="sk-SK" sz="2400" dirty="0">
              <a:solidFill>
                <a:srgbClr val="FFFFFF"/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414062C-8DD7-4583-B2B3-2AF68919B0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4" t="23245" r="14902" b="16833"/>
          <a:stretch/>
        </p:blipFill>
        <p:spPr>
          <a:xfrm>
            <a:off x="800901" y="2741641"/>
            <a:ext cx="2494506" cy="3506771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17EF8E54-FADF-4E66-9B00-F787244CDF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6" t="24267" r="17613" b="17260"/>
          <a:stretch/>
        </p:blipFill>
        <p:spPr>
          <a:xfrm>
            <a:off x="4565826" y="2741640"/>
            <a:ext cx="2516210" cy="350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69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94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20A42F-3F86-48A7-B25D-FCFD22107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FFFFFF"/>
                </a:solidFill>
              </a:rPr>
              <a:t>Testing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B81349-3A7E-4A66-9ED9-66E6F8E29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FE654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4A37A7FF-19A5-40D8-8D0C-E780CBD33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FE654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7A3D05E-9CAA-41F7-928D-0107A5859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057" y="762983"/>
            <a:ext cx="3515128" cy="5330923"/>
          </a:xfrm>
        </p:spPr>
        <p:txBody>
          <a:bodyPr anchor="ctr">
            <a:normAutofit/>
          </a:bodyPr>
          <a:lstStyle/>
          <a:p>
            <a:r>
              <a:rPr lang="sk-SK" sz="2400" dirty="0" err="1">
                <a:solidFill>
                  <a:srgbClr val="FFFFFF"/>
                </a:solidFill>
              </a:rPr>
              <a:t>Accuracy</a:t>
            </a:r>
            <a:r>
              <a:rPr lang="sk-SK" sz="2400" dirty="0">
                <a:solidFill>
                  <a:srgbClr val="FFFFFF"/>
                </a:solidFill>
              </a:rPr>
              <a:t>: 65,625%</a:t>
            </a:r>
          </a:p>
          <a:p>
            <a:r>
              <a:rPr lang="sk-SK" sz="2400" dirty="0" err="1">
                <a:solidFill>
                  <a:srgbClr val="FFFFFF"/>
                </a:solidFill>
              </a:rPr>
              <a:t>mIoU</a:t>
            </a:r>
            <a:r>
              <a:rPr lang="sk-SK" sz="2400" dirty="0">
                <a:solidFill>
                  <a:srgbClr val="FFFFFF"/>
                </a:solidFill>
              </a:rPr>
              <a:t>: 48,188%</a:t>
            </a:r>
          </a:p>
          <a:p>
            <a:endParaRPr lang="sk-SK" sz="2400" dirty="0">
              <a:solidFill>
                <a:srgbClr val="FFFFFF"/>
              </a:solidFill>
            </a:endParaRP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24C0018D-4237-444E-AA59-B4C84FB476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1" t="23128" r="13763" b="16884"/>
          <a:stretch/>
        </p:blipFill>
        <p:spPr>
          <a:xfrm>
            <a:off x="794136" y="2719754"/>
            <a:ext cx="2596231" cy="3629401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281C4A41-9ADC-4A2F-9E70-C5F7E2652B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1" t="23859" r="11520" b="14042"/>
          <a:stretch/>
        </p:blipFill>
        <p:spPr>
          <a:xfrm>
            <a:off x="4233038" y="2732586"/>
            <a:ext cx="2861244" cy="363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69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06AC00-5B7D-4DE7-9F99-7F3FAFDDD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578"/>
            <a:ext cx="4595071" cy="1645501"/>
          </a:xfrm>
        </p:spPr>
        <p:txBody>
          <a:bodyPr>
            <a:normAutofit/>
          </a:bodyPr>
          <a:lstStyle/>
          <a:p>
            <a:r>
              <a:rPr lang="sk-SK" dirty="0" err="1"/>
              <a:t>Testing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E30F32A-14A4-4212-8F2D-7C1D080BF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8467"/>
            <a:ext cx="4595071" cy="3628495"/>
          </a:xfrm>
        </p:spPr>
        <p:txBody>
          <a:bodyPr>
            <a:normAutofit/>
          </a:bodyPr>
          <a:lstStyle/>
          <a:p>
            <a:r>
              <a:rPr lang="sk-SK" sz="2000"/>
              <a:t>Accuracy overall: 53,39%</a:t>
            </a:r>
          </a:p>
          <a:p>
            <a:r>
              <a:rPr lang="sk-SK" sz="2000"/>
              <a:t>mIoU overall: 32,909%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3007289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AB92A9-A23E-4C58-BF68-EDCB6F12A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4616" y="3474720"/>
            <a:ext cx="3007289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0379AB8B-F788-40AC-8E36-E6B7750881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8" t="24106" r="13417" b="17421"/>
          <a:stretch/>
        </p:blipFill>
        <p:spPr>
          <a:xfrm>
            <a:off x="6587901" y="321734"/>
            <a:ext cx="2030331" cy="273981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F336F058-3224-4208-9180-15789AA136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8" t="22602" r="15565" b="16455"/>
          <a:stretch/>
        </p:blipFill>
        <p:spPr>
          <a:xfrm>
            <a:off x="9657503" y="321734"/>
            <a:ext cx="2054860" cy="2739814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79791E63-6502-4C80-9B71-C2252D2301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3" t="10395" r="19019" b="14079"/>
          <a:stretch/>
        </p:blipFill>
        <p:spPr>
          <a:xfrm>
            <a:off x="6431048" y="3796452"/>
            <a:ext cx="2344036" cy="2559898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8BB3E130-08C1-4F76-A88B-6D0C9B653B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4" t="10396" r="26267" b="14078"/>
          <a:stretch/>
        </p:blipFill>
        <p:spPr>
          <a:xfrm>
            <a:off x="9524651" y="3796452"/>
            <a:ext cx="2344081" cy="255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25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EF75DF74-0720-426D-813F-E14A5E4FA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4" r="1966" b="-2"/>
          <a:stretch/>
        </p:blipFill>
        <p:spPr>
          <a:xfrm>
            <a:off x="6015107" y="-1"/>
            <a:ext cx="6176895" cy="2937954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1EFCE01E-96A1-4F3F-A0EA-51848702FF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55" r="1" b="3006"/>
          <a:stretch/>
        </p:blipFill>
        <p:spPr>
          <a:xfrm>
            <a:off x="4203638" y="2937953"/>
            <a:ext cx="7988360" cy="3920047"/>
          </a:xfrm>
          <a:prstGeom prst="rect">
            <a:avLst/>
          </a:prstGeom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2E0034-F185-47B0-878D-1BC87E00C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k-SK" kern="1200" dirty="0" err="1">
                <a:latin typeface="+mj-lt"/>
                <a:ea typeface="+mj-ea"/>
                <a:cs typeface="+mj-cs"/>
              </a:rPr>
              <a:t>Data</a:t>
            </a:r>
            <a:r>
              <a:rPr lang="sk-SK" kern="1200" dirty="0">
                <a:latin typeface="+mj-lt"/>
                <a:ea typeface="+mj-ea"/>
                <a:cs typeface="+mj-cs"/>
              </a:rPr>
              <a:t> </a:t>
            </a:r>
            <a:r>
              <a:rPr lang="sk-SK" kern="1200" dirty="0" err="1">
                <a:latin typeface="+mj-lt"/>
                <a:ea typeface="+mj-ea"/>
                <a:cs typeface="+mj-cs"/>
              </a:rPr>
              <a:t>Preparation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1" name="Zástupný objekt pre obsah 30">
            <a:extLst>
              <a:ext uri="{FF2B5EF4-FFF2-40B4-BE49-F238E27FC236}">
                <a16:creationId xmlns:a16="http://schemas.microsoft.com/office/drawing/2014/main" id="{5355B2A3-0F71-4259-9FD5-FDEA6590E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sk-SK" sz="2000" dirty="0" err="1"/>
              <a:t>Dataset</a:t>
            </a:r>
            <a:r>
              <a:rPr lang="sk-SK" sz="2000" dirty="0"/>
              <a:t> </a:t>
            </a:r>
            <a:r>
              <a:rPr lang="sk-SK" sz="2000" dirty="0" err="1"/>
              <a:t>selection</a:t>
            </a:r>
            <a:endParaRPr lang="sk-SK" sz="2000" dirty="0"/>
          </a:p>
          <a:p>
            <a:r>
              <a:rPr lang="sk-SK" sz="2000" dirty="0" err="1"/>
              <a:t>Data</a:t>
            </a:r>
            <a:r>
              <a:rPr lang="sk-SK" sz="2000" dirty="0"/>
              <a:t> </a:t>
            </a:r>
            <a:r>
              <a:rPr lang="sk-SK" sz="2000" dirty="0" err="1"/>
              <a:t>normalisation</a:t>
            </a:r>
            <a:endParaRPr lang="sk-SK" sz="2000" dirty="0"/>
          </a:p>
          <a:p>
            <a:r>
              <a:rPr lang="sk-SK" sz="2000" dirty="0" err="1"/>
              <a:t>Data</a:t>
            </a:r>
            <a:r>
              <a:rPr lang="sk-SK" sz="2000" dirty="0"/>
              <a:t> </a:t>
            </a:r>
            <a:r>
              <a:rPr lang="sk-SK" sz="2000" dirty="0" err="1"/>
              <a:t>modification</a:t>
            </a:r>
            <a:endParaRPr lang="sk-SK" sz="2000" dirty="0"/>
          </a:p>
          <a:p>
            <a:r>
              <a:rPr lang="sk-SK" sz="2000" dirty="0" err="1"/>
              <a:t>Data</a:t>
            </a:r>
            <a:r>
              <a:rPr lang="sk-SK" sz="2000" dirty="0"/>
              <a:t> </a:t>
            </a:r>
            <a:r>
              <a:rPr lang="sk-SK" sz="2000" dirty="0" err="1"/>
              <a:t>annotation</a:t>
            </a:r>
            <a:endParaRPr lang="sk-SK" sz="2000" dirty="0"/>
          </a:p>
          <a:p>
            <a:pPr marL="0" indent="0">
              <a:buNone/>
            </a:pP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912418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8D56E7BF-71FA-4D2D-ADC6-774956F6B8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58" r="18560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4DAC7F-BD71-486E-8CE2-C563A5A0C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sk-SK"/>
              <a:t>CMU Panoptic Dataset</a:t>
            </a:r>
            <a:endParaRPr lang="sk-SK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68A9B3E-CD7F-4DF5-85BA-769725225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sk-SK" sz="2000"/>
              <a:t>10 synchronised RGB+D videos</a:t>
            </a:r>
          </a:p>
          <a:p>
            <a:r>
              <a:rPr lang="sk-SK" sz="2000"/>
              <a:t>3D point clouds </a:t>
            </a:r>
          </a:p>
          <a:p>
            <a:r>
              <a:rPr lang="sk-SK" sz="2000"/>
              <a:t>31 synchronised HD videos </a:t>
            </a:r>
          </a:p>
          <a:p>
            <a:r>
              <a:rPr lang="sk-SK" sz="2000"/>
              <a:t>480 VGA views</a:t>
            </a:r>
          </a:p>
          <a:p>
            <a:r>
              <a:rPr lang="sk-SK" sz="2000"/>
              <a:t>3D skeletons </a:t>
            </a:r>
            <a:endParaRPr lang="sk-SK" sz="20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F1444A1-25AE-46C4-8C6E-33EE098A2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97" y="4074380"/>
            <a:ext cx="3200498" cy="212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52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BB579A-4E76-4BF1-BB54-E4CCD406B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sk-SK" dirty="0"/>
              <a:t>Feature </a:t>
            </a:r>
            <a:r>
              <a:rPr lang="sk-SK" dirty="0" err="1"/>
              <a:t>Scaling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BDE0691-1BD8-4A23-877B-942869C5D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sk-SK" sz="2000" dirty="0" err="1"/>
              <a:t>Process</a:t>
            </a:r>
            <a:r>
              <a:rPr lang="sk-SK" sz="2000" dirty="0"/>
              <a:t> of </a:t>
            </a:r>
            <a:r>
              <a:rPr lang="sk-SK" sz="2000" dirty="0" err="1"/>
              <a:t>bringing</a:t>
            </a:r>
            <a:r>
              <a:rPr lang="sk-SK" sz="2000" dirty="0"/>
              <a:t> </a:t>
            </a:r>
            <a:r>
              <a:rPr lang="sk-SK" sz="2000" dirty="0" err="1"/>
              <a:t>features</a:t>
            </a:r>
            <a:r>
              <a:rPr lang="sk-SK" sz="2000" dirty="0"/>
              <a:t> to </a:t>
            </a:r>
            <a:r>
              <a:rPr lang="sk-SK" sz="2000" dirty="0" err="1"/>
              <a:t>similar</a:t>
            </a:r>
            <a:r>
              <a:rPr lang="sk-SK" sz="2000" dirty="0"/>
              <a:t> </a:t>
            </a:r>
            <a:r>
              <a:rPr lang="sk-SK" sz="2000" dirty="0" err="1"/>
              <a:t>scale</a:t>
            </a:r>
            <a:endParaRPr lang="sk-SK" sz="2000" dirty="0"/>
          </a:p>
          <a:p>
            <a:r>
              <a:rPr lang="sk-SK" sz="2000" dirty="0"/>
              <a:t>Gradient </a:t>
            </a:r>
            <a:r>
              <a:rPr lang="sk-SK" sz="2000" dirty="0" err="1"/>
              <a:t>descent</a:t>
            </a:r>
            <a:r>
              <a:rPr lang="sk-SK" sz="2000" dirty="0"/>
              <a:t> </a:t>
            </a:r>
            <a:r>
              <a:rPr lang="sk-SK" sz="2000" dirty="0" err="1"/>
              <a:t>converges</a:t>
            </a:r>
            <a:r>
              <a:rPr lang="sk-SK" sz="2000" dirty="0"/>
              <a:t> </a:t>
            </a:r>
            <a:r>
              <a:rPr lang="sk-SK" sz="2000" dirty="0" err="1"/>
              <a:t>faster</a:t>
            </a:r>
            <a:endParaRPr lang="sk-SK" sz="2000" dirty="0"/>
          </a:p>
          <a:p>
            <a:r>
              <a:rPr lang="sk-SK" sz="2000" dirty="0" err="1"/>
              <a:t>Methods</a:t>
            </a:r>
            <a:r>
              <a:rPr lang="sk-SK" sz="2000" dirty="0"/>
              <a:t>:</a:t>
            </a:r>
          </a:p>
          <a:p>
            <a:pPr lvl="1"/>
            <a:r>
              <a:rPr lang="sk-SK" sz="2000" dirty="0" err="1"/>
              <a:t>Mean</a:t>
            </a:r>
            <a:r>
              <a:rPr lang="sk-SK" sz="2000" dirty="0"/>
              <a:t> </a:t>
            </a:r>
            <a:r>
              <a:rPr lang="sk-SK" sz="2000" dirty="0" err="1"/>
              <a:t>normalisation</a:t>
            </a:r>
            <a:endParaRPr lang="sk-SK" sz="2000" dirty="0"/>
          </a:p>
          <a:p>
            <a:pPr lvl="1"/>
            <a:r>
              <a:rPr lang="sk-SK" sz="2000" dirty="0" err="1"/>
              <a:t>Standardisation</a:t>
            </a:r>
            <a:endParaRPr lang="sk-SK" sz="2000" dirty="0"/>
          </a:p>
          <a:p>
            <a:pPr lvl="1"/>
            <a:r>
              <a:rPr lang="sk-SK" sz="2000" dirty="0" err="1"/>
              <a:t>Rescaling</a:t>
            </a:r>
            <a:r>
              <a:rPr lang="sk-SK" sz="2000" dirty="0"/>
              <a:t> (min-max </a:t>
            </a:r>
            <a:r>
              <a:rPr lang="sk-SK" sz="2000" dirty="0" err="1"/>
              <a:t>normalisation</a:t>
            </a:r>
            <a:r>
              <a:rPr lang="sk-SK" sz="2000" dirty="0"/>
              <a:t>)</a:t>
            </a:r>
          </a:p>
          <a:p>
            <a:endParaRPr lang="sk-SK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CF9F230-B0BC-47F3-9CF7-ABF370A19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930068"/>
            <a:ext cx="6019331" cy="299461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05398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516CB1-E8C8-4751-B6A6-46B2D1E72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39981B-CCFA-491F-8911-FD120F2BE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131298" cy="1106424"/>
          </a:xfrm>
        </p:spPr>
        <p:txBody>
          <a:bodyPr>
            <a:normAutofit/>
          </a:bodyPr>
          <a:lstStyle/>
          <a:p>
            <a:r>
              <a:rPr lang="sk-SK" sz="3600"/>
              <a:t>Mean normalisation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C0C0D1-E79A-41FF-8322-256F6DD1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21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21D03E1-6577-45FF-A222-179C4F04F8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6" t="18688" r="22128" b="14244"/>
          <a:stretch/>
        </p:blipFill>
        <p:spPr>
          <a:xfrm>
            <a:off x="3869258" y="2115342"/>
            <a:ext cx="3609143" cy="375048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4D47B009-D8F2-4038-AB73-F3A76E07E2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9" t="18688" r="21596" b="14244"/>
          <a:stretch/>
        </p:blipFill>
        <p:spPr>
          <a:xfrm>
            <a:off x="326115" y="2115341"/>
            <a:ext cx="3609144" cy="375048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95FA420-5595-49D1-9D5F-79EC43B55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4648" y="1721922"/>
            <a:ext cx="3609143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5133D8AD-7A53-4CEA-B0A4-666D07EBCE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09348" y="2020824"/>
                <a:ext cx="2956060" cy="3959352"/>
              </a:xfrm>
            </p:spPr>
            <p:txBody>
              <a:bodyPr anchor="ctr">
                <a:normAutofit/>
              </a:bodyPr>
              <a:lstStyle/>
              <a:p>
                <a:r>
                  <a:rPr lang="sk-SK" sz="1800"/>
                  <a:t>Mean normalisation: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sk-SK" sz="18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sz="18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k-SK" sz="1800" b="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sk-SK" sz="18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sz="1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k-SK" sz="1800" b="0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sk-SK" sz="1800" b="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k-SK" sz="1800" b="0" i="0">
                                <a:latin typeface="Cambria Math" panose="02040503050406030204" pitchFamily="18" charset="0"/>
                              </a:rPr>
                              <m:t>avg</m:t>
                            </m:r>
                          </m:fName>
                          <m:e>
                            <m:d>
                              <m:dPr>
                                <m:ctrlPr>
                                  <a:rPr lang="sk-SK" sz="18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k-SK" sz="1800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sk-SK" sz="1800" b="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k-SK" sz="1800" b="0" i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sk-SK" sz="18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k-SK" sz="1800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sk-SK" sz="1800" b="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sk-SK" sz="1800" b="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sk-SK" sz="1800" b="0" i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sk-SK" sz="18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sk-SK" sz="1800" b="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</m:den>
                    </m:f>
                  </m:oMath>
                </a14:m>
                <a:endParaRPr lang="sk-SK" sz="1800"/>
              </a:p>
              <a:p>
                <a:r>
                  <a:rPr lang="sk-SK" sz="1800"/>
                  <a:t>Standardisation: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sk-SK" sz="18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sz="18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k-SK" sz="1800" b="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sk-SK" sz="18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sz="1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k-SK" sz="1800" b="0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sk-SK" sz="1800" b="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k-SK" sz="1800" b="0" i="0">
                                <a:latin typeface="Cambria Math" panose="02040503050406030204" pitchFamily="18" charset="0"/>
                              </a:rPr>
                              <m:t>avg</m:t>
                            </m:r>
                          </m:fName>
                          <m:e>
                            <m:d>
                              <m:dPr>
                                <m:ctrlPr>
                                  <a:rPr lang="sk-SK" sz="18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k-SK" sz="1800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m:rPr>
                            <m:sty m:val="p"/>
                          </m:rPr>
                          <a:rPr lang="el-GR" sz="1800" b="0" i="1">
                            <a:latin typeface="Cambria Math" panose="02040503050406030204" pitchFamily="18" charset="0"/>
                          </a:rPr>
                          <m:t>σ</m:t>
                        </m:r>
                      </m:den>
                    </m:f>
                  </m:oMath>
                </a14:m>
                <a:endParaRPr lang="sk-SK" sz="1800"/>
              </a:p>
              <a:p>
                <a:endParaRPr lang="sk-SK" sz="1800"/>
              </a:p>
              <a:p>
                <a:pPr lvl="1"/>
                <a:endParaRPr lang="sk-SK" sz="1800"/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5133D8AD-7A53-4CEA-B0A4-666D07EBCE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09348" y="2020824"/>
                <a:ext cx="2956060" cy="3959352"/>
              </a:xfrm>
              <a:blipFill>
                <a:blip r:embed="rId4"/>
                <a:stretch>
                  <a:fillRect l="-1237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2463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FB3A14-6C2A-4321-88B3-D2DA948DB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47815"/>
            <a:ext cx="5167185" cy="1680519"/>
          </a:xfrm>
        </p:spPr>
        <p:txBody>
          <a:bodyPr>
            <a:normAutofit/>
          </a:bodyPr>
          <a:lstStyle/>
          <a:p>
            <a:r>
              <a:rPr lang="sk-SK" sz="4000"/>
              <a:t>Min-Max Normalisation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5FBCFFF8-9B91-45F8-86CF-3EC626A323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86619" y="547815"/>
                <a:ext cx="5178960" cy="1680519"/>
              </a:xfrm>
            </p:spPr>
            <p:txBody>
              <a:bodyPr anchor="ctr">
                <a:normAutofit/>
              </a:bodyPr>
              <a:lstStyle/>
              <a:p>
                <a:r>
                  <a:rPr lang="sk-SK" sz="1400"/>
                  <a:t>Rescaling:</a:t>
                </a:r>
              </a:p>
              <a:p>
                <a:pPr lvl="1"/>
                <a:r>
                  <a:rPr lang="sk-SK" sz="1400"/>
                  <a:t>Range [a, b]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sk-SK" sz="14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sz="14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k-SK" sz="1400" b="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sk-SK" sz="14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k-SK" sz="1400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sk-SK" sz="1400" b="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sk-SK" sz="14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k-SK" sz="14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sk-SK" sz="1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sk-SK" sz="140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sk-SK" sz="14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sk-SK" sz="140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sk-SK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sk-SK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  <m:r>
                          <a:rPr lang="sk-SK" sz="1400" b="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sk-SK" sz="14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k-SK" sz="1400" b="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sk-SK" sz="1400" b="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k-SK" sz="1400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func>
                          <m:funcPr>
                            <m:ctrlPr>
                              <a:rPr lang="sk-SK" sz="1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k-SK" sz="14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sk-SK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k-SK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sk-SK" sz="1400" b="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sk-SK" sz="1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sk-SK" sz="140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sk-SK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sk-SK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</m:den>
                    </m:f>
                  </m:oMath>
                </a14:m>
                <a:endParaRPr lang="sk-SK" sz="1400"/>
              </a:p>
              <a:p>
                <a:pPr lvl="1"/>
                <a:r>
                  <a:rPr lang="sk-SK" sz="1400"/>
                  <a:t>Range [-1, 1]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sk-SK" sz="14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sz="14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k-SK" sz="1400" b="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sk-SK" sz="1400" b="0" i="1">
                        <a:latin typeface="Cambria Math" panose="02040503050406030204" pitchFamily="18" charset="0"/>
                      </a:rPr>
                      <m:t>=−1+</m:t>
                    </m:r>
                    <m:f>
                      <m:fPr>
                        <m:ctrlPr>
                          <a:rPr lang="sk-SK" sz="14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k-SK" sz="14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sk-SK" sz="1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sk-SK" sz="140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sk-SK" sz="14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sk-SK" sz="140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sk-SK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sk-SK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  <m:r>
                          <a:rPr lang="sk-SK" sz="1400" b="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sk-SK" sz="14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k-SK" sz="1400" b="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d>
                              <m:dPr>
                                <m:ctrlPr>
                                  <a:rPr lang="sk-SK" sz="14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k-SK" sz="1400" b="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num>
                      <m:den>
                        <m:func>
                          <m:funcPr>
                            <m:ctrlPr>
                              <a:rPr lang="sk-SK" sz="1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k-SK" sz="14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sk-SK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k-SK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sk-SK" sz="1400" b="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sk-SK" sz="1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sk-SK" sz="140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sk-SK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sk-SK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</m:den>
                    </m:f>
                    <m:r>
                      <a:rPr lang="sk-SK" sz="14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sz="1400" b="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sk-SK" sz="14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k-SK" sz="1400" b="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sk-SK" sz="14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sk-SK" sz="1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sk-SK" sz="140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sk-SK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sk-SK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sk-SK" sz="1400" b="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sk-SK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sk-SK" sz="140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sk-SK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sk-SK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func>
                          </m:e>
                        </m:d>
                      </m:num>
                      <m:den>
                        <m:func>
                          <m:funcPr>
                            <m:ctrlPr>
                              <a:rPr lang="sk-SK" sz="1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k-SK" sz="14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sk-SK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k-SK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sk-SK" sz="1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sk-SK" sz="1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sk-SK" sz="140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sk-SK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sk-SK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</m:den>
                    </m:f>
                  </m:oMath>
                </a14:m>
                <a:endParaRPr lang="sk-SK" sz="1400"/>
              </a:p>
              <a:p>
                <a:pPr lvl="1"/>
                <a:endParaRPr lang="sk-SK" sz="1400"/>
              </a:p>
              <a:p>
                <a:pPr lvl="1"/>
                <a:endParaRPr lang="sk-SK" sz="1400"/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5FBCFFF8-9B91-45F8-86CF-3EC626A323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86619" y="547815"/>
                <a:ext cx="5178960" cy="1680519"/>
              </a:xfrm>
              <a:blipFill>
                <a:blip r:embed="rId2"/>
                <a:stretch>
                  <a:fillRect l="-236" t="-13043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ok 5">
            <a:extLst>
              <a:ext uri="{FF2B5EF4-FFF2-40B4-BE49-F238E27FC236}">
                <a16:creationId xmlns:a16="http://schemas.microsoft.com/office/drawing/2014/main" id="{B2959A64-3895-423A-94DE-38680FBFAB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1" t="18688" r="20239" b="14244"/>
          <a:stretch/>
        </p:blipFill>
        <p:spPr>
          <a:xfrm>
            <a:off x="1592445" y="2421924"/>
            <a:ext cx="3658690" cy="3711146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66D41BD2-768B-4549-844F-89B7CAB910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17592" r="19755" b="15412"/>
          <a:stretch/>
        </p:blipFill>
        <p:spPr>
          <a:xfrm>
            <a:off x="6895726" y="2421924"/>
            <a:ext cx="3772520" cy="371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57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6058CAF1-C547-44AE-A861-CF4681F851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6" t="16466" r="21628" b="16466"/>
          <a:stretch/>
        </p:blipFill>
        <p:spPr>
          <a:xfrm>
            <a:off x="898525" y="2166938"/>
            <a:ext cx="3417888" cy="3457575"/>
          </a:xfrm>
          <a:prstGeom prst="rect">
            <a:avLst/>
          </a:prstGeo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1B6B2026-0EB4-4F8D-8617-8634BDA144AA}"/>
              </a:ext>
            </a:extLst>
          </p:cNvPr>
          <p:cNvSpPr txBox="1"/>
          <p:nvPr/>
        </p:nvSpPr>
        <p:spPr>
          <a:xfrm>
            <a:off x="898525" y="4933950"/>
            <a:ext cx="3417888" cy="69056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sk-SK" sz="1100" dirty="0">
                <a:solidFill>
                  <a:srgbClr val="FFFFFF"/>
                </a:solidFill>
              </a:rPr>
              <a:t>No feature </a:t>
            </a:r>
            <a:r>
              <a:rPr lang="sk-SK" sz="1100" dirty="0" err="1">
                <a:solidFill>
                  <a:srgbClr val="FFFFFF"/>
                </a:solidFill>
              </a:rPr>
              <a:t>scaling</a:t>
            </a:r>
            <a:endParaRPr lang="sk-SK" sz="1100" dirty="0">
              <a:solidFill>
                <a:srgbClr val="FFFFFF"/>
              </a:soli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D948E03-F01B-4D2F-BEEE-C6F5E5EB2B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3" t="18688" r="22128" b="16196"/>
          <a:stretch/>
        </p:blipFill>
        <p:spPr>
          <a:xfrm>
            <a:off x="4387850" y="2166938"/>
            <a:ext cx="3417888" cy="3457575"/>
          </a:xfrm>
          <a:prstGeom prst="rect">
            <a:avLst/>
          </a:prstGeom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2E3B199E-B598-4978-96FC-506DC794B01E}"/>
              </a:ext>
            </a:extLst>
          </p:cNvPr>
          <p:cNvSpPr txBox="1"/>
          <p:nvPr/>
        </p:nvSpPr>
        <p:spPr>
          <a:xfrm>
            <a:off x="4387850" y="4933950"/>
            <a:ext cx="3417888" cy="69056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sk-SK" sz="1100" err="1">
                <a:solidFill>
                  <a:srgbClr val="FFFFFF"/>
                </a:solidFill>
              </a:rPr>
              <a:t>Standardisation</a:t>
            </a:r>
            <a:endParaRPr lang="sk-SK" sz="1100">
              <a:solidFill>
                <a:srgbClr val="FFFFFF"/>
              </a:solidFill>
            </a:endParaRP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3D61E86A-72ED-4090-A31A-5FF39D0B4E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5" t="17420" r="25789" b="15512"/>
          <a:stretch/>
        </p:blipFill>
        <p:spPr>
          <a:xfrm>
            <a:off x="7877175" y="2166938"/>
            <a:ext cx="3417888" cy="3457575"/>
          </a:xfrm>
          <a:prstGeom prst="rect">
            <a:avLst/>
          </a:prstGeom>
        </p:spPr>
      </p:pic>
      <p:sp>
        <p:nvSpPr>
          <p:cNvPr id="14" name="BlokTextu 13">
            <a:extLst>
              <a:ext uri="{FF2B5EF4-FFF2-40B4-BE49-F238E27FC236}">
                <a16:creationId xmlns:a16="http://schemas.microsoft.com/office/drawing/2014/main" id="{F7459B6A-C680-426C-B143-0A77D201D966}"/>
              </a:ext>
            </a:extLst>
          </p:cNvPr>
          <p:cNvSpPr txBox="1"/>
          <p:nvPr/>
        </p:nvSpPr>
        <p:spPr>
          <a:xfrm>
            <a:off x="7877175" y="4933950"/>
            <a:ext cx="3417888" cy="69056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sk-SK" sz="1100" err="1">
                <a:solidFill>
                  <a:srgbClr val="FFFFFF"/>
                </a:solidFill>
              </a:rPr>
              <a:t>Standardisation</a:t>
            </a:r>
            <a:r>
              <a:rPr lang="sk-SK" sz="1100">
                <a:solidFill>
                  <a:srgbClr val="FFFFFF"/>
                </a:solidFill>
              </a:rPr>
              <a:t> + min-max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BEAFCB-F752-4143-9810-D2EC26FE9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</p:spPr>
        <p:txBody>
          <a:bodyPr>
            <a:normAutofit/>
          </a:bodyPr>
          <a:lstStyle/>
          <a:p>
            <a:pPr algn="ctr"/>
            <a:r>
              <a:rPr lang="sk-SK" sz="3200" dirty="0">
                <a:solidFill>
                  <a:schemeClr val="bg1"/>
                </a:solidFill>
              </a:rPr>
              <a:t>Feature </a:t>
            </a:r>
            <a:r>
              <a:rPr lang="sk-SK" sz="3200" dirty="0" err="1">
                <a:solidFill>
                  <a:schemeClr val="bg1"/>
                </a:solidFill>
              </a:rPr>
              <a:t>Scaling</a:t>
            </a:r>
            <a:endParaRPr lang="sk-SK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6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261945B-7D5B-4187-85AA-441790D8C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531" y="4233675"/>
            <a:ext cx="4424430" cy="2036742"/>
          </a:xfrm>
        </p:spPr>
        <p:txBody>
          <a:bodyPr>
            <a:normAutofit/>
          </a:bodyPr>
          <a:lstStyle/>
          <a:p>
            <a:r>
              <a:rPr lang="en-GB" sz="4000"/>
              <a:t>Data</a:t>
            </a:r>
            <a:r>
              <a:rPr lang="sk-SK" sz="4000"/>
              <a:t> Annotation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B0BE10-11CA-4C3F-A639-C80DB41DA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94E3CE6F-6587-4A32-9D17-B6ED6C1509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9" t="18609" r="26633" b="17202"/>
          <a:stretch/>
        </p:blipFill>
        <p:spPr>
          <a:xfrm>
            <a:off x="8586531" y="967165"/>
            <a:ext cx="3159920" cy="2918986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093C518A-A6C1-4B4A-B2CB-7ABB89DED9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9" t="18688" r="21596" b="14244"/>
          <a:stretch/>
        </p:blipFill>
        <p:spPr>
          <a:xfrm>
            <a:off x="5022172" y="905630"/>
            <a:ext cx="2927393" cy="3042056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CB218ECF-4439-4BA8-942A-5E39FCDF85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6" t="19735" r="21827" b="14385"/>
          <a:stretch/>
        </p:blipFill>
        <p:spPr>
          <a:xfrm>
            <a:off x="1359342" y="888881"/>
            <a:ext cx="3025864" cy="3042056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CEC44AD-43B3-4692-A25F-CF837846F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3" y="4212709"/>
            <a:ext cx="5160457" cy="2036742"/>
          </a:xfrm>
        </p:spPr>
        <p:txBody>
          <a:bodyPr anchor="ctr">
            <a:normAutofit/>
          </a:bodyPr>
          <a:lstStyle/>
          <a:p>
            <a:r>
              <a:rPr lang="sk-SK" sz="2000" dirty="0" err="1"/>
              <a:t>Distance</a:t>
            </a:r>
            <a:r>
              <a:rPr lang="sk-SK" sz="2000" dirty="0"/>
              <a:t> </a:t>
            </a:r>
            <a:r>
              <a:rPr lang="sk-SK" sz="2000" dirty="0" err="1"/>
              <a:t>between</a:t>
            </a:r>
            <a:r>
              <a:rPr lang="sk-SK" sz="2000" dirty="0"/>
              <a:t> </a:t>
            </a:r>
            <a:r>
              <a:rPr lang="sk-SK" sz="2000" dirty="0" err="1"/>
              <a:t>points</a:t>
            </a:r>
            <a:r>
              <a:rPr lang="sk-SK" sz="2000" dirty="0"/>
              <a:t> and </a:t>
            </a:r>
            <a:r>
              <a:rPr lang="sk-SK" sz="2000" dirty="0" err="1"/>
              <a:t>joints</a:t>
            </a:r>
            <a:r>
              <a:rPr lang="sk-SK" sz="2000" dirty="0"/>
              <a:t> of </a:t>
            </a:r>
            <a:r>
              <a:rPr lang="sk-SK" sz="2000" dirty="0" err="1"/>
              <a:t>skeleton</a:t>
            </a:r>
            <a:endParaRPr lang="sk-SK" sz="2000" dirty="0"/>
          </a:p>
          <a:p>
            <a:r>
              <a:rPr lang="sk-SK" sz="2000" dirty="0" err="1"/>
              <a:t>Nearest</a:t>
            </a:r>
            <a:r>
              <a:rPr lang="sk-SK" sz="2000" dirty="0"/>
              <a:t> </a:t>
            </a:r>
            <a:r>
              <a:rPr lang="sk-SK" sz="2000" dirty="0" err="1"/>
              <a:t>joint</a:t>
            </a:r>
            <a:r>
              <a:rPr lang="sk-SK" sz="2000" dirty="0"/>
              <a:t> </a:t>
            </a:r>
            <a:r>
              <a:rPr lang="sk-SK" sz="2000" dirty="0" err="1"/>
              <a:t>classifies</a:t>
            </a:r>
            <a:r>
              <a:rPr lang="sk-SK" sz="2000" dirty="0"/>
              <a:t> point</a:t>
            </a:r>
          </a:p>
          <a:p>
            <a:endParaRPr lang="sk-SK" sz="2000" dirty="0"/>
          </a:p>
          <a:p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19870629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254</Words>
  <Application>Microsoft Office PowerPoint</Application>
  <PresentationFormat>Širokouhlá</PresentationFormat>
  <Paragraphs>77</Paragraphs>
  <Slides>22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9" baseType="lpstr">
      <vt:lpstr>Amasis MT Pro Black</vt:lpstr>
      <vt:lpstr>Arial</vt:lpstr>
      <vt:lpstr>Calibri</vt:lpstr>
      <vt:lpstr>Calibri Light</vt:lpstr>
      <vt:lpstr>Cambria Math</vt:lpstr>
      <vt:lpstr>Franklin Gothic Heavy</vt:lpstr>
      <vt:lpstr>Motív Office</vt:lpstr>
      <vt:lpstr>Deep Learning-Based Human Body Segmentation on 3D Body Scans</vt:lpstr>
      <vt:lpstr>Aims and Objectives</vt:lpstr>
      <vt:lpstr>Data Preparation</vt:lpstr>
      <vt:lpstr>CMU Panoptic Dataset</vt:lpstr>
      <vt:lpstr>Feature Scaling</vt:lpstr>
      <vt:lpstr>Mean normalisation</vt:lpstr>
      <vt:lpstr>Min-Max Normalisation</vt:lpstr>
      <vt:lpstr>Feature Scaling</vt:lpstr>
      <vt:lpstr>Data Annotation</vt:lpstr>
      <vt:lpstr>Prezentácia programu PowerPoint</vt:lpstr>
      <vt:lpstr>Pointnet</vt:lpstr>
      <vt:lpstr>Training and Validation</vt:lpstr>
      <vt:lpstr>Testing</vt:lpstr>
      <vt:lpstr>Testing</vt:lpstr>
      <vt:lpstr>Testing</vt:lpstr>
      <vt:lpstr>Testing</vt:lpstr>
      <vt:lpstr>PointNet for Part Segmetation</vt:lpstr>
      <vt:lpstr>Training</vt:lpstr>
      <vt:lpstr>Testing</vt:lpstr>
      <vt:lpstr>Testing</vt:lpstr>
      <vt:lpstr>Testing</vt:lpstr>
      <vt:lpstr>Testing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Segmentácia ľudského tela v 3D skenoch pomocou hlbokého učenia</dc:title>
  <dc:creator>Erik Jakubovský</dc:creator>
  <cp:lastModifiedBy>Jakubovský Erik Róbert Ján</cp:lastModifiedBy>
  <cp:revision>17</cp:revision>
  <dcterms:created xsi:type="dcterms:W3CDTF">2021-10-20T04:50:15Z</dcterms:created>
  <dcterms:modified xsi:type="dcterms:W3CDTF">2022-02-01T19:31:30Z</dcterms:modified>
</cp:coreProperties>
</file>