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7" r:id="rId8"/>
    <p:sldId id="258" r:id="rId9"/>
    <p:sldId id="268" r:id="rId10"/>
    <p:sldId id="264" r:id="rId11"/>
    <p:sldId id="269" r:id="rId12"/>
    <p:sldId id="265" r:id="rId13"/>
    <p:sldId id="288" r:id="rId14"/>
    <p:sldId id="266" r:id="rId15"/>
    <p:sldId id="284" r:id="rId16"/>
    <p:sldId id="283" r:id="rId17"/>
    <p:sldId id="285" r:id="rId18"/>
    <p:sldId id="287" r:id="rId19"/>
    <p:sldId id="286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61AA081-D434-4B67-AD8A-1791677F781A}">
          <p14:sldIdLst>
            <p14:sldId id="256"/>
            <p14:sldId id="257"/>
            <p14:sldId id="259"/>
            <p14:sldId id="261"/>
            <p14:sldId id="262"/>
            <p14:sldId id="263"/>
            <p14:sldId id="267"/>
            <p14:sldId id="258"/>
            <p14:sldId id="268"/>
            <p14:sldId id="264"/>
            <p14:sldId id="269"/>
            <p14:sldId id="265"/>
            <p14:sldId id="288"/>
            <p14:sldId id="266"/>
            <p14:sldId id="284"/>
            <p14:sldId id="283"/>
            <p14:sldId id="285"/>
            <p14:sldId id="287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>
        <p:scale>
          <a:sx n="64" d="100"/>
          <a:sy n="64" d="100"/>
        </p:scale>
        <p:origin x="74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9F1317-62A9-400A-A024-43645E665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1C841E-CA57-49E2-8108-FF8FADE76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C8D824-EFE7-4914-8009-6765F978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AB2B06-9DDC-428C-A487-FCD6A851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4E1B8C-E907-461B-A12A-3A03B11D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16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74C8F-36C0-4B0D-BD0C-FAF891C7E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AB6672-991F-444D-9F4B-D5D7841EB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758EE7-3550-45D5-A555-C01AD28E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6F3713-8BE4-4340-B00D-12988F6D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36A44F-D650-4D64-BC0F-F7E93C59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98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E772E6B-A9DC-4103-BD76-2F71C62E1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0939E4-5BBE-4EF4-816B-110240001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22F270-7D42-49EF-A870-BD29CEE2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1761AA-2FA3-43BB-BB74-A8824265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A7DD23-0819-4C84-BB12-75077EB0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52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FEDA8B-4E34-417A-B8D7-8014E24E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0D0B67-FBB8-492B-A386-8B96FD54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430A17-1903-41BA-A767-86D73AE46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594FB6-A388-4CD5-A544-4B3ED74AE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407E64-1D3B-47C7-B3F1-3790340B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79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76AE5-AD3D-4823-A41A-0145ED2F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947985-4922-47C4-BF5F-CF3553379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3E0259-F7F4-4917-8AA5-B0BF22B3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351B32-FE8B-4A17-A168-E47E907F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0AEB27-C779-43A1-A5DC-DB6BB5CA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01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5D641-5F6F-4291-AEAD-2C47D5A6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035297-8B66-4F86-935A-7B99368F7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844902-701B-4240-B92C-E454EBFC3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5786DE-8036-4340-A565-C590EA77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30CABE-50E1-4DBC-851F-852EC1DE7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EDBFE5-91FE-4450-9F46-683DFDA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76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E1443F-D848-45F4-ACD1-D4D92DFD9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4F310A-A721-4935-9A9F-2FF0778FE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460F80-3D4C-4D50-96F3-1F6EC275F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E78317A-BE1E-4D64-9471-6044FB1BC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B9458BC-39E1-4AA5-B077-3DDBEC141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8B0E8D-6C21-4374-B85D-CF363EB5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5CC56FD-EF6E-4EE4-9366-EBA5EDE8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4149AAE-56C8-4CB5-A256-1EBD526A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291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3A130-D38A-4609-8B56-41AE52D2B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0A7BAB8-E0BC-444F-B1BB-8C3CCF94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A027F7-4007-431B-B131-88CBACD1A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B7903B-064E-44DA-BF91-1B6123BC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7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1C86DA-C270-44E4-953F-2BC58386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DD877B-1616-407B-A936-FB6BFADDE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62BE3F-7511-48E0-9630-4709D8F3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40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F5C8D-E15C-4F09-A333-7AEF8802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816EB8-E9AC-4F8C-9BE8-77684CC2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814ADA-865D-442A-8655-098F63341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A5599E-858A-4E8B-84FA-91605676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2CE044-BECA-42B4-A543-9DCE5CAE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7D19C8-B198-4EC8-A60B-83EEC67F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88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4BAB5E-A29A-4F95-AC06-A59EF2D8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405958A-8212-414E-80B2-97E4C22A5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FC1211-BFA6-441F-8586-B173DAA71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1AF534-55F7-43AE-BC60-C5901E13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F50E08-29D2-4929-81CC-0D254260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362D2D-A6DB-4D01-BAC1-C2B29B3C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14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2AF3D37-398E-4810-9EC5-C6E992FDF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D23F7D-4BA2-4678-8938-FD4CEF8F2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786975-2260-424A-960D-B2D424E52E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98BE8-ADBA-4772-9251-192FD8C9B41D}" type="datetimeFigureOut">
              <a:rPr lang="cs-CZ" smtClean="0"/>
              <a:t>20.06.2022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BB261E-180E-45CE-BF65-B003C5431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1BCD98-4FEF-480D-8411-B9CF1B62A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98247-9B11-49C8-8427-FE25C5D907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86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A70F4F6-8761-4016-931A-4535464E4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064786-025D-491E-945E-BE67CD91C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72" y="954284"/>
            <a:ext cx="10513106" cy="2943432"/>
          </a:xfrm>
        </p:spPr>
        <p:txBody>
          <a:bodyPr>
            <a:normAutofit/>
          </a:bodyPr>
          <a:lstStyle/>
          <a:p>
            <a:pPr algn="l"/>
            <a:r>
              <a:rPr lang="en-US" sz="8000"/>
              <a:t>Ma</a:t>
            </a:r>
            <a:r>
              <a:rPr lang="sk-SK" sz="8000"/>
              <a:t>tematická čítanka</a:t>
            </a:r>
            <a:endParaRPr lang="cs-CZ" sz="80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35EDE1D-7DF5-4F05-BF12-90723D205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272" y="4262016"/>
            <a:ext cx="10513106" cy="1242688"/>
          </a:xfrm>
        </p:spPr>
        <p:txBody>
          <a:bodyPr anchor="t">
            <a:normAutofit/>
          </a:bodyPr>
          <a:lstStyle/>
          <a:p>
            <a:pPr algn="l"/>
            <a:r>
              <a:rPr lang="sk-SK" sz="3200" dirty="0"/>
              <a:t>Školiteľ: RNDr. Peter </a:t>
            </a:r>
            <a:r>
              <a:rPr lang="sk-SK" sz="3200" dirty="0" err="1"/>
              <a:t>Borovanský</a:t>
            </a:r>
            <a:r>
              <a:rPr lang="sk-SK" sz="3200" dirty="0"/>
              <a:t> PhD.</a:t>
            </a:r>
          </a:p>
          <a:p>
            <a:pPr algn="l"/>
            <a:r>
              <a:rPr lang="sk-SK" sz="3200" dirty="0"/>
              <a:t>Autor: Barbora </a:t>
            </a:r>
            <a:r>
              <a:rPr lang="sk-SK" sz="3200" dirty="0" err="1"/>
              <a:t>Forgáčová</a:t>
            </a:r>
            <a:r>
              <a:rPr lang="sk-SK" sz="3200" dirty="0"/>
              <a:t> </a:t>
            </a:r>
            <a:endParaRPr lang="cs-CZ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C49FD3-CD95-4BA4-8BD3-B4A4C6844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3" name="Rectangle 64">
              <a:extLst>
                <a:ext uri="{FF2B5EF4-FFF2-40B4-BE49-F238E27FC236}">
                  <a16:creationId xmlns:a16="http://schemas.microsoft.com/office/drawing/2014/main" id="{194125EE-68A0-44AF-9565-81EF0F311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6">
              <a:extLst>
                <a:ext uri="{FF2B5EF4-FFF2-40B4-BE49-F238E27FC236}">
                  <a16:creationId xmlns:a16="http://schemas.microsoft.com/office/drawing/2014/main" id="{47D98E13-5DFC-4FC3-B217-18D7503F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1208B249-52C1-45B2-94CA-7FCF767B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8E8EC538-BB99-4192-A555-FD23D92C5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C818F7CD-D8C3-4B0E-8332-5F5D23675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BA3A1026-C945-44C7-95BC-3BF4551EF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E7A2271E-1BF0-4DBF-BDC5-8205DFE2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FC359C9B-D7DB-4D67-BC20-0ED526C67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5DA7CDCF-326D-40F3-9FA1-F6B696E8F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2EAB6A2-C79F-4E11-BA2B-82394503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0409AE1C-32E7-42F0-8174-D8EC28D1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6D094018-4CC4-4507-BD21-223B12217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4971B5B3-87D2-49C1-9AD0-984AF7579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7F8CC77F-5D16-46D1-9E76-844D3D54B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3136B198-9314-404B-9B2A-B12F1C81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3AD2B785-CD5F-4846-8278-FD202F83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3C6BD3BE-D8A5-4561-9641-5F579267C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83722C6-0687-4FBC-924C-022C334B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50E3342E-EFDF-4EE7-A275-A46FE15FD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02A591D3-77C5-427A-84E7-5040F9C17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5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sk-SK" sz="4200" dirty="0"/>
              <a:t>Analýza a automatizácia vstupných súborov</a:t>
            </a:r>
            <a:endParaRPr lang="cs-CZ" sz="42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531476"/>
            <a:ext cx="4264888" cy="3034862"/>
          </a:xfrm>
        </p:spPr>
        <p:txBody>
          <a:bodyPr anchor="ctr">
            <a:normAutofit/>
          </a:bodyPr>
          <a:lstStyle/>
          <a:p>
            <a:r>
              <a:rPr lang="sk-SK" sz="2400" dirty="0" err="1"/>
              <a:t>DeadLine</a:t>
            </a:r>
            <a:endParaRPr lang="sk-SK" sz="2400" dirty="0"/>
          </a:p>
          <a:p>
            <a:pPr lvl="1"/>
            <a:r>
              <a:rPr lang="sk-SK" dirty="0" err="1"/>
              <a:t>name</a:t>
            </a:r>
            <a:endParaRPr lang="sk-SK" dirty="0"/>
          </a:p>
          <a:p>
            <a:pPr lvl="1"/>
            <a:r>
              <a:rPr lang="sk-SK" dirty="0"/>
              <a:t>šablóna grafu</a:t>
            </a:r>
          </a:p>
          <a:p>
            <a:pPr lvl="1"/>
            <a:r>
              <a:rPr lang="sk-SK" dirty="0"/>
              <a:t>úprava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sk-SK" sz="1800" dirty="0"/>
          </a:p>
          <a:p>
            <a:pPr marL="457200" lvl="1" indent="0">
              <a:buNone/>
            </a:pPr>
            <a:endParaRPr lang="sk-SK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3BB44F-DCB6-4B5C-BE9E-CD9D0E91D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171" y="302291"/>
            <a:ext cx="5446525" cy="62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0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E5A49435-E075-4822-9D18-0D1331C9F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883" y="1"/>
            <a:ext cx="1219988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088933" cy="2147520"/>
          </a:xfrm>
        </p:spPr>
        <p:txBody>
          <a:bodyPr>
            <a:normAutofit/>
          </a:bodyPr>
          <a:lstStyle/>
          <a:p>
            <a:r>
              <a:rPr lang="sk-SK" sz="4000"/>
              <a:t>Šablóna grafu</a:t>
            </a:r>
            <a:endParaRPr lang="cs-CZ" sz="400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3AE24FC-E697-4150-A4E9-7038F7232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54" name="Rectangle 64">
              <a:extLst>
                <a:ext uri="{FF2B5EF4-FFF2-40B4-BE49-F238E27FC236}">
                  <a16:creationId xmlns:a16="http://schemas.microsoft.com/office/drawing/2014/main" id="{B6E6A6DC-8190-4538-9EAF-6D2DA32F2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66">
              <a:extLst>
                <a:ext uri="{FF2B5EF4-FFF2-40B4-BE49-F238E27FC236}">
                  <a16:creationId xmlns:a16="http://schemas.microsoft.com/office/drawing/2014/main" id="{6A0F9E64-E4D5-4F5D-8DC8-4D718FB4E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8B14D11E-46EC-4472-B641-2B229466B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CBCC03E8-EFA8-4481-85F5-6D67FD43B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64">
              <a:extLst>
                <a:ext uri="{FF2B5EF4-FFF2-40B4-BE49-F238E27FC236}">
                  <a16:creationId xmlns:a16="http://schemas.microsoft.com/office/drawing/2014/main" id="{0AEDB5B1-8ED2-479D-B390-166313445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66">
              <a:extLst>
                <a:ext uri="{FF2B5EF4-FFF2-40B4-BE49-F238E27FC236}">
                  <a16:creationId xmlns:a16="http://schemas.microsoft.com/office/drawing/2014/main" id="{32736CD4-ACBB-4E31-A595-77721EE5F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64">
              <a:extLst>
                <a:ext uri="{FF2B5EF4-FFF2-40B4-BE49-F238E27FC236}">
                  <a16:creationId xmlns:a16="http://schemas.microsoft.com/office/drawing/2014/main" id="{840EDB8A-0A05-4A4D-9131-B0C9913AD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66">
              <a:extLst>
                <a:ext uri="{FF2B5EF4-FFF2-40B4-BE49-F238E27FC236}">
                  <a16:creationId xmlns:a16="http://schemas.microsoft.com/office/drawing/2014/main" id="{97852E7D-B6DA-4315-9AB0-F38BDF42C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64">
              <a:extLst>
                <a:ext uri="{FF2B5EF4-FFF2-40B4-BE49-F238E27FC236}">
                  <a16:creationId xmlns:a16="http://schemas.microsoft.com/office/drawing/2014/main" id="{042626BE-3A9A-4473-9CDB-891652CF9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66">
              <a:extLst>
                <a:ext uri="{FF2B5EF4-FFF2-40B4-BE49-F238E27FC236}">
                  <a16:creationId xmlns:a16="http://schemas.microsoft.com/office/drawing/2014/main" id="{26990F26-ADA3-4903-BD10-FB3F028C4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64">
              <a:extLst>
                <a:ext uri="{FF2B5EF4-FFF2-40B4-BE49-F238E27FC236}">
                  <a16:creationId xmlns:a16="http://schemas.microsoft.com/office/drawing/2014/main" id="{14323D42-A322-4207-857F-82B98209C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66">
              <a:extLst>
                <a:ext uri="{FF2B5EF4-FFF2-40B4-BE49-F238E27FC236}">
                  <a16:creationId xmlns:a16="http://schemas.microsoft.com/office/drawing/2014/main" id="{F9D23351-DEBD-4512-90A7-4603F9CA63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64">
              <a:extLst>
                <a:ext uri="{FF2B5EF4-FFF2-40B4-BE49-F238E27FC236}">
                  <a16:creationId xmlns:a16="http://schemas.microsoft.com/office/drawing/2014/main" id="{53C35052-0CBF-4794-B3FE-7CF81F06A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66">
              <a:extLst>
                <a:ext uri="{FF2B5EF4-FFF2-40B4-BE49-F238E27FC236}">
                  <a16:creationId xmlns:a16="http://schemas.microsoft.com/office/drawing/2014/main" id="{DE00348F-61C1-4BAF-A2DE-51D1FA9DC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64">
              <a:extLst>
                <a:ext uri="{FF2B5EF4-FFF2-40B4-BE49-F238E27FC236}">
                  <a16:creationId xmlns:a16="http://schemas.microsoft.com/office/drawing/2014/main" id="{740C38A9-2B2E-4547-9000-43FE77D14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66">
              <a:extLst>
                <a:ext uri="{FF2B5EF4-FFF2-40B4-BE49-F238E27FC236}">
                  <a16:creationId xmlns:a16="http://schemas.microsoft.com/office/drawing/2014/main" id="{8170394A-2958-4790-9EFB-6DA2EC131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64">
              <a:extLst>
                <a:ext uri="{FF2B5EF4-FFF2-40B4-BE49-F238E27FC236}">
                  <a16:creationId xmlns:a16="http://schemas.microsoft.com/office/drawing/2014/main" id="{A0D08350-9D6D-4252-8A04-D0422792B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66">
              <a:extLst>
                <a:ext uri="{FF2B5EF4-FFF2-40B4-BE49-F238E27FC236}">
                  <a16:creationId xmlns:a16="http://schemas.microsoft.com/office/drawing/2014/main" id="{854E4015-5352-4DFB-A8D1-2F380D399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64">
              <a:extLst>
                <a:ext uri="{FF2B5EF4-FFF2-40B4-BE49-F238E27FC236}">
                  <a16:creationId xmlns:a16="http://schemas.microsoft.com/office/drawing/2014/main" id="{835C5FE1-6BD5-4F30-AF61-12736BBAD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66">
              <a:extLst>
                <a:ext uri="{FF2B5EF4-FFF2-40B4-BE49-F238E27FC236}">
                  <a16:creationId xmlns:a16="http://schemas.microsoft.com/office/drawing/2014/main" id="{DDBBD31D-9CD8-4380-A5C6-A03D916CD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531476"/>
            <a:ext cx="4088932" cy="3034862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n-US" sz="1800"/>
          </a:p>
          <a:p>
            <a:pPr marL="457200" lvl="1" indent="0">
              <a:buNone/>
            </a:pPr>
            <a:endParaRPr lang="sk-SK" sz="1800" dirty="0"/>
          </a:p>
          <a:p>
            <a:pPr marL="457200" lvl="1" indent="0">
              <a:buNone/>
            </a:pPr>
            <a:endParaRPr lang="sk-SK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DA74DE-F9A8-4835-A9B1-BAAA5FB99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44" y="1960736"/>
            <a:ext cx="7823215" cy="46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8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sk-SK" sz="4200" dirty="0"/>
              <a:t>Analýza a automatizácia vstupných súborov</a:t>
            </a:r>
            <a:endParaRPr lang="cs-CZ" sz="4200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0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531476"/>
            <a:ext cx="4264888" cy="3034862"/>
          </a:xfrm>
        </p:spPr>
        <p:txBody>
          <a:bodyPr anchor="ctr">
            <a:normAutofit/>
          </a:bodyPr>
          <a:lstStyle/>
          <a:p>
            <a:r>
              <a:rPr lang="en-US" sz="2400" dirty="0" err="1"/>
              <a:t>Cabri</a:t>
            </a:r>
            <a:endParaRPr lang="sk-SK" sz="2400" dirty="0"/>
          </a:p>
          <a:p>
            <a:pPr lvl="1"/>
            <a:r>
              <a:rPr lang="sk-SK" dirty="0"/>
              <a:t>porovnávanie s </a:t>
            </a:r>
          </a:p>
          <a:p>
            <a:pPr marL="457200" lvl="1" indent="0">
              <a:buNone/>
            </a:pPr>
            <a:r>
              <a:rPr lang="sk-SK" dirty="0" err="1"/>
              <a:t>GeoGebrou</a:t>
            </a:r>
            <a:endParaRPr lang="sk-SK" dirty="0"/>
          </a:p>
          <a:p>
            <a:pPr lvl="1"/>
            <a:r>
              <a:rPr lang="sk-SK" dirty="0"/>
              <a:t> komplikácie</a:t>
            </a:r>
          </a:p>
          <a:p>
            <a:pPr lvl="1"/>
            <a:r>
              <a:rPr lang="sk-SK" dirty="0"/>
              <a:t>Riešenie</a:t>
            </a:r>
          </a:p>
          <a:p>
            <a:pPr lvl="1"/>
            <a:r>
              <a:rPr lang="sk-SK" dirty="0"/>
              <a:t>úprava</a:t>
            </a:r>
            <a:endParaRPr lang="en-US" dirty="0"/>
          </a:p>
          <a:p>
            <a:pPr marL="457200" lvl="1" indent="0">
              <a:buNone/>
            </a:pPr>
            <a:endParaRPr lang="sk-SK" sz="1800" dirty="0"/>
          </a:p>
          <a:p>
            <a:pPr marL="457200" lvl="1" indent="0">
              <a:buNone/>
            </a:pPr>
            <a:endParaRPr lang="sk-SK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C98BB6-5353-422C-834D-523063AB6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639" y="2634353"/>
            <a:ext cx="7823571" cy="418561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61F278C-19E1-4502-A9EE-A5A38A015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310" y="276501"/>
            <a:ext cx="41529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9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sk-SK" sz="4200" dirty="0"/>
              <a:t>Súčasný stav</a:t>
            </a:r>
            <a:endParaRPr lang="cs-CZ" sz="4200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0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1144" y="2845676"/>
            <a:ext cx="4264888" cy="3034862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sk-SK" dirty="0"/>
              <a:t>20</a:t>
            </a:r>
            <a:r>
              <a:rPr lang="en-US" dirty="0"/>
              <a:t>/</a:t>
            </a:r>
            <a:r>
              <a:rPr lang="sk-SK" dirty="0"/>
              <a:t>25 </a:t>
            </a:r>
            <a:r>
              <a:rPr lang="sk-SK" dirty="0" err="1"/>
              <a:t>wordov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64/86 </a:t>
            </a:r>
            <a:r>
              <a:rPr lang="en-US" dirty="0" err="1"/>
              <a:t>excelov</a:t>
            </a:r>
            <a:endParaRPr lang="en-US" dirty="0"/>
          </a:p>
          <a:p>
            <a:pPr marL="457200" lvl="1" indent="0">
              <a:buNone/>
            </a:pPr>
            <a:r>
              <a:rPr lang="en-US" dirty="0" err="1"/>
              <a:t>Viac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½ zo 110  </a:t>
            </a:r>
            <a:r>
              <a:rPr lang="en-US" dirty="0" err="1"/>
              <a:t>cabri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42/42 </a:t>
            </a:r>
            <a:r>
              <a:rPr lang="en-US" dirty="0" err="1"/>
              <a:t>grafov</a:t>
            </a:r>
            <a:endParaRPr lang="en-US" dirty="0"/>
          </a:p>
          <a:p>
            <a:pPr marL="457200" lvl="1" indent="0">
              <a:buNone/>
            </a:pPr>
            <a:endParaRPr lang="sk-SK" sz="1800" dirty="0"/>
          </a:p>
          <a:p>
            <a:pPr marL="457200" lvl="1" indent="0">
              <a:buNone/>
            </a:pP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276838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0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531476"/>
            <a:ext cx="4264888" cy="3034862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sk-SK" sz="1800"/>
          </a:p>
          <a:p>
            <a:pPr marL="457200" lvl="1" indent="0">
              <a:buNone/>
            </a:pPr>
            <a:endParaRPr lang="sk-SK" sz="1800" dirty="0"/>
          </a:p>
        </p:txBody>
      </p:sp>
      <p:pic>
        <p:nvPicPr>
          <p:cNvPr id="5" name="2022-06-21 07-46-01_Trim">
            <a:hlinkClick r:id="" action="ppaction://media"/>
            <a:extLst>
              <a:ext uri="{FF2B5EF4-FFF2-40B4-BE49-F238E27FC236}">
                <a16:creationId xmlns:a16="http://schemas.microsoft.com/office/drawing/2014/main" id="{6E097EDC-6E92-4C20-9C9B-6DD348EE9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sk-SK" sz="4200" dirty="0"/>
              <a:t>Prínosy práce</a:t>
            </a:r>
            <a:endParaRPr lang="cs-CZ" sz="4200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0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464" y="2598026"/>
            <a:ext cx="4264888" cy="3034862"/>
          </a:xfrm>
        </p:spPr>
        <p:txBody>
          <a:bodyPr anchor="ctr">
            <a:normAutofit/>
          </a:bodyPr>
          <a:lstStyle/>
          <a:p>
            <a:pPr lvl="1"/>
            <a:r>
              <a:rPr lang="sk-SK" dirty="0"/>
              <a:t>Vytvorenie </a:t>
            </a:r>
            <a:r>
              <a:rPr lang="en-US" dirty="0" err="1"/>
              <a:t>konvertoru</a:t>
            </a:r>
            <a:r>
              <a:rPr lang="sk-SK" dirty="0"/>
              <a:t> grafov z </a:t>
            </a:r>
            <a:r>
              <a:rPr lang="sk-SK" dirty="0" err="1"/>
              <a:t>DeadLine</a:t>
            </a:r>
            <a:r>
              <a:rPr lang="sk-SK" dirty="0"/>
              <a:t> do </a:t>
            </a:r>
            <a:r>
              <a:rPr lang="sk-SK" dirty="0" err="1"/>
              <a:t>GeoGebry</a:t>
            </a:r>
            <a:endParaRPr lang="sk-SK" dirty="0"/>
          </a:p>
          <a:p>
            <a:pPr lvl="1"/>
            <a:r>
              <a:rPr lang="sk-SK" dirty="0"/>
              <a:t>Vytvorenie online matematickej čítanky</a:t>
            </a:r>
          </a:p>
          <a:p>
            <a:pPr lvl="1"/>
            <a:r>
              <a:rPr lang="en-US" dirty="0" err="1"/>
              <a:t>konvertor</a:t>
            </a:r>
            <a:r>
              <a:rPr lang="sk-SK" dirty="0"/>
              <a:t> matematických konštrukcií z Cabri do </a:t>
            </a:r>
            <a:r>
              <a:rPr lang="sk-SK" dirty="0" err="1"/>
              <a:t>GeoGebry</a:t>
            </a:r>
            <a:endParaRPr lang="sk-SK" dirty="0"/>
          </a:p>
          <a:p>
            <a:pPr marL="457200" lvl="1" indent="0">
              <a:buNone/>
            </a:pP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634103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sk-SK" sz="4200" dirty="0"/>
              <a:t>Ďakujem za pozornosť</a:t>
            </a:r>
            <a:endParaRPr lang="cs-CZ" sz="4200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00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531476"/>
            <a:ext cx="4264888" cy="3034862"/>
          </a:xfrm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sk-SK" sz="1800" dirty="0"/>
          </a:p>
          <a:p>
            <a:pPr marL="457200" lvl="1" indent="0">
              <a:buNone/>
            </a:pPr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1290421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CDD7A-FE3C-4471-B7D4-FB8F0732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Otázky a odpovede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EC14E4-402C-41F9-9558-BFD1AC75C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pt-BR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Je v súlade s licenciou dešifrovať formáty Cabri a Deadline?</a:t>
            </a:r>
            <a:r>
              <a:rPr lang="pt-BR" sz="6000" dirty="0">
                <a:cs typeface="Arial" panose="020B0604020202020204" pitchFamily="34" charset="0"/>
              </a:rPr>
              <a:t> </a:t>
            </a:r>
            <a:endParaRPr lang="sk-SK" sz="6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6000" dirty="0">
                <a:cs typeface="Arial" panose="020B0604020202020204" pitchFamily="34" charset="0"/>
              </a:rPr>
              <a:t>Dešifrovanie Cabri a </a:t>
            </a:r>
            <a:r>
              <a:rPr lang="sk-SK" sz="6000" dirty="0" err="1">
                <a:cs typeface="Arial" panose="020B0604020202020204" pitchFamily="34" charset="0"/>
              </a:rPr>
              <a:t>DeadLine</a:t>
            </a:r>
            <a:r>
              <a:rPr lang="sk-SK" sz="6000" dirty="0">
                <a:cs typeface="Arial" panose="020B0604020202020204" pitchFamily="34" charset="0"/>
              </a:rPr>
              <a:t> nie je v súlade s licenciou, ale nikde sa nepíše, že dešifrovať ich formáty nie je v súlade s licenciou.</a:t>
            </a:r>
          </a:p>
          <a:p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Pokúšali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ste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sa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osloviť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autorov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Cabri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o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špecifikáciu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súborov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?</a:t>
            </a:r>
            <a:r>
              <a:rPr lang="cs-CZ" sz="60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6000" dirty="0" err="1">
                <a:cs typeface="Arial" panose="020B0604020202020204" pitchFamily="34" charset="0"/>
              </a:rPr>
              <a:t>Nie</a:t>
            </a:r>
            <a:r>
              <a:rPr lang="cs-CZ" sz="6000" dirty="0">
                <a:cs typeface="Arial" panose="020B0604020202020204" pitchFamily="34" charset="0"/>
              </a:rPr>
              <a:t>.</a:t>
            </a:r>
          </a:p>
          <a:p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Aká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je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architektúra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konvertora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z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Cabri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do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príkazov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Geogebra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?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Využíva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lexikálnu</a:t>
            </a:r>
            <a:r>
              <a:rPr lang="cs-CZ" sz="6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analýzu?</a:t>
            </a:r>
            <a:r>
              <a:rPr lang="cs-CZ" sz="60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sk-SK" sz="6000" dirty="0">
                <a:cs typeface="Arial" panose="020B0604020202020204" pitchFamily="34" charset="0"/>
              </a:rPr>
              <a:t>Nemá žiadnu špeciálnu architektúru. Ide o </a:t>
            </a:r>
            <a:r>
              <a:rPr lang="sk-SK" sz="6000" dirty="0" err="1">
                <a:cs typeface="Arial" panose="020B0604020202020204" pitchFamily="34" charset="0"/>
              </a:rPr>
              <a:t>script</a:t>
            </a:r>
            <a:r>
              <a:rPr lang="sk-SK" sz="6000" dirty="0">
                <a:cs typeface="Arial" panose="020B0604020202020204" pitchFamily="34" charset="0"/>
              </a:rPr>
              <a:t>, ktorý dostane na vstupe súbor, postupne ho číta, vytvára z neho </a:t>
            </a:r>
            <a:r>
              <a:rPr lang="sk-SK" sz="6000" dirty="0" err="1">
                <a:cs typeface="Arial" panose="020B0604020202020204" pitchFamily="34" charset="0"/>
              </a:rPr>
              <a:t>GeoGebra</a:t>
            </a:r>
            <a:r>
              <a:rPr lang="sk-SK" sz="6000" dirty="0">
                <a:cs typeface="Arial" panose="020B0604020202020204" pitchFamily="34" charset="0"/>
              </a:rPr>
              <a:t> príkazy a následne pomocou </a:t>
            </a:r>
            <a:r>
              <a:rPr lang="sk-SK" sz="6000" dirty="0" err="1">
                <a:cs typeface="Arial" panose="020B0604020202020204" pitchFamily="34" charset="0"/>
              </a:rPr>
              <a:t>selenia</a:t>
            </a:r>
            <a:r>
              <a:rPr lang="sk-SK" sz="6000" dirty="0">
                <a:cs typeface="Arial" panose="020B0604020202020204" pitchFamily="34" charset="0"/>
              </a:rPr>
              <a:t> tieto príkazy vkladá do </a:t>
            </a:r>
            <a:r>
              <a:rPr lang="sk-SK" sz="6000" dirty="0" err="1">
                <a:cs typeface="Arial" panose="020B0604020202020204" pitchFamily="34" charset="0"/>
              </a:rPr>
              <a:t>GeoGebry</a:t>
            </a:r>
            <a:r>
              <a:rPr lang="sk-SK" sz="6000" dirty="0">
                <a:cs typeface="Arial" panose="020B0604020202020204" pitchFamily="34" charset="0"/>
              </a:rPr>
              <a:t>. </a:t>
            </a:r>
            <a:r>
              <a:rPr lang="cs-CZ" sz="6000" dirty="0" err="1">
                <a:cs typeface="Arial" panose="020B0604020202020204" pitchFamily="34" charset="0"/>
              </a:rPr>
              <a:t>Nevyužíva</a:t>
            </a:r>
            <a:r>
              <a:rPr lang="cs-CZ" sz="6000" dirty="0">
                <a:cs typeface="Arial" panose="020B0604020202020204" pitchFamily="34" charset="0"/>
              </a:rPr>
              <a:t> </a:t>
            </a:r>
            <a:r>
              <a:rPr lang="cs-CZ" sz="6000" dirty="0" err="1">
                <a:cs typeface="Arial" panose="020B0604020202020204" pitchFamily="34" charset="0"/>
              </a:rPr>
              <a:t>lexikálnu</a:t>
            </a:r>
            <a:r>
              <a:rPr lang="cs-CZ" sz="6000" dirty="0">
                <a:cs typeface="Arial" panose="020B0604020202020204" pitchFamily="34" charset="0"/>
              </a:rPr>
              <a:t> analýzu.</a:t>
            </a:r>
          </a:p>
          <a:p>
            <a:pPr marL="0" indent="0">
              <a:buNone/>
            </a:pPr>
            <a:br>
              <a:rPr lang="cs-CZ" dirty="0"/>
            </a:br>
            <a:r>
              <a:rPr lang="sk-SK" dirty="0"/>
              <a:t> </a:t>
            </a:r>
            <a:r>
              <a:rPr lang="en-US" dirty="0"/>
              <a:t> 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586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CDD7A-FE3C-4471-B7D4-FB8F0732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Otázky a odpovede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EC14E4-402C-41F9-9558-BFD1AC75C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sz="6000" b="0" i="0" dirty="0" err="1">
                <a:solidFill>
                  <a:srgbClr val="000000"/>
                </a:solidFill>
                <a:effectLst/>
              </a:rPr>
              <a:t>Koľko</a:t>
            </a:r>
            <a:r>
              <a:rPr lang="cs-CZ" sz="6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</a:rPr>
              <a:t>appletov</a:t>
            </a:r>
            <a:r>
              <a:rPr lang="cs-CZ" sz="6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</a:rPr>
              <a:t>ste</a:t>
            </a:r>
            <a:r>
              <a:rPr lang="cs-CZ" sz="6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</a:rPr>
              <a:t>skonvertovali</a:t>
            </a:r>
            <a:r>
              <a:rPr lang="cs-CZ" sz="6000" b="0" i="0" dirty="0">
                <a:solidFill>
                  <a:srgbClr val="000000"/>
                </a:solidFill>
                <a:effectLst/>
              </a:rPr>
              <a:t> a </a:t>
            </a:r>
            <a:r>
              <a:rPr lang="cs-CZ" sz="6000" b="0" i="0" dirty="0" err="1">
                <a:solidFill>
                  <a:srgbClr val="000000"/>
                </a:solidFill>
                <a:effectLst/>
              </a:rPr>
              <a:t>koľko</a:t>
            </a:r>
            <a:r>
              <a:rPr lang="cs-CZ" sz="6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</a:rPr>
              <a:t>sa</a:t>
            </a:r>
            <a:r>
              <a:rPr lang="cs-CZ" sz="6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6000" b="0" i="0" dirty="0" err="1">
                <a:solidFill>
                  <a:srgbClr val="000000"/>
                </a:solidFill>
                <a:effectLst/>
              </a:rPr>
              <a:t>podarilo</a:t>
            </a:r>
            <a:r>
              <a:rPr lang="cs-CZ" sz="6000" b="0" i="0" dirty="0">
                <a:solidFill>
                  <a:srgbClr val="000000"/>
                </a:solidFill>
                <a:effectLst/>
              </a:rPr>
              <a:t> automaticky </a:t>
            </a:r>
            <a:r>
              <a:rPr lang="cs-CZ" sz="6000" b="0" i="0" dirty="0" err="1">
                <a:solidFill>
                  <a:srgbClr val="000000"/>
                </a:solidFill>
                <a:effectLst/>
              </a:rPr>
              <a:t>skonvertovať</a:t>
            </a:r>
            <a:r>
              <a:rPr lang="cs-CZ" sz="6000" b="0" i="0" dirty="0">
                <a:solidFill>
                  <a:srgbClr val="000000"/>
                </a:solidFill>
                <a:effectLst/>
              </a:rPr>
              <a:t> bez jediného </a:t>
            </a:r>
            <a:r>
              <a:rPr lang="cs-CZ" sz="6000" b="0" i="0" dirty="0" err="1">
                <a:solidFill>
                  <a:srgbClr val="000000"/>
                </a:solidFill>
                <a:effectLst/>
              </a:rPr>
              <a:t>manuálneho</a:t>
            </a:r>
            <a:r>
              <a:rPr lang="cs-CZ" sz="6000" dirty="0">
                <a:solidFill>
                  <a:srgbClr val="000000"/>
                </a:solidFill>
              </a:rPr>
              <a:t> </a:t>
            </a:r>
            <a:r>
              <a:rPr lang="cs-CZ" sz="6000" b="0" i="0" dirty="0">
                <a:solidFill>
                  <a:srgbClr val="000000"/>
                </a:solidFill>
                <a:effectLst/>
              </a:rPr>
              <a:t>zásahu?</a:t>
            </a:r>
            <a:r>
              <a:rPr lang="cs-CZ" sz="6000" dirty="0"/>
              <a:t> </a:t>
            </a:r>
          </a:p>
          <a:p>
            <a:pPr marL="0" indent="0">
              <a:buNone/>
            </a:pPr>
            <a:r>
              <a:rPr lang="en-US" sz="6000" dirty="0"/>
              <a:t>S</a:t>
            </a:r>
            <a:r>
              <a:rPr lang="cs-CZ" sz="6000" dirty="0"/>
              <a:t>konvertovaných je okolo 60</a:t>
            </a:r>
            <a:r>
              <a:rPr lang="en-US" sz="6000" dirty="0"/>
              <a:t>% </a:t>
            </a:r>
            <a:r>
              <a:rPr lang="en-US" sz="6000" dirty="0" err="1"/>
              <a:t>kon</a:t>
            </a:r>
            <a:r>
              <a:rPr lang="sk-SK" sz="6000" dirty="0" err="1"/>
              <a:t>štrukcií</a:t>
            </a:r>
            <a:r>
              <a:rPr lang="sk-SK" sz="6000" dirty="0"/>
              <a:t> a grafov je 100</a:t>
            </a:r>
            <a:r>
              <a:rPr lang="en-US" sz="6000" dirty="0"/>
              <a:t>%</a:t>
            </a:r>
            <a:r>
              <a:rPr lang="sk-SK" sz="6000" dirty="0"/>
              <a:t>. </a:t>
            </a:r>
          </a:p>
          <a:p>
            <a:pPr marL="0" indent="0">
              <a:buNone/>
            </a:pPr>
            <a:r>
              <a:rPr lang="sk-SK" sz="6000" dirty="0"/>
              <a:t>Bez manuálneho zásahu sa dali spraviť iba grafy, v tomto prípade záležalo od toho či existujú priesečníky s osami.</a:t>
            </a:r>
          </a:p>
          <a:p>
            <a:pPr marL="0" indent="0">
              <a:buNone/>
            </a:pPr>
            <a:r>
              <a:rPr lang="sk-SK" sz="6000" dirty="0"/>
              <a:t>Ak by nebola použitá šablóna a nechala by som používateľa nech sa trápi sám so zisťovaním derivácie, extrémov, hľadaním koreňov pomocou </a:t>
            </a:r>
            <a:r>
              <a:rPr lang="sk-SK" sz="6000" dirty="0" err="1"/>
              <a:t>geogebry</a:t>
            </a:r>
            <a:r>
              <a:rPr lang="sk-SK" sz="6000" dirty="0"/>
              <a:t>, tak by to bolo 100</a:t>
            </a:r>
            <a:r>
              <a:rPr lang="en-US" sz="6000" dirty="0"/>
              <a:t>%.</a:t>
            </a:r>
          </a:p>
          <a:p>
            <a:pPr marL="0" indent="0">
              <a:buNone/>
            </a:pPr>
            <a:r>
              <a:rPr lang="en-US" sz="6000" dirty="0"/>
              <a:t>Kon</a:t>
            </a:r>
            <a:r>
              <a:rPr lang="sk-SK" sz="6000" dirty="0" err="1"/>
              <a:t>štrukcie</a:t>
            </a:r>
            <a:r>
              <a:rPr lang="sk-SK" sz="6000" dirty="0"/>
              <a:t> sa nedajú skonvertovať bez manuálneho zásahu.</a:t>
            </a:r>
          </a:p>
          <a:p>
            <a:pPr marL="0" indent="0">
              <a:buNone/>
            </a:pPr>
            <a:br>
              <a:rPr lang="cs-CZ" dirty="0"/>
            </a:br>
            <a:r>
              <a:rPr lang="sk-SK" dirty="0"/>
              <a:t> </a:t>
            </a:r>
            <a:r>
              <a:rPr lang="en-US" dirty="0"/>
              <a:t> 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0737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CDD7A-FE3C-4471-B7D4-FB8F0732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Otázky a odpovede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EC14E4-402C-41F9-9558-BFD1AC75C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cs-CZ" sz="9600" b="0" i="0" dirty="0" err="1">
                <a:solidFill>
                  <a:srgbClr val="000000"/>
                </a:solidFill>
                <a:effectLst/>
              </a:rPr>
              <a:t>Nebolo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by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ideálnejšie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importovať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spomínané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materiály do CMS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Moodle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? (Využitím vhodných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pluginov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.)</a:t>
            </a:r>
            <a:r>
              <a:rPr lang="cs-CZ" sz="9600" dirty="0"/>
              <a:t> </a:t>
            </a:r>
          </a:p>
          <a:p>
            <a:pPr marL="0" indent="0">
              <a:buNone/>
            </a:pPr>
            <a:endParaRPr lang="cs-CZ" sz="9600" dirty="0"/>
          </a:p>
          <a:p>
            <a:r>
              <a:rPr lang="cs-CZ" sz="9600" b="0" i="0" dirty="0" err="1">
                <a:solidFill>
                  <a:srgbClr val="000000"/>
                </a:solidFill>
                <a:effectLst/>
              </a:rPr>
              <a:t>Boli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konvertované materiály testované na škole?</a:t>
            </a:r>
            <a:r>
              <a:rPr lang="cs-CZ" sz="9600" dirty="0"/>
              <a:t> </a:t>
            </a:r>
            <a:br>
              <a:rPr lang="cs-CZ" sz="9600" dirty="0"/>
            </a:br>
            <a:r>
              <a:rPr lang="cs-CZ" sz="9600" dirty="0" err="1"/>
              <a:t>Nie</a:t>
            </a:r>
            <a:r>
              <a:rPr lang="cs-CZ" sz="9600" dirty="0"/>
              <a:t>.</a:t>
            </a:r>
          </a:p>
          <a:p>
            <a:r>
              <a:rPr lang="cs-CZ" sz="9600" b="0" i="0" dirty="0">
                <a:solidFill>
                  <a:srgbClr val="000000"/>
                </a:solidFill>
                <a:effectLst/>
              </a:rPr>
              <a:t>Má výsledná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konverzia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materiálov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aj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nejakú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funkciu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navyše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oproti starej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verzii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?</a:t>
            </a:r>
            <a:r>
              <a:rPr lang="cs-CZ" sz="9600" dirty="0"/>
              <a:t> </a:t>
            </a:r>
            <a:br>
              <a:rPr lang="cs-CZ" sz="9600" dirty="0"/>
            </a:br>
            <a:r>
              <a:rPr lang="cs-CZ" sz="9600" dirty="0"/>
              <a:t>V </a:t>
            </a:r>
            <a:r>
              <a:rPr lang="cs-CZ" sz="9600" dirty="0" err="1"/>
              <a:t>cieli</a:t>
            </a:r>
            <a:r>
              <a:rPr lang="cs-CZ" sz="9600" dirty="0"/>
              <a:t> práce je </a:t>
            </a:r>
            <a:r>
              <a:rPr lang="cs-CZ" sz="9600" dirty="0" err="1"/>
              <a:t>napísané</a:t>
            </a:r>
            <a:r>
              <a:rPr lang="cs-CZ" sz="9600" dirty="0"/>
              <a:t>, že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sa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neočakáva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žiaden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metodický posun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predloženého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materiálu.</a:t>
            </a:r>
          </a:p>
          <a:p>
            <a:r>
              <a:rPr lang="cs-CZ" sz="9600" b="0" i="0" dirty="0" err="1">
                <a:solidFill>
                  <a:srgbClr val="000000"/>
                </a:solidFill>
                <a:effectLst/>
              </a:rPr>
              <a:t>Aká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časť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pôvodnej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čítanky je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úplne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dokončená na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zverejnenej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stránke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?</a:t>
            </a:r>
            <a:r>
              <a:rPr lang="cs-CZ" sz="9600" dirty="0"/>
              <a:t> </a:t>
            </a:r>
          </a:p>
          <a:p>
            <a:pPr marL="0" indent="0">
              <a:buNone/>
            </a:pPr>
            <a:r>
              <a:rPr lang="cs-CZ" sz="9600" dirty="0"/>
              <a:t>4</a:t>
            </a:r>
            <a:r>
              <a:rPr lang="en-US" sz="9600" dirty="0"/>
              <a:t>/5 </a:t>
            </a:r>
            <a:r>
              <a:rPr lang="sk-SK" sz="9600" dirty="0"/>
              <a:t>kapitol je dokončených.</a:t>
            </a:r>
          </a:p>
          <a:p>
            <a:pPr marL="0" indent="0">
              <a:buNone/>
            </a:pPr>
            <a:endParaRPr lang="sk-SK" sz="9600" dirty="0"/>
          </a:p>
          <a:p>
            <a:pPr marL="0" indent="0">
              <a:buNone/>
            </a:pPr>
            <a:r>
              <a:rPr lang="cs-CZ" sz="9600" b="0" i="0" dirty="0">
                <a:solidFill>
                  <a:srgbClr val="000000"/>
                </a:solidFill>
                <a:effectLst/>
              </a:rPr>
              <a:t>Na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niektoré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typ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súborov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ste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pri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konverzii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použili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vlastné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nástroje, skripty, či programy.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Prečo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nie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sú</a:t>
            </a:r>
            <a:br>
              <a:rPr lang="cs-CZ" sz="9600" b="0" i="0" dirty="0">
                <a:solidFill>
                  <a:srgbClr val="000000"/>
                </a:solidFill>
                <a:effectLst/>
              </a:rPr>
            </a:br>
            <a:r>
              <a:rPr lang="cs-CZ" sz="9600" b="0" i="0" dirty="0" err="1">
                <a:solidFill>
                  <a:srgbClr val="000000"/>
                </a:solidFill>
                <a:effectLst/>
              </a:rPr>
              <a:t>súčasťou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 práce ?</a:t>
            </a:r>
            <a:r>
              <a:rPr lang="cs-CZ" sz="9600" dirty="0"/>
              <a:t> </a:t>
            </a:r>
            <a:br>
              <a:rPr lang="cs-CZ" sz="7400" dirty="0"/>
            </a:br>
            <a:br>
              <a:rPr lang="cs-CZ" sz="5100" dirty="0"/>
            </a:br>
            <a:br>
              <a:rPr lang="cs-CZ" sz="5100" dirty="0"/>
            </a:br>
            <a:br>
              <a:rPr lang="cs-CZ" sz="5100" dirty="0"/>
            </a:br>
            <a:r>
              <a:rPr lang="sk-SK" sz="5100" dirty="0"/>
              <a:t> </a:t>
            </a:r>
            <a:r>
              <a:rPr lang="en-US" sz="5100" dirty="0"/>
              <a:t>  </a:t>
            </a:r>
            <a:br>
              <a:rPr lang="cs-CZ" dirty="0"/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6761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D67C2EE-AFA7-458A-8695-51B546F47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0"/>
            <a:ext cx="1158503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B86A40-F4FC-42AB-8FBE-77A92D6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10258732" cy="2147520"/>
          </a:xfrm>
        </p:spPr>
        <p:txBody>
          <a:bodyPr anchor="b">
            <a:normAutofit/>
          </a:bodyPr>
          <a:lstStyle/>
          <a:p>
            <a:r>
              <a:rPr lang="sk-SK" sz="6000" dirty="0"/>
              <a:t>Cieľ práce</a:t>
            </a:r>
            <a:endParaRPr lang="cs-CZ" sz="6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21A507-76C4-489F-9F32-ECC44C5D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7DC847D7-5EB9-4FE0-B168-3DE1EB4EF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F6F873C5-6B08-4AFE-A352-0A7CBBF46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B0DB0814-1ED8-487C-B9C3-0A3D8FCF9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F5F3852A-F720-4D40-A134-9973D3E1F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B5D5737-4218-40BA-8AF2-1AE5DECD3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B935F463-D65C-49FE-A92B-41F5ECDA6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F6CA73CF-0DFE-4798-BC6E-C387843B4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98C7D6EA-A5D9-4522-AE62-F469FE68F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04050F1-B046-473B-B19A-E9E56235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975EDD96-1800-4F89-BFE1-9B91350FB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20884670-A662-4E05-AAE8-45BD00526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3FF1EA1E-0B30-4AB3-9D10-CAFB149C8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45623CE9-FC05-43E5-A0BF-7BD5F22B8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E5FDD108-3711-4CC4-AA3A-62731494D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17CDDB6-3812-4D05-B01E-102B32F6B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D6726100-858D-44CA-B0A8-DC13EA7BF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C299ED46-3E2E-408F-82A1-FB2A0A2B9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772859DA-EE4D-4BF7-B000-0718B4A0F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666A5CAC-B220-49E0-A1BC-AD5F16827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6690C2E3-0443-48E4-8F94-E3D9113FF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DEA0F6-A02E-48D7-9408-51AC1024C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509010"/>
            <a:ext cx="10258733" cy="3057328"/>
          </a:xfrm>
        </p:spPr>
        <p:txBody>
          <a:bodyPr anchor="ctr">
            <a:normAutofit/>
          </a:bodyPr>
          <a:lstStyle/>
          <a:p>
            <a:r>
              <a:rPr lang="sk-SK" sz="2400" dirty="0"/>
              <a:t>adaptácia existujúcich materiálov na dnešné technológie</a:t>
            </a:r>
          </a:p>
          <a:p>
            <a:r>
              <a:rPr lang="sk-SK" sz="2400" dirty="0"/>
              <a:t>vytvorenie interaktívnej online verzie</a:t>
            </a:r>
          </a:p>
          <a:p>
            <a:r>
              <a:rPr lang="sk-SK" sz="2400" dirty="0"/>
              <a:t>používatelia - žiaci 3. stupňa</a:t>
            </a:r>
          </a:p>
        </p:txBody>
      </p:sp>
    </p:spTree>
    <p:extLst>
      <p:ext uri="{BB962C8B-B14F-4D97-AF65-F5344CB8AC3E}">
        <p14:creationId xmlns:p14="http://schemas.microsoft.com/office/powerpoint/2010/main" val="215303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sk-SK" sz="4200"/>
              <a:t>Vstupné súbory</a:t>
            </a:r>
            <a:endParaRPr lang="cs-CZ" sz="42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531476"/>
            <a:ext cx="4264888" cy="3034862"/>
          </a:xfrm>
        </p:spPr>
        <p:txBody>
          <a:bodyPr anchor="ctr">
            <a:normAutofit/>
          </a:bodyPr>
          <a:lstStyle/>
          <a:p>
            <a:r>
              <a:rPr lang="sk-SK" sz="2400" dirty="0"/>
              <a:t>Word</a:t>
            </a:r>
            <a:endParaRPr lang="en-US" sz="2400" dirty="0"/>
          </a:p>
          <a:p>
            <a:pPr lvl="1"/>
            <a:r>
              <a:rPr lang="sk-SK" dirty="0"/>
              <a:t>vysvetlenie učiva</a:t>
            </a:r>
          </a:p>
          <a:p>
            <a:pPr lvl="1"/>
            <a:r>
              <a:rPr lang="sk-SK" dirty="0"/>
              <a:t>príklady, úlohy, riešenia</a:t>
            </a:r>
          </a:p>
          <a:p>
            <a:pPr lvl="1"/>
            <a:r>
              <a:rPr lang="sk-SK" dirty="0"/>
              <a:t>odkazy na </a:t>
            </a:r>
            <a:r>
              <a:rPr lang="sk-SK" dirty="0" err="1"/>
              <a:t>miniprojekty</a:t>
            </a:r>
            <a:endParaRPr lang="sk-SK" dirty="0"/>
          </a:p>
          <a:p>
            <a:pPr lvl="1"/>
            <a:r>
              <a:rPr lang="sk-SK" dirty="0"/>
              <a:t>odkazy na doplňujúce materiály</a:t>
            </a: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3F44BFBC-8F40-407B-9EE2-D56313A2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40" y="1411723"/>
            <a:ext cx="5526788" cy="40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8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sk-SK" sz="4200"/>
              <a:t>Vstupné súbory</a:t>
            </a:r>
            <a:endParaRPr lang="cs-CZ" sz="42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531476"/>
            <a:ext cx="4264888" cy="3034862"/>
          </a:xfrm>
        </p:spPr>
        <p:txBody>
          <a:bodyPr anchor="ctr">
            <a:normAutofit/>
          </a:bodyPr>
          <a:lstStyle/>
          <a:p>
            <a:r>
              <a:rPr lang="sk-SK" sz="2400" dirty="0"/>
              <a:t>Excel</a:t>
            </a:r>
            <a:endParaRPr lang="en-US" sz="2400" dirty="0"/>
          </a:p>
          <a:p>
            <a:pPr lvl="1"/>
            <a:r>
              <a:rPr lang="sk-SK" dirty="0"/>
              <a:t>grafy</a:t>
            </a:r>
          </a:p>
          <a:p>
            <a:pPr lvl="1"/>
            <a:r>
              <a:rPr lang="sk-SK" dirty="0"/>
              <a:t>tabuľky</a:t>
            </a:r>
          </a:p>
          <a:p>
            <a:pPr lvl="1"/>
            <a:r>
              <a:rPr lang="sk-SK" dirty="0"/>
              <a:t>zložitejšie vzorce</a:t>
            </a:r>
          </a:p>
          <a:p>
            <a:pPr marL="457200" lvl="1" indent="0">
              <a:buNone/>
            </a:pPr>
            <a:endParaRPr lang="sk-SK" sz="1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2A7967-C85D-4345-B091-E24885A4E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40" y="1867683"/>
            <a:ext cx="5526788" cy="312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sk-SK" sz="4200"/>
              <a:t>Vstupné súbory</a:t>
            </a:r>
            <a:endParaRPr lang="cs-CZ" sz="42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531476"/>
            <a:ext cx="4264888" cy="3034862"/>
          </a:xfrm>
        </p:spPr>
        <p:txBody>
          <a:bodyPr anchor="ctr">
            <a:normAutofit/>
          </a:bodyPr>
          <a:lstStyle/>
          <a:p>
            <a:r>
              <a:rPr lang="sk-SK" sz="2400" dirty="0" err="1"/>
              <a:t>DeadLine</a:t>
            </a:r>
            <a:endParaRPr lang="en-US" sz="2400" dirty="0"/>
          </a:p>
          <a:p>
            <a:pPr lvl="1"/>
            <a:r>
              <a:rPr lang="sk-SK" dirty="0"/>
              <a:t>grafy</a:t>
            </a:r>
          </a:p>
          <a:p>
            <a:pPr lvl="1"/>
            <a:r>
              <a:rPr lang="sk-SK" dirty="0"/>
              <a:t>matematický softvér</a:t>
            </a:r>
          </a:p>
          <a:p>
            <a:pPr lvl="1"/>
            <a:r>
              <a:rPr lang="sk-SK" dirty="0"/>
              <a:t>rieši rovnice a vykresľuje grafy</a:t>
            </a:r>
          </a:p>
          <a:p>
            <a:pPr marL="457200" lvl="1" indent="0">
              <a:buNone/>
            </a:pPr>
            <a:endParaRPr lang="sk-SK" sz="1800" dirty="0"/>
          </a:p>
          <a:p>
            <a:pPr marL="457200" lvl="1" indent="0">
              <a:buNone/>
            </a:pPr>
            <a:endParaRPr lang="sk-SK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2ADA431-A55C-49FC-8702-31391F6A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40" y="1163017"/>
            <a:ext cx="5526788" cy="4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2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4264888" cy="2221992"/>
          </a:xfrm>
        </p:spPr>
        <p:txBody>
          <a:bodyPr>
            <a:normAutofit/>
          </a:bodyPr>
          <a:lstStyle/>
          <a:p>
            <a:r>
              <a:rPr lang="sk-SK" sz="4200"/>
              <a:t>Vstupné súbory</a:t>
            </a:r>
            <a:endParaRPr lang="cs-CZ" sz="42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3531476"/>
            <a:ext cx="4264888" cy="3034862"/>
          </a:xfrm>
        </p:spPr>
        <p:txBody>
          <a:bodyPr anchor="ctr">
            <a:normAutofit/>
          </a:bodyPr>
          <a:lstStyle/>
          <a:p>
            <a:r>
              <a:rPr lang="sk-SK" sz="2400" dirty="0"/>
              <a:t>Cabri</a:t>
            </a:r>
            <a:endParaRPr lang="en-US" sz="2400" dirty="0"/>
          </a:p>
          <a:p>
            <a:pPr lvl="1"/>
            <a:r>
              <a:rPr lang="sk-SK" dirty="0"/>
              <a:t>matematické konštrukcie</a:t>
            </a:r>
          </a:p>
          <a:p>
            <a:pPr lvl="1"/>
            <a:r>
              <a:rPr lang="sk-SK" dirty="0"/>
              <a:t>matematický softvér</a:t>
            </a:r>
          </a:p>
          <a:p>
            <a:pPr lvl="1"/>
            <a:r>
              <a:rPr lang="sk-SK" dirty="0"/>
              <a:t>geometrické objekty</a:t>
            </a:r>
          </a:p>
          <a:p>
            <a:pPr marL="457200" lvl="1" indent="0">
              <a:buNone/>
            </a:pPr>
            <a:endParaRPr lang="sk-SK" sz="1800" dirty="0"/>
          </a:p>
          <a:p>
            <a:pPr marL="457200" lvl="1" indent="0">
              <a:buNone/>
            </a:pPr>
            <a:endParaRPr lang="sk-SK" sz="1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8C90AB-AEC0-4D22-9B20-117F31C91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40" y="1342638"/>
            <a:ext cx="5526788" cy="417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88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7D67C2EE-AFA7-458A-8695-51B546F47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0"/>
            <a:ext cx="1158503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A17E0-2B1F-4425-8DDC-88CD606F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10258732" cy="2147520"/>
          </a:xfrm>
        </p:spPr>
        <p:txBody>
          <a:bodyPr anchor="b">
            <a:normAutofit/>
          </a:bodyPr>
          <a:lstStyle/>
          <a:p>
            <a:r>
              <a:rPr lang="sk-SK" sz="6000"/>
              <a:t>Problém a riešenie</a:t>
            </a:r>
            <a:endParaRPr lang="cs-CZ" sz="600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221A507-76C4-489F-9F32-ECC44C5D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7DC847D7-5EB9-4FE0-B168-3DE1EB4EF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F6F873C5-6B08-4AFE-A352-0A7CBBF46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B0DB0814-1ED8-487C-B9C3-0A3D8FCF9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F5F3852A-F720-4D40-A134-9973D3E1F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1B5D5737-4218-40BA-8AF2-1AE5DECD3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B935F463-D65C-49FE-A92B-41F5ECDA6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F6CA73CF-0DFE-4798-BC6E-C387843B4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98C7D6EA-A5D9-4522-AE62-F469FE68F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B04050F1-B046-473B-B19A-E9E56235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975EDD96-1800-4F89-BFE1-9B91350FB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id="{20884670-A662-4E05-AAE8-45BD00526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id="{3FF1EA1E-0B30-4AB3-9D10-CAFB149C8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id="{45623CE9-FC05-43E5-A0BF-7BD5F22B8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id="{E5FDD108-3711-4CC4-AA3A-62731494D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4">
              <a:extLst>
                <a:ext uri="{FF2B5EF4-FFF2-40B4-BE49-F238E27FC236}">
                  <a16:creationId xmlns:a16="http://schemas.microsoft.com/office/drawing/2014/main" id="{A17CDDB6-3812-4D05-B01E-102B32F6B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6">
              <a:extLst>
                <a:ext uri="{FF2B5EF4-FFF2-40B4-BE49-F238E27FC236}">
                  <a16:creationId xmlns:a16="http://schemas.microsoft.com/office/drawing/2014/main" id="{D6726100-858D-44CA-B0A8-DC13EA7BF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4">
              <a:extLst>
                <a:ext uri="{FF2B5EF4-FFF2-40B4-BE49-F238E27FC236}">
                  <a16:creationId xmlns:a16="http://schemas.microsoft.com/office/drawing/2014/main" id="{C299ED46-3E2E-408F-82A1-FB2A0A2B9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6">
              <a:extLst>
                <a:ext uri="{FF2B5EF4-FFF2-40B4-BE49-F238E27FC236}">
                  <a16:creationId xmlns:a16="http://schemas.microsoft.com/office/drawing/2014/main" id="{772859DA-EE4D-4BF7-B000-0718B4A0F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4">
              <a:extLst>
                <a:ext uri="{FF2B5EF4-FFF2-40B4-BE49-F238E27FC236}">
                  <a16:creationId xmlns:a16="http://schemas.microsoft.com/office/drawing/2014/main" id="{666A5CAC-B220-49E0-A1BC-AD5F16827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66">
              <a:extLst>
                <a:ext uri="{FF2B5EF4-FFF2-40B4-BE49-F238E27FC236}">
                  <a16:creationId xmlns:a16="http://schemas.microsoft.com/office/drawing/2014/main" id="{6690C2E3-0443-48E4-8F94-E3D9113FF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6EF678-A41C-42FB-942B-84A76E8D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509010"/>
            <a:ext cx="10258733" cy="3057328"/>
          </a:xfrm>
        </p:spPr>
        <p:txBody>
          <a:bodyPr anchor="ctr">
            <a:normAutofit/>
          </a:bodyPr>
          <a:lstStyle/>
          <a:p>
            <a:r>
              <a:rPr lang="sk-SK" sz="2400" dirty="0"/>
              <a:t>nepohodlnosť používania</a:t>
            </a:r>
          </a:p>
          <a:p>
            <a:r>
              <a:rPr lang="sk-SK" sz="2400" dirty="0"/>
              <a:t>neexistujúce odkazy</a:t>
            </a:r>
          </a:p>
          <a:p>
            <a:r>
              <a:rPr lang="sk-SK" sz="2400" dirty="0"/>
              <a:t>dostupnosť</a:t>
            </a:r>
          </a:p>
          <a:p>
            <a:r>
              <a:rPr lang="sk-SK" sz="2400" dirty="0"/>
              <a:t> inštalácia a zakúpenie softvérov</a:t>
            </a:r>
          </a:p>
          <a:p>
            <a:endParaRPr lang="sk-SK" sz="2400" dirty="0"/>
          </a:p>
          <a:p>
            <a:r>
              <a:rPr lang="sk-SK" sz="2400" dirty="0"/>
              <a:t>webstránka</a:t>
            </a:r>
          </a:p>
          <a:p>
            <a:pPr marL="457200" lvl="1" indent="0">
              <a:buNone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02642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D67C2EE-AFA7-458A-8695-51B546F47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0"/>
            <a:ext cx="1158503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9B36AF-6B28-4B89-A121-581001E8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10258732" cy="2147520"/>
          </a:xfrm>
        </p:spPr>
        <p:txBody>
          <a:bodyPr anchor="b">
            <a:normAutofit/>
          </a:bodyPr>
          <a:lstStyle/>
          <a:p>
            <a:r>
              <a:rPr lang="sk-SK" sz="6000"/>
              <a:t>Použité technológie</a:t>
            </a:r>
            <a:endParaRPr lang="cs-CZ" sz="6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21A507-76C4-489F-9F32-ECC44C5D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7DC847D7-5EB9-4FE0-B168-3DE1EB4EF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F6F873C5-6B08-4AFE-A352-0A7CBBF46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B0DB0814-1ED8-487C-B9C3-0A3D8FCF9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F5F3852A-F720-4D40-A134-9973D3E1F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B5D5737-4218-40BA-8AF2-1AE5DECD3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B935F463-D65C-49FE-A92B-41F5ECDA6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F6CA73CF-0DFE-4798-BC6E-C387843B4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98C7D6EA-A5D9-4522-AE62-F469FE68F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04050F1-B046-473B-B19A-E9E56235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975EDD96-1800-4F89-BFE1-9B91350FB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20884670-A662-4E05-AAE8-45BD00526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3FF1EA1E-0B30-4AB3-9D10-CAFB149C8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45623CE9-FC05-43E5-A0BF-7BD5F22B8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E5FDD108-3711-4CC4-AA3A-62731494D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17CDDB6-3812-4D05-B01E-102B32F6B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D6726100-858D-44CA-B0A8-DC13EA7BF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C299ED46-3E2E-408F-82A1-FB2A0A2B9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772859DA-EE4D-4BF7-B000-0718B4A0F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666A5CAC-B220-49E0-A1BC-AD5F16827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6690C2E3-0443-48E4-8F94-E3D9113FF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95C542-B707-4DAD-B373-188C38BDE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509010"/>
            <a:ext cx="10258733" cy="3057328"/>
          </a:xfrm>
        </p:spPr>
        <p:txBody>
          <a:bodyPr anchor="ctr">
            <a:normAutofit/>
          </a:bodyPr>
          <a:lstStyle/>
          <a:p>
            <a:r>
              <a:rPr lang="sk-SK" sz="2400" dirty="0" err="1"/>
              <a:t>Python</a:t>
            </a:r>
            <a:r>
              <a:rPr lang="sk-SK" sz="2400" dirty="0"/>
              <a:t> + </a:t>
            </a:r>
            <a:r>
              <a:rPr lang="sk-SK" sz="2400" dirty="0" err="1"/>
              <a:t>selenium</a:t>
            </a:r>
            <a:endParaRPr lang="sk-SK" sz="2400" dirty="0"/>
          </a:p>
          <a:p>
            <a:r>
              <a:rPr lang="sk-SK" sz="2400" dirty="0"/>
              <a:t>HTML</a:t>
            </a:r>
          </a:p>
          <a:p>
            <a:r>
              <a:rPr lang="sk-SK" sz="2400" dirty="0"/>
              <a:t>JavaScript</a:t>
            </a:r>
          </a:p>
          <a:p>
            <a:r>
              <a:rPr lang="sk-SK" sz="2400" dirty="0"/>
              <a:t>PHP</a:t>
            </a:r>
          </a:p>
          <a:p>
            <a:r>
              <a:rPr lang="sk-SK" sz="2400" dirty="0" err="1"/>
              <a:t>MathJax</a:t>
            </a:r>
            <a:endParaRPr lang="sk-SK" sz="2400" dirty="0"/>
          </a:p>
          <a:p>
            <a:r>
              <a:rPr lang="sk-SK" sz="2400" dirty="0" err="1"/>
              <a:t>GeoGebra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3393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9B36AF-6B28-4B89-A121-581001E8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Word a Excel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95C542-B707-4DAD-B373-188C38BDE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Word	</a:t>
            </a:r>
            <a:endParaRPr lang="sk-SK" sz="2400" dirty="0"/>
          </a:p>
          <a:p>
            <a:pPr lvl="1"/>
            <a:r>
              <a:rPr lang="sk-SK" dirty="0"/>
              <a:t>Html</a:t>
            </a:r>
          </a:p>
          <a:p>
            <a:pPr lvl="1"/>
            <a:r>
              <a:rPr lang="sk-SK" dirty="0" err="1"/>
              <a:t>Mathjax</a:t>
            </a:r>
            <a:endParaRPr lang="sk-SK" dirty="0"/>
          </a:p>
          <a:p>
            <a:pPr lvl="1"/>
            <a:r>
              <a:rPr lang="sk-SK" dirty="0"/>
              <a:t>Zmena odkazov</a:t>
            </a:r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cxnSp>
        <p:nvCxnSpPr>
          <p:cNvPr id="46" name="Straight Connector 4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ástupný obsah 2">
            <a:extLst>
              <a:ext uri="{FF2B5EF4-FFF2-40B4-BE49-F238E27FC236}">
                <a16:creationId xmlns:a16="http://schemas.microsoft.com/office/drawing/2014/main" id="{C90F50FD-1E11-4A36-A305-741C9511DF58}"/>
              </a:ext>
            </a:extLst>
          </p:cNvPr>
          <p:cNvSpPr txBox="1">
            <a:spLocks/>
          </p:cNvSpPr>
          <p:nvPr/>
        </p:nvSpPr>
        <p:spPr>
          <a:xfrm>
            <a:off x="8451605" y="1412488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/>
              <a:t>Excel</a:t>
            </a:r>
          </a:p>
          <a:p>
            <a:pPr lvl="1"/>
            <a:r>
              <a:rPr lang="sk-SK" dirty="0"/>
              <a:t>Rozdelenie na 3 druhy</a:t>
            </a:r>
          </a:p>
          <a:p>
            <a:pPr lvl="1"/>
            <a:r>
              <a:rPr lang="sk-SK" dirty="0" err="1"/>
              <a:t>GeoGebra</a:t>
            </a:r>
            <a:endParaRPr lang="sk-SK" dirty="0"/>
          </a:p>
          <a:p>
            <a:pPr lvl="1"/>
            <a:r>
              <a:rPr lang="sk-SK" dirty="0" err="1"/>
              <a:t>MathJax</a:t>
            </a:r>
            <a:endParaRPr lang="sk-SK" dirty="0"/>
          </a:p>
          <a:p>
            <a:pPr lvl="1"/>
            <a:r>
              <a:rPr lang="sk-SK" dirty="0"/>
              <a:t>Na stiahnutie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14317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</TotalTime>
  <Words>504</Words>
  <Application>Microsoft Office PowerPoint</Application>
  <PresentationFormat>Širokoúhlá obrazovka</PresentationFormat>
  <Paragraphs>104</Paragraphs>
  <Slides>19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Matematická čítanka</vt:lpstr>
      <vt:lpstr>Cieľ práce</vt:lpstr>
      <vt:lpstr>Vstupné súbory</vt:lpstr>
      <vt:lpstr>Vstupné súbory</vt:lpstr>
      <vt:lpstr>Vstupné súbory</vt:lpstr>
      <vt:lpstr>Vstupné súbory</vt:lpstr>
      <vt:lpstr>Problém a riešenie</vt:lpstr>
      <vt:lpstr>Použité technológie</vt:lpstr>
      <vt:lpstr>Word a Excel</vt:lpstr>
      <vt:lpstr>Analýza a automatizácia vstupných súborov</vt:lpstr>
      <vt:lpstr>Šablóna grafu</vt:lpstr>
      <vt:lpstr>Analýza a automatizácia vstupných súborov</vt:lpstr>
      <vt:lpstr>Súčasný stav</vt:lpstr>
      <vt:lpstr>Prezentace aplikace PowerPoint</vt:lpstr>
      <vt:lpstr>Prínosy práce</vt:lpstr>
      <vt:lpstr>Ďakujem za pozornosť</vt:lpstr>
      <vt:lpstr>Otázky a odpovede </vt:lpstr>
      <vt:lpstr>Otázky a odpovede </vt:lpstr>
      <vt:lpstr>Otázky a odpovede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Matematická čítanka</dc:title>
  <dc:creator>*-* Baška</dc:creator>
  <cp:lastModifiedBy>*-* Baška</cp:lastModifiedBy>
  <cp:revision>33</cp:revision>
  <dcterms:created xsi:type="dcterms:W3CDTF">2022-06-09T19:28:44Z</dcterms:created>
  <dcterms:modified xsi:type="dcterms:W3CDTF">2022-06-21T06:22:16Z</dcterms:modified>
</cp:coreProperties>
</file>