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73" r:id="rId6"/>
    <p:sldId id="276" r:id="rId7"/>
    <p:sldId id="274" r:id="rId8"/>
    <p:sldId id="275" r:id="rId9"/>
    <p:sldId id="266" r:id="rId10"/>
    <p:sldId id="270" r:id="rId11"/>
    <p:sldId id="272" r:id="rId12"/>
    <p:sldId id="271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66230-0AA7-A466-7E91-B28B461E22D9}" v="76" dt="2025-12-09T20:35:57.007"/>
    <p1510:client id="{6443DD46-6D87-86FD-069E-A7E73CC3BAA4}" v="9" dt="2025-12-11T17:44:18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8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8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4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3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1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2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5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3B17A78-EFA0-4358-B536-BEF0A8FB0E63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B5CA5C-1C46-4DA5-9125-89AD2247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6F0EEF-15F6-7465-4C3E-3085FA197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>
                <a:solidFill>
                  <a:schemeClr val="tx1"/>
                </a:solidFill>
                <a:effectLst/>
              </a:rPr>
              <a:t>Podpora pochopenia softvéru</a:t>
            </a:r>
            <a:endParaRPr lang="en-US" sz="360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A20D12BE-6D44-8815-AD6C-A9377B040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1399" y="1085549"/>
            <a:ext cx="557970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err="1">
                <a:solidFill>
                  <a:schemeClr val="tx1"/>
                </a:solidFill>
              </a:rPr>
              <a:t>Diplomová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práca</a:t>
            </a:r>
            <a:endParaRPr lang="en-US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err="1">
                <a:solidFill>
                  <a:schemeClr val="tx1"/>
                </a:solidFill>
              </a:rPr>
              <a:t>Bc</a:t>
            </a:r>
            <a:r>
              <a:rPr lang="en-US">
                <a:solidFill>
                  <a:schemeClr val="tx1"/>
                </a:solidFill>
              </a:rPr>
              <a:t>. Teodor Fuček</a:t>
            </a:r>
          </a:p>
          <a:p>
            <a:pPr>
              <a:buFont typeface="Wingdings 3" charset="2"/>
              <a:buChar char=""/>
            </a:pPr>
            <a:r>
              <a:rPr lang="en-US" err="1">
                <a:solidFill>
                  <a:schemeClr val="tx1"/>
                </a:solidFill>
              </a:rPr>
              <a:t>Vedúci</a:t>
            </a:r>
            <a:r>
              <a:rPr lang="en-US">
                <a:solidFill>
                  <a:schemeClr val="tx1"/>
                </a:solidFill>
              </a:rPr>
              <a:t>: doc. Ing. Ivan Polášek, PhD. </a:t>
            </a:r>
          </a:p>
          <a:p>
            <a:pPr>
              <a:buFont typeface="Wingdings 3" charset="2"/>
              <a:buChar char=""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30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C0D5-BBE0-1645-EDE0-8BFFADE3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01684"/>
            <a:ext cx="8761413" cy="706964"/>
          </a:xfrm>
        </p:spPr>
        <p:txBody>
          <a:bodyPr/>
          <a:lstStyle/>
          <a:p>
            <a:r>
              <a:rPr lang="en-US" sz="3600"/>
              <a:t>IBM. (n.d.). Prompt engineering. IBM.</a:t>
            </a:r>
            <a:br>
              <a:rPr lang="en-US" sz="3600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CCAE-035C-5286-E31E-E7275E91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/>
              <a:t>Generatívne</a:t>
            </a:r>
            <a:r>
              <a:rPr lang="en-US"/>
              <a:t> AI </a:t>
            </a:r>
            <a:r>
              <a:rPr lang="en-US" err="1"/>
              <a:t>systémy</a:t>
            </a:r>
            <a:r>
              <a:rPr lang="en-US"/>
              <a:t> </a:t>
            </a:r>
            <a:r>
              <a:rPr lang="en-US" err="1"/>
              <a:t>generujú</a:t>
            </a:r>
            <a:r>
              <a:rPr lang="en-US"/>
              <a:t> </a:t>
            </a:r>
            <a:r>
              <a:rPr lang="en-US" err="1"/>
              <a:t>výstupy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základe</a:t>
            </a:r>
            <a:r>
              <a:rPr lang="en-US"/>
              <a:t> </a:t>
            </a:r>
            <a:r>
              <a:rPr lang="en-US" err="1"/>
              <a:t>kvality</a:t>
            </a:r>
            <a:r>
              <a:rPr lang="en-US"/>
              <a:t> </a:t>
            </a:r>
            <a:r>
              <a:rPr lang="en-US" err="1"/>
              <a:t>zadaných</a:t>
            </a:r>
            <a:r>
              <a:rPr lang="en-US"/>
              <a:t> </a:t>
            </a:r>
            <a:r>
              <a:rPr lang="en-US" err="1"/>
              <a:t>promptov</a:t>
            </a:r>
            <a:endParaRPr lang="sk-SK"/>
          </a:p>
          <a:p>
            <a:r>
              <a:rPr lang="en-US"/>
              <a:t>LLM </a:t>
            </a:r>
            <a:r>
              <a:rPr lang="en-US" err="1"/>
              <a:t>sú</a:t>
            </a:r>
            <a:r>
              <a:rPr lang="en-US"/>
              <a:t> </a:t>
            </a:r>
            <a:r>
              <a:rPr lang="en-US" err="1"/>
              <a:t>postavené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transformeroch</a:t>
            </a:r>
            <a:r>
              <a:rPr lang="en-US"/>
              <a:t>, </a:t>
            </a:r>
            <a:r>
              <a:rPr lang="en-US" err="1"/>
              <a:t>vďaka</a:t>
            </a:r>
            <a:r>
              <a:rPr lang="en-US"/>
              <a:t> </a:t>
            </a:r>
            <a:r>
              <a:rPr lang="en-US" err="1"/>
              <a:t>ktorým</a:t>
            </a:r>
            <a:r>
              <a:rPr lang="en-US"/>
              <a:t> </a:t>
            </a:r>
            <a:r>
              <a:rPr lang="en-US" err="1"/>
              <a:t>dokážu</a:t>
            </a:r>
            <a:r>
              <a:rPr lang="en-US"/>
              <a:t> </a:t>
            </a:r>
            <a:r>
              <a:rPr lang="en-US" err="1"/>
              <a:t>spracovať</a:t>
            </a:r>
            <a:r>
              <a:rPr lang="en-US"/>
              <a:t> </a:t>
            </a:r>
            <a:r>
              <a:rPr lang="en-US" err="1"/>
              <a:t>obrovské</a:t>
            </a:r>
            <a:r>
              <a:rPr lang="en-US"/>
              <a:t> </a:t>
            </a:r>
            <a:r>
              <a:rPr lang="en-US" err="1"/>
              <a:t>množstvo</a:t>
            </a:r>
            <a:r>
              <a:rPr lang="en-US"/>
              <a:t> </a:t>
            </a:r>
            <a:r>
              <a:rPr lang="en-US" err="1"/>
              <a:t>dát</a:t>
            </a:r>
            <a:r>
              <a:rPr lang="en-US"/>
              <a:t> a </a:t>
            </a:r>
            <a:r>
              <a:rPr lang="en-US" err="1"/>
              <a:t>rozpoznať</a:t>
            </a:r>
            <a:r>
              <a:rPr lang="en-US"/>
              <a:t> </a:t>
            </a:r>
            <a:r>
              <a:rPr lang="en-US" err="1"/>
              <a:t>zložité</a:t>
            </a:r>
            <a:r>
              <a:rPr lang="en-US"/>
              <a:t> </a:t>
            </a:r>
            <a:r>
              <a:rPr lang="en-US" err="1"/>
              <a:t>vzťahy</a:t>
            </a:r>
            <a:r>
              <a:rPr lang="en-US"/>
              <a:t> v </a:t>
            </a:r>
            <a:r>
              <a:rPr lang="en-US" err="1"/>
              <a:t>jazyku</a:t>
            </a:r>
            <a:r>
              <a:rPr lang="en-US"/>
              <a:t>. </a:t>
            </a:r>
            <a:endParaRPr lang="sk-SK"/>
          </a:p>
          <a:p>
            <a:pPr lvl="1"/>
            <a:r>
              <a:rPr lang="en-US" b="1" err="1"/>
              <a:t>Tokenizácia</a:t>
            </a:r>
            <a:r>
              <a:rPr lang="en-US"/>
              <a:t> – </a:t>
            </a:r>
            <a:r>
              <a:rPr lang="en-US" err="1"/>
              <a:t>rozklad</a:t>
            </a:r>
            <a:r>
              <a:rPr lang="en-US"/>
              <a:t> </a:t>
            </a:r>
            <a:r>
              <a:rPr lang="en-US" err="1"/>
              <a:t>vstupného</a:t>
            </a:r>
            <a:r>
              <a:rPr lang="en-US"/>
              <a:t> </a:t>
            </a:r>
            <a:r>
              <a:rPr lang="en-US" err="1"/>
              <a:t>textu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zmysluplné</a:t>
            </a:r>
            <a:r>
              <a:rPr lang="en-US"/>
              <a:t> </a:t>
            </a:r>
            <a:r>
              <a:rPr lang="en-US" err="1"/>
              <a:t>jednotky</a:t>
            </a:r>
            <a:r>
              <a:rPr lang="en-US"/>
              <a:t>.</a:t>
            </a:r>
            <a:endParaRPr lang="sk-SK"/>
          </a:p>
          <a:p>
            <a:pPr lvl="1"/>
            <a:r>
              <a:rPr lang="en-US" b="1"/>
              <a:t>Top-k sampling</a:t>
            </a:r>
            <a:r>
              <a:rPr lang="en-US"/>
              <a:t> – </a:t>
            </a:r>
            <a:r>
              <a:rPr lang="en-US" err="1"/>
              <a:t>výber</a:t>
            </a:r>
            <a:r>
              <a:rPr lang="en-US"/>
              <a:t> </a:t>
            </a:r>
            <a:r>
              <a:rPr lang="en-US" err="1"/>
              <a:t>najpravdepodobnejších</a:t>
            </a:r>
            <a:r>
              <a:rPr lang="en-US"/>
              <a:t> </a:t>
            </a:r>
            <a:r>
              <a:rPr lang="en-US" err="1"/>
              <a:t>tokenov</a:t>
            </a:r>
            <a:r>
              <a:rPr lang="en-US"/>
              <a:t> pre </a:t>
            </a:r>
            <a:r>
              <a:rPr lang="en-US" err="1"/>
              <a:t>tvorbu</a:t>
            </a:r>
            <a:r>
              <a:rPr lang="en-US"/>
              <a:t> </a:t>
            </a:r>
            <a:r>
              <a:rPr lang="en-US" err="1"/>
              <a:t>kvalitných</a:t>
            </a:r>
            <a:r>
              <a:rPr lang="en-US"/>
              <a:t> </a:t>
            </a:r>
            <a:r>
              <a:rPr lang="en-US" err="1"/>
              <a:t>výstupov</a:t>
            </a:r>
            <a:r>
              <a:rPr lang="en-US"/>
              <a:t>. </a:t>
            </a:r>
            <a:endParaRPr lang="sk-SK"/>
          </a:p>
          <a:p>
            <a:r>
              <a:rPr lang="en-US" err="1"/>
              <a:t>Optimalizované</a:t>
            </a:r>
            <a:r>
              <a:rPr lang="en-US"/>
              <a:t> </a:t>
            </a:r>
            <a:r>
              <a:rPr lang="en-US" err="1"/>
              <a:t>prompty</a:t>
            </a:r>
            <a:r>
              <a:rPr lang="en-US"/>
              <a:t> </a:t>
            </a:r>
            <a:r>
              <a:rPr lang="en-US" err="1"/>
              <a:t>vedú</a:t>
            </a:r>
            <a:r>
              <a:rPr lang="en-US"/>
              <a:t> k </a:t>
            </a:r>
            <a:r>
              <a:rPr lang="en-US" err="1"/>
              <a:t>menej</a:t>
            </a:r>
            <a:r>
              <a:rPr lang="en-US"/>
              <a:t> </a:t>
            </a:r>
            <a:r>
              <a:rPr lang="en-US" err="1"/>
              <a:t>zmiešaným</a:t>
            </a:r>
            <a:r>
              <a:rPr lang="en-US"/>
              <a:t> </a:t>
            </a:r>
            <a:r>
              <a:rPr lang="en-US" err="1"/>
              <a:t>kvalitatívnym</a:t>
            </a:r>
            <a:r>
              <a:rPr lang="en-US"/>
              <a:t> </a:t>
            </a:r>
            <a:r>
              <a:rPr lang="en-US" err="1"/>
              <a:t>výsledkom</a:t>
            </a:r>
            <a:r>
              <a:rPr lang="en-US"/>
              <a:t>, </a:t>
            </a:r>
            <a:r>
              <a:rPr lang="en-US" err="1"/>
              <a:t>ktoré</a:t>
            </a:r>
            <a:r>
              <a:rPr lang="en-US"/>
              <a:t> </a:t>
            </a:r>
            <a:r>
              <a:rPr lang="en-US" err="1"/>
              <a:t>nepotrebujú</a:t>
            </a:r>
            <a:r>
              <a:rPr lang="en-US"/>
              <a:t> </a:t>
            </a:r>
            <a:r>
              <a:rPr lang="en-US" err="1"/>
              <a:t>rozsiahlu</a:t>
            </a:r>
            <a:r>
              <a:rPr lang="en-US"/>
              <a:t> </a:t>
            </a:r>
            <a:r>
              <a:rPr lang="en-US" err="1"/>
              <a:t>manuálnu</a:t>
            </a:r>
            <a:r>
              <a:rPr lang="en-US"/>
              <a:t> </a:t>
            </a:r>
            <a:r>
              <a:rPr lang="en-US" err="1"/>
              <a:t>korektúru</a:t>
            </a:r>
            <a:r>
              <a:rPr lang="en-US"/>
              <a:t>. </a:t>
            </a:r>
            <a:endParaRPr lang="sk-SK"/>
          </a:p>
          <a:p>
            <a:r>
              <a:rPr lang="en-US" err="1"/>
              <a:t>Dobré</a:t>
            </a:r>
            <a:r>
              <a:rPr lang="en-US"/>
              <a:t> </a:t>
            </a:r>
            <a:r>
              <a:rPr lang="en-US" err="1"/>
              <a:t>prompty</a:t>
            </a:r>
            <a:r>
              <a:rPr lang="en-US"/>
              <a:t> </a:t>
            </a:r>
            <a:r>
              <a:rPr lang="en-US" err="1"/>
              <a:t>zlepšujú</a:t>
            </a:r>
            <a:r>
              <a:rPr lang="en-US"/>
              <a:t> </a:t>
            </a:r>
            <a:r>
              <a:rPr lang="en-US" err="1"/>
              <a:t>konzistenciu</a:t>
            </a:r>
            <a:r>
              <a:rPr lang="en-US"/>
              <a:t> a </a:t>
            </a:r>
            <a:r>
              <a:rPr lang="en-US" err="1"/>
              <a:t>relevanciu</a:t>
            </a:r>
            <a:r>
              <a:rPr lang="en-US"/>
              <a:t> </a:t>
            </a:r>
            <a:r>
              <a:rPr lang="en-US" err="1"/>
              <a:t>odpovedí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 </a:t>
            </a:r>
            <a:r>
              <a:rPr lang="en-US" err="1"/>
              <a:t>opakovaných</a:t>
            </a:r>
            <a:r>
              <a:rPr lang="en-US"/>
              <a:t> </a:t>
            </a:r>
            <a:r>
              <a:rPr lang="en-US" err="1"/>
              <a:t>interakciách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72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CDAB-517D-224A-C1F1-4D0363CF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EBEBEB"/>
                </a:solidFill>
              </a:rPr>
              <a:t>Cámara, J., Troya, J., Burgueño, L. et al. On the assessment of generative AI in modeling tasks: an experience report with ChatGPT and UML. Softw Syst Model 22, 781–793 (2023).</a:t>
            </a:r>
            <a:br>
              <a:rPr lang="en-US" sz="1400">
                <a:solidFill>
                  <a:srgbClr val="EBEBEB"/>
                </a:solidFill>
              </a:rPr>
            </a:br>
            <a:endParaRPr lang="en-US" sz="14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5E4A-544D-ED67-434F-BAF85F490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Preskúmať schopnosti ChatGPT pri vykonávaní softvérového modelovania, najmä tvorbe UML diagramov, a identifikovať jeho hlavné nedostatky.</a:t>
            </a:r>
            <a:endParaRPr lang="sk-SK" sz="1100"/>
          </a:p>
          <a:p>
            <a:pPr>
              <a:lnSpc>
                <a:spcPct val="90000"/>
              </a:lnSpc>
            </a:pPr>
            <a:r>
              <a:rPr lang="en-US" sz="1100"/>
              <a:t>ChatGPT často generuje UML modely s chybami v syntaxi a nepresnosťami v sémantike, čo znižuje ich použiteľnosť.</a:t>
            </a:r>
            <a:endParaRPr lang="sk-SK" sz="1100"/>
          </a:p>
          <a:p>
            <a:pPr>
              <a:lnSpc>
                <a:spcPct val="90000"/>
              </a:lnSpc>
            </a:pPr>
            <a:r>
              <a:rPr lang="en-US" sz="1100"/>
              <a:t>Model vykazuje nekonzistentné výstupy pri opakovaných požiadavkách, čo sťažuje jeho spoľahlivé využitie v modelovacích úlohách.</a:t>
            </a:r>
            <a:endParaRPr lang="sk-SK" sz="1100"/>
          </a:p>
          <a:p>
            <a:pPr>
              <a:lnSpc>
                <a:spcPct val="90000"/>
              </a:lnSpc>
            </a:pPr>
            <a:r>
              <a:rPr lang="en-US" sz="1100"/>
              <a:t>Autori navrhujú, aby komunita softvérového modelovania spolupracovala na zlepšení schopností LLM v tejto oblasti, napríklad prostredníctvom tvorby špecializovaných datasetov a nástrojov.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345466-3BCA-8D5B-B796-EF2C4DE9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6" y="3008485"/>
            <a:ext cx="6158802" cy="2602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860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F935-695D-9403-E7BE-55FFA630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err="1"/>
              <a:t>Guelman</a:t>
            </a:r>
            <a:r>
              <a:rPr lang="en-US" sz="1800"/>
              <a:t>, I., Leal, A. G., Xavier, L., &amp; Valente, M. T. (2024). Using large language models to document code: A first quantitative and qualitative assessment. </a:t>
            </a:r>
            <a:r>
              <a:rPr lang="en-US" sz="1800" err="1"/>
              <a:t>arXiv</a:t>
            </a:r>
            <a:r>
              <a:rPr lang="en-US" sz="1800"/>
              <a:t>.</a:t>
            </a:r>
            <a:br>
              <a:rPr lang="en-US" sz="1800"/>
            </a:br>
            <a:endParaRPr lang="en-US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3DFE-1909-D5DF-92D8-00F52983F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err="1"/>
              <a:t>Cieľ</a:t>
            </a:r>
            <a:r>
              <a:rPr lang="en-US" b="1"/>
              <a:t> </a:t>
            </a:r>
            <a:r>
              <a:rPr lang="en-US" b="1" err="1"/>
              <a:t>štúdie</a:t>
            </a:r>
            <a:r>
              <a:rPr lang="en-US"/>
              <a:t>: </a:t>
            </a:r>
            <a:r>
              <a:rPr lang="en-US" err="1"/>
              <a:t>Preskúmať</a:t>
            </a:r>
            <a:r>
              <a:rPr lang="en-US"/>
              <a:t> </a:t>
            </a:r>
            <a:r>
              <a:rPr lang="en-US" err="1"/>
              <a:t>schopnosť</a:t>
            </a:r>
            <a:r>
              <a:rPr lang="en-US"/>
              <a:t> </a:t>
            </a:r>
            <a:r>
              <a:rPr lang="en-US" err="1"/>
              <a:t>modelu</a:t>
            </a:r>
            <a:r>
              <a:rPr lang="en-US"/>
              <a:t> GPT-3.5 Turbo </a:t>
            </a:r>
            <a:r>
              <a:rPr lang="en-US" err="1"/>
              <a:t>generovať</a:t>
            </a:r>
            <a:r>
              <a:rPr lang="en-US"/>
              <a:t> Javadoc </a:t>
            </a:r>
            <a:r>
              <a:rPr lang="en-US" err="1"/>
              <a:t>komentáre</a:t>
            </a:r>
            <a:r>
              <a:rPr lang="en-US"/>
              <a:t> pre 23 850 </a:t>
            </a:r>
            <a:r>
              <a:rPr lang="en-US" err="1"/>
              <a:t>metód</a:t>
            </a:r>
            <a:r>
              <a:rPr lang="en-US"/>
              <a:t> a tried z troch </a:t>
            </a:r>
            <a:r>
              <a:rPr lang="en-US" err="1"/>
              <a:t>veľkých</a:t>
            </a:r>
            <a:r>
              <a:rPr lang="en-US"/>
              <a:t> Java </a:t>
            </a:r>
            <a:r>
              <a:rPr lang="en-US" err="1"/>
              <a:t>projektov</a:t>
            </a:r>
            <a:r>
              <a:rPr lang="en-US"/>
              <a:t>.</a:t>
            </a:r>
            <a:endParaRPr lang="sk-SK"/>
          </a:p>
          <a:p>
            <a:r>
              <a:rPr lang="en-US" err="1"/>
              <a:t>Priemerné</a:t>
            </a:r>
            <a:r>
              <a:rPr lang="en-US"/>
              <a:t> BLEU </a:t>
            </a:r>
            <a:r>
              <a:rPr lang="en-US" err="1"/>
              <a:t>skóre</a:t>
            </a:r>
            <a:r>
              <a:rPr lang="en-US"/>
              <a:t> bolo 27 %, </a:t>
            </a:r>
            <a:r>
              <a:rPr lang="en-US" err="1"/>
              <a:t>čo</a:t>
            </a:r>
            <a:r>
              <a:rPr lang="en-US"/>
              <a:t> je pod </a:t>
            </a:r>
            <a:r>
              <a:rPr lang="en-US" err="1"/>
              <a:t>bežne</a:t>
            </a:r>
            <a:r>
              <a:rPr lang="en-US"/>
              <a:t> </a:t>
            </a:r>
            <a:r>
              <a:rPr lang="en-US" err="1"/>
              <a:t>akceptovanou</a:t>
            </a:r>
            <a:r>
              <a:rPr lang="en-US"/>
              <a:t> </a:t>
            </a:r>
            <a:r>
              <a:rPr lang="en-US" err="1"/>
              <a:t>hranicou</a:t>
            </a:r>
            <a:r>
              <a:rPr lang="en-US"/>
              <a:t> 30 % pre </a:t>
            </a:r>
            <a:r>
              <a:rPr lang="en-US" err="1"/>
              <a:t>kvalitnú</a:t>
            </a:r>
            <a:r>
              <a:rPr lang="en-US"/>
              <a:t> </a:t>
            </a:r>
            <a:r>
              <a:rPr lang="en-US" err="1"/>
              <a:t>dokumentáciu</a:t>
            </a:r>
            <a:r>
              <a:rPr lang="en-US"/>
              <a:t>.</a:t>
            </a:r>
            <a:endParaRPr lang="sk-SK"/>
          </a:p>
          <a:p>
            <a:r>
              <a:rPr lang="en-US"/>
              <a:t>Z 709 </a:t>
            </a:r>
            <a:r>
              <a:rPr lang="en-US" err="1"/>
              <a:t>hodnotených</a:t>
            </a:r>
            <a:r>
              <a:rPr lang="en-US"/>
              <a:t> </a:t>
            </a:r>
            <a:r>
              <a:rPr lang="en-US" err="1"/>
              <a:t>komentárov</a:t>
            </a:r>
            <a:r>
              <a:rPr lang="en-US"/>
              <a:t> bolo 69,7 % </a:t>
            </a:r>
            <a:r>
              <a:rPr lang="en-US" err="1"/>
              <a:t>považovaných</a:t>
            </a:r>
            <a:r>
              <a:rPr lang="en-US"/>
              <a:t> za </a:t>
            </a:r>
            <a:r>
              <a:rPr lang="en-US" err="1"/>
              <a:t>ekvivalentné</a:t>
            </a:r>
            <a:r>
              <a:rPr lang="en-US"/>
              <a:t> </a:t>
            </a:r>
            <a:r>
              <a:rPr lang="en-US" err="1"/>
              <a:t>alebo</a:t>
            </a:r>
            <a:r>
              <a:rPr lang="en-US"/>
              <a:t> </a:t>
            </a:r>
            <a:r>
              <a:rPr lang="en-US" err="1"/>
              <a:t>vyžadujúcich</a:t>
            </a:r>
            <a:r>
              <a:rPr lang="en-US"/>
              <a:t> </a:t>
            </a:r>
            <a:r>
              <a:rPr lang="en-US" err="1"/>
              <a:t>len</a:t>
            </a:r>
            <a:r>
              <a:rPr lang="en-US"/>
              <a:t> </a:t>
            </a:r>
            <a:r>
              <a:rPr lang="en-US" err="1"/>
              <a:t>drobné</a:t>
            </a:r>
            <a:r>
              <a:rPr lang="en-US"/>
              <a:t> </a:t>
            </a:r>
            <a:r>
              <a:rPr lang="en-US" err="1"/>
              <a:t>úpravy</a:t>
            </a:r>
            <a:r>
              <a:rPr lang="en-US"/>
              <a:t>; 22,4 % bolo </a:t>
            </a:r>
            <a:r>
              <a:rPr lang="en-US" err="1"/>
              <a:t>dokonca</a:t>
            </a:r>
            <a:r>
              <a:rPr lang="en-US"/>
              <a:t> </a:t>
            </a:r>
            <a:r>
              <a:rPr lang="en-US" err="1"/>
              <a:t>hodnotených</a:t>
            </a:r>
            <a:r>
              <a:rPr lang="en-US"/>
              <a:t> </a:t>
            </a:r>
            <a:r>
              <a:rPr lang="en-US" err="1"/>
              <a:t>ako</a:t>
            </a:r>
            <a:r>
              <a:rPr lang="en-US"/>
              <a:t> </a:t>
            </a:r>
            <a:r>
              <a:rPr lang="en-US" err="1"/>
              <a:t>kvalitnejších</a:t>
            </a:r>
            <a:r>
              <a:rPr lang="en-US"/>
              <a:t> </a:t>
            </a:r>
            <a:r>
              <a:rPr lang="en-US" err="1"/>
              <a:t>než</a:t>
            </a:r>
            <a:r>
              <a:rPr lang="en-US"/>
              <a:t> </a:t>
            </a:r>
            <a:r>
              <a:rPr lang="en-US" err="1"/>
              <a:t>pôvodné</a:t>
            </a:r>
            <a:r>
              <a:rPr lang="en-US"/>
              <a:t> </a:t>
            </a:r>
            <a:r>
              <a:rPr lang="en-US" err="1"/>
              <a:t>komentáre</a:t>
            </a:r>
            <a:r>
              <a:rPr lang="en-US"/>
              <a:t>.</a:t>
            </a:r>
            <a:endParaRPr lang="sk-SK"/>
          </a:p>
          <a:p>
            <a:r>
              <a:rPr lang="en-US"/>
              <a:t>BLEU </a:t>
            </a:r>
            <a:r>
              <a:rPr lang="en-US" err="1"/>
              <a:t>skóre</a:t>
            </a:r>
            <a:r>
              <a:rPr lang="en-US"/>
              <a:t> </a:t>
            </a:r>
            <a:r>
              <a:rPr lang="en-US" err="1"/>
              <a:t>nedokázalo</a:t>
            </a:r>
            <a:r>
              <a:rPr lang="en-US"/>
              <a:t> </a:t>
            </a:r>
            <a:r>
              <a:rPr lang="en-US" err="1"/>
              <a:t>spoľahlivo</a:t>
            </a:r>
            <a:r>
              <a:rPr lang="en-US"/>
              <a:t> </a:t>
            </a:r>
            <a:r>
              <a:rPr lang="en-US" err="1"/>
              <a:t>odlíšiť</a:t>
            </a:r>
            <a:r>
              <a:rPr lang="en-US"/>
              <a:t> </a:t>
            </a:r>
            <a:r>
              <a:rPr lang="en-US" err="1"/>
              <a:t>kvalitné</a:t>
            </a:r>
            <a:r>
              <a:rPr lang="en-US"/>
              <a:t> </a:t>
            </a:r>
            <a:r>
              <a:rPr lang="en-US" err="1"/>
              <a:t>generované</a:t>
            </a:r>
            <a:r>
              <a:rPr lang="en-US"/>
              <a:t> </a:t>
            </a:r>
            <a:r>
              <a:rPr lang="en-US" err="1"/>
              <a:t>komentáre</a:t>
            </a:r>
            <a:r>
              <a:rPr lang="en-US"/>
              <a:t>, </a:t>
            </a:r>
            <a:r>
              <a:rPr lang="en-US" err="1"/>
              <a:t>čo</a:t>
            </a:r>
            <a:r>
              <a:rPr lang="en-US"/>
              <a:t> </a:t>
            </a:r>
            <a:r>
              <a:rPr lang="en-US" err="1"/>
              <a:t>poukazuje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potrebu</a:t>
            </a:r>
            <a:r>
              <a:rPr lang="en-US"/>
              <a:t> </a:t>
            </a:r>
            <a:r>
              <a:rPr lang="en-US" err="1"/>
              <a:t>doplniť</a:t>
            </a:r>
            <a:r>
              <a:rPr lang="en-US"/>
              <a:t> </a:t>
            </a:r>
            <a:r>
              <a:rPr lang="en-US" err="1"/>
              <a:t>hodnotenie</a:t>
            </a:r>
            <a:r>
              <a:rPr lang="en-US"/>
              <a:t> o </a:t>
            </a:r>
            <a:r>
              <a:rPr lang="en-US" err="1"/>
              <a:t>ľudský</a:t>
            </a:r>
            <a:r>
              <a:rPr lang="en-US"/>
              <a:t> </a:t>
            </a:r>
            <a:r>
              <a:rPr lang="en-US" err="1"/>
              <a:t>faktor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135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D8E03-61D5-CEB7-5D84-FC94FD0B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Webová stránka</a:t>
            </a:r>
            <a:endParaRPr lang="en-US" sz="3300">
              <a:solidFill>
                <a:srgbClr val="EBEBEB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5034D-7260-94E6-D735-968FD755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2765879"/>
            <a:ext cx="6391533" cy="13262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EFA6-21EF-452D-A50D-334E7C3E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davinci.fmph.uniba.sk/~fucek1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2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251227-1597-78CE-6312-536BDFDD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Ďakujem za pozornosť</a:t>
            </a:r>
            <a:br>
              <a:rPr lang="en-US" sz="6600">
                <a:solidFill>
                  <a:srgbClr val="FFFFFF"/>
                </a:solidFill>
              </a:rPr>
            </a:br>
            <a:endParaRPr lang="en-US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9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48EB-238D-E377-74CD-8223AD4C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Obsah a cieľ práce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83FEF-B4B5-D429-9550-A3687AE44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Navrhnúť a implementovať systém, na generovanie dokumentácie k zdrojovému kódu</a:t>
            </a:r>
            <a:endParaRPr lang="en-US"/>
          </a:p>
          <a:p>
            <a:pPr lvl="0"/>
            <a:r>
              <a:rPr lang="sk-SK"/>
              <a:t>Podpora porozumenia zdrojového kódu</a:t>
            </a:r>
            <a:endParaRPr lang="en-US"/>
          </a:p>
          <a:p>
            <a:pPr lvl="0"/>
            <a:r>
              <a:rPr lang="sk-SK"/>
              <a:t>Keď chýba dokumentácia alebo nie je dostupný expert</a:t>
            </a:r>
            <a:endParaRPr lang="en-US"/>
          </a:p>
          <a:p>
            <a:pPr lvl="0"/>
            <a:r>
              <a:rPr lang="sk-SK"/>
              <a:t>Analyzovať zdrojový kód</a:t>
            </a:r>
            <a:endParaRPr lang="en-US"/>
          </a:p>
          <a:p>
            <a:pPr lvl="0"/>
            <a:r>
              <a:rPr lang="sk-SK"/>
              <a:t>Generovanie dokumentácie, grafov pomocou LLM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E1E4-A248-9F34-03DD-30F164F9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Technológie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D6789-35B2-959C-5DCC-5AEA7DBE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/>
            <a:r>
              <a:rPr lang="en-US"/>
              <a:t>Python</a:t>
            </a:r>
          </a:p>
          <a:p>
            <a:r>
              <a:rPr lang="en-US" err="1"/>
              <a:t>LangGraph</a:t>
            </a:r>
          </a:p>
          <a:p>
            <a:pPr lvl="0"/>
            <a:r>
              <a:rPr lang="en-US" err="1"/>
              <a:t>LangChain</a:t>
            </a:r>
            <a:endParaRPr lang="en-US"/>
          </a:p>
          <a:p>
            <a:pPr lvl="1"/>
            <a:r>
              <a:rPr lang="en-US" err="1"/>
              <a:t>OllamaLLM</a:t>
            </a:r>
            <a:endParaRPr lang="en-US"/>
          </a:p>
          <a:p>
            <a:pPr lvl="1"/>
            <a:r>
              <a:rPr lang="en-US" err="1"/>
              <a:t>OllamaEmbeddings</a:t>
            </a:r>
            <a:endParaRPr lang="en-US"/>
          </a:p>
          <a:p>
            <a:pPr lvl="1"/>
            <a:r>
              <a:rPr lang="en-US"/>
              <a:t>RAG</a:t>
            </a:r>
          </a:p>
          <a:p>
            <a:pPr lvl="0"/>
            <a:r>
              <a:rPr lang="en-US"/>
              <a:t>Chroma</a:t>
            </a:r>
          </a:p>
          <a:p>
            <a:pPr lvl="0"/>
            <a:r>
              <a:rPr lang="en-US"/>
              <a:t>Fine-tunning</a:t>
            </a:r>
          </a:p>
          <a:p>
            <a:pPr lvl="0"/>
            <a:r>
              <a:rPr lang="en-US" err="1"/>
              <a:t>PlantUML</a:t>
            </a:r>
            <a:endParaRPr lang="en-US"/>
          </a:p>
          <a:p>
            <a:pPr lvl="1"/>
            <a:r>
              <a:rPr lang="en-US"/>
              <a:t>C4-PlantUML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2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804D-2105-176B-A538-D11F96F1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Pou</a:t>
            </a:r>
            <a:r>
              <a:rPr lang="sk-SK" err="1"/>
              <a:t>žívanie</a:t>
            </a:r>
            <a:r>
              <a:rPr lang="sk-SK"/>
              <a:t> LLM/AI agenta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5CAB-F769-FB73-1773-A81088F33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err="1"/>
              <a:t>Automatizácia</a:t>
            </a:r>
            <a:r>
              <a:rPr lang="en-US"/>
              <a:t> </a:t>
            </a:r>
            <a:r>
              <a:rPr lang="en-US" err="1"/>
              <a:t>generovania</a:t>
            </a:r>
            <a:r>
              <a:rPr lang="en-US"/>
              <a:t> </a:t>
            </a:r>
            <a:r>
              <a:rPr lang="en-US" err="1"/>
              <a:t>dokumentácie</a:t>
            </a:r>
            <a:endParaRPr lang="en-US"/>
          </a:p>
          <a:p>
            <a:pPr lvl="0"/>
            <a:r>
              <a:rPr lang="en-US" err="1"/>
              <a:t>Konzistentnosť</a:t>
            </a:r>
            <a:r>
              <a:rPr lang="en-US"/>
              <a:t> </a:t>
            </a:r>
            <a:r>
              <a:rPr lang="en-US" err="1"/>
              <a:t>dokumentácie</a:t>
            </a:r>
            <a:endParaRPr lang="en-US"/>
          </a:p>
          <a:p>
            <a:pPr lvl="0"/>
            <a:r>
              <a:rPr lang="en-US" err="1"/>
              <a:t>Uľahčenie</a:t>
            </a:r>
            <a:r>
              <a:rPr lang="en-US"/>
              <a:t> </a:t>
            </a:r>
            <a:r>
              <a:rPr lang="en-US" err="1"/>
              <a:t>pochopenia</a:t>
            </a:r>
            <a:r>
              <a:rPr lang="en-US"/>
              <a:t> </a:t>
            </a:r>
            <a:r>
              <a:rPr lang="en-US" err="1"/>
              <a:t>kódu</a:t>
            </a:r>
            <a:endParaRPr lang="en-US"/>
          </a:p>
          <a:p>
            <a:pPr lvl="0"/>
            <a:r>
              <a:rPr lang="en-US" err="1"/>
              <a:t>Prispôsobiteľnosť</a:t>
            </a:r>
            <a:endParaRPr lang="en-US"/>
          </a:p>
          <a:p>
            <a:pPr lvl="0"/>
            <a:r>
              <a:rPr lang="sk-SK"/>
              <a:t>Podpora pre vývojárov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BF3A-63E3-ABB2-7D8C-25C4D422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Prototyp</a:t>
            </a:r>
          </a:p>
        </p:txBody>
      </p:sp>
      <p:pic>
        <p:nvPicPr>
          <p:cNvPr id="8" name="Content Placeholder 7" descr="A diagram of a diagram&#10;&#10;AI-generated content may be incorrect.">
            <a:extLst>
              <a:ext uri="{FF2B5EF4-FFF2-40B4-BE49-F238E27FC236}">
                <a16:creationId xmlns:a16="http://schemas.microsoft.com/office/drawing/2014/main" id="{3554B2C7-FA6C-A874-EFC0-8D9191F9B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982" y="2679896"/>
            <a:ext cx="9683767" cy="36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59C65-70FA-3206-4931-95C2F103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14E6-9709-44CF-703F-32FE36040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Prototyp</a:t>
            </a:r>
          </a:p>
        </p:txBody>
      </p:sp>
      <p:pic>
        <p:nvPicPr>
          <p:cNvPr id="4" name="Content Placeholder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407020F5-D24B-FEE5-CA9B-71EFDF8E8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2582" y="1934795"/>
            <a:ext cx="8825659" cy="667232"/>
          </a:xfrm>
          <a:prstGeom prst="rect">
            <a:avLst/>
          </a:prstGeom>
        </p:spPr>
      </p:pic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2B2A9079-1F5B-4EDB-083F-EBA0776A8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26" y="2728870"/>
            <a:ext cx="7745427" cy="2573605"/>
          </a:xfrm>
          <a:prstGeom prst="rect">
            <a:avLst/>
          </a:prstGeom>
        </p:spPr>
      </p:pic>
      <p:pic>
        <p:nvPicPr>
          <p:cNvPr id="6" name="Picture 5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B968476F-BF15-FD2E-2FE3-283C9B523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9486" y="5345383"/>
            <a:ext cx="7296319" cy="11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2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1386E-E0FD-BFF5-ECFE-6B833CA0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9F430EDE-E90D-88E9-2BE8-BC7E69F7F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12" y="121943"/>
            <a:ext cx="5844305" cy="4265963"/>
          </a:xfrm>
          <a:prstGeom prst="rect">
            <a:avLst/>
          </a:prstGeom>
        </p:spPr>
      </p:pic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2B4DEB76-7FCE-A625-5E12-44C0C428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906" y="175327"/>
            <a:ext cx="5613057" cy="5138443"/>
          </a:xfrm>
          <a:prstGeom prst="rect">
            <a:avLst/>
          </a:prstGeom>
        </p:spPr>
      </p:pic>
      <p:pic>
        <p:nvPicPr>
          <p:cNvPr id="3" name="Picture 2" descr="A computer screen shot of text&#10;&#10;AI-generated content may be incorrect.">
            <a:extLst>
              <a:ext uri="{FF2B5EF4-FFF2-40B4-BE49-F238E27FC236}">
                <a16:creationId xmlns:a16="http://schemas.microsoft.com/office/drawing/2014/main" id="{FE3064EA-31B8-08C2-9151-CA7F2CDA4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92" y="4633196"/>
            <a:ext cx="4390435" cy="19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3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81DD-CBA3-F4CB-363A-24FB85D3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D6D9046-B5B3-6E97-C2F4-3FD01D773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97" y="74739"/>
            <a:ext cx="5292902" cy="3476990"/>
          </a:xfrm>
          <a:prstGeom prst="rect">
            <a:avLst/>
          </a:prstGeom>
        </p:spPr>
      </p:pic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B49594AB-27CB-F90C-8885-CCCC64B7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90" y="0"/>
            <a:ext cx="5465697" cy="6858000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79A88A0-DBB8-B526-AAD7-85C08B340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40" y="3881430"/>
            <a:ext cx="6412939" cy="26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B12D-3D80-7E06-F076-309297BB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/>
              <a:t>Prínosy a inovácie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6BE57-8172-E531-7E73-A9BC05A4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err="1"/>
              <a:t>Zrýchlenie</a:t>
            </a:r>
            <a:r>
              <a:rPr lang="en-US"/>
              <a:t> </a:t>
            </a:r>
            <a:r>
              <a:rPr lang="en-US" err="1"/>
              <a:t>procesu</a:t>
            </a:r>
            <a:r>
              <a:rPr lang="en-US"/>
              <a:t> </a:t>
            </a:r>
            <a:r>
              <a:rPr lang="en-US" err="1"/>
              <a:t>tvorby</a:t>
            </a:r>
            <a:r>
              <a:rPr lang="en-US"/>
              <a:t> </a:t>
            </a:r>
            <a:r>
              <a:rPr lang="en-US" err="1"/>
              <a:t>dokumentácie</a:t>
            </a:r>
            <a:endParaRPr lang="en-US"/>
          </a:p>
          <a:p>
            <a:pPr lvl="0"/>
            <a:r>
              <a:rPr lang="en-US" err="1"/>
              <a:t>Interaktívna</a:t>
            </a:r>
            <a:r>
              <a:rPr lang="en-US"/>
              <a:t> </a:t>
            </a:r>
            <a:r>
              <a:rPr lang="en-US" err="1"/>
              <a:t>analýza</a:t>
            </a:r>
            <a:r>
              <a:rPr lang="en-US"/>
              <a:t> </a:t>
            </a:r>
            <a:r>
              <a:rPr lang="en-US" err="1"/>
              <a:t>kódu</a:t>
            </a:r>
            <a:endParaRPr lang="en-US"/>
          </a:p>
          <a:p>
            <a:pPr lvl="0"/>
            <a:r>
              <a:rPr lang="pl-PL"/>
              <a:t>Zlepšenie presnosti a pochopenia dokumentácie</a:t>
            </a:r>
            <a:endParaRPr lang="en-US"/>
          </a:p>
          <a:p>
            <a:pPr lvl="0"/>
            <a:r>
              <a:rPr lang="en-US" err="1"/>
              <a:t>Zníženie</a:t>
            </a:r>
            <a:r>
              <a:rPr lang="en-US"/>
              <a:t> </a:t>
            </a:r>
            <a:r>
              <a:rPr lang="en-US" err="1"/>
              <a:t>nákladov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školenia</a:t>
            </a:r>
            <a:r>
              <a:rPr lang="en-US"/>
              <a:t> a </a:t>
            </a:r>
            <a:r>
              <a:rPr lang="en-US" err="1"/>
              <a:t>školenie</a:t>
            </a:r>
            <a:r>
              <a:rPr lang="en-US"/>
              <a:t> </a:t>
            </a:r>
            <a:r>
              <a:rPr lang="en-US" err="1"/>
              <a:t>nových</a:t>
            </a:r>
            <a:r>
              <a:rPr lang="en-US"/>
              <a:t> </a:t>
            </a:r>
            <a:r>
              <a:rPr lang="en-US" err="1"/>
              <a:t>zamestnancov</a:t>
            </a:r>
            <a:endParaRPr lang="en-US"/>
          </a:p>
          <a:p>
            <a:pPr lvl="0"/>
            <a:r>
              <a:rPr lang="en-US" err="1"/>
              <a:t>Generovanie</a:t>
            </a:r>
            <a:r>
              <a:rPr lang="en-US"/>
              <a:t> </a:t>
            </a:r>
            <a:r>
              <a:rPr lang="en-US" err="1"/>
              <a:t>interaktívnych</a:t>
            </a:r>
            <a:r>
              <a:rPr lang="en-US"/>
              <a:t> </a:t>
            </a:r>
            <a:r>
              <a:rPr lang="en-US" err="1"/>
              <a:t>diagramov</a:t>
            </a:r>
            <a:r>
              <a:rPr lang="en-US"/>
              <a:t> a </a:t>
            </a:r>
            <a:r>
              <a:rPr lang="en-US" err="1"/>
              <a:t>vizualizácií</a:t>
            </a:r>
            <a:endParaRPr lang="en-US"/>
          </a:p>
          <a:p>
            <a:pPr lvl="0"/>
            <a:r>
              <a:rPr lang="en-US" err="1"/>
              <a:t>Dynamické</a:t>
            </a:r>
            <a:r>
              <a:rPr lang="en-US"/>
              <a:t> </a:t>
            </a:r>
            <a:r>
              <a:rPr lang="en-US" err="1"/>
              <a:t>prispôsobenie</a:t>
            </a:r>
            <a:r>
              <a:rPr lang="en-US"/>
              <a:t> </a:t>
            </a:r>
            <a:r>
              <a:rPr lang="en-US" err="1"/>
              <a:t>dokumentácie</a:t>
            </a:r>
            <a:r>
              <a:rPr lang="en-US"/>
              <a:t> </a:t>
            </a:r>
            <a:r>
              <a:rPr lang="en-US" err="1"/>
              <a:t>podľa</a:t>
            </a:r>
            <a:r>
              <a:rPr lang="en-US"/>
              <a:t> </a:t>
            </a:r>
            <a:r>
              <a:rPr lang="en-US" err="1"/>
              <a:t>požiadaviek</a:t>
            </a:r>
            <a:r>
              <a:rPr lang="en-US"/>
              <a:t> </a:t>
            </a:r>
            <a:r>
              <a:rPr lang="en-US" err="1"/>
              <a:t>používateľa</a:t>
            </a:r>
            <a:endParaRPr lang="en-US"/>
          </a:p>
          <a:p>
            <a:pPr lvl="0"/>
            <a:r>
              <a:rPr lang="sk-SK"/>
              <a:t>Úplnosť dokumentácie</a:t>
            </a:r>
            <a:endParaRPr lang="en-US"/>
          </a:p>
          <a:p>
            <a:pPr lvl="0"/>
            <a:r>
              <a:rPr lang="sk-SK" err="1"/>
              <a:t>InnovAlte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1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 Boardroom</vt:lpstr>
      <vt:lpstr>Podpora pochopenia softvéru</vt:lpstr>
      <vt:lpstr>Obsah a cieľ práce</vt:lpstr>
      <vt:lpstr>Technológie</vt:lpstr>
      <vt:lpstr>Používanie LLM/AI agenta</vt:lpstr>
      <vt:lpstr>Prototyp</vt:lpstr>
      <vt:lpstr>Prototyp</vt:lpstr>
      <vt:lpstr>PowerPoint Presentation</vt:lpstr>
      <vt:lpstr>PowerPoint Presentation</vt:lpstr>
      <vt:lpstr>Prínosy a inovácie</vt:lpstr>
      <vt:lpstr>IBM. (n.d.). Prompt engineering. IBM. </vt:lpstr>
      <vt:lpstr>Cámara, J., Troya, J., Burgueño, L. et al. On the assessment of generative AI in modeling tasks: an experience report with ChatGPT and UML. Softw Syst Model 22, 781–793 (2023). </vt:lpstr>
      <vt:lpstr>Guelman, I., Leal, A. G., Xavier, L., &amp; Valente, M. T. (2024). Using large language models to document code: A first quantitative and qualitative assessment. arXiv. </vt:lpstr>
      <vt:lpstr>Webová stránka</vt:lpstr>
      <vt:lpstr>Ďakujem za pozornosť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Fuček Teodor</dc:creator>
  <cp:revision>5</cp:revision>
  <dcterms:created xsi:type="dcterms:W3CDTF">2025-05-13T21:44:03Z</dcterms:created>
  <dcterms:modified xsi:type="dcterms:W3CDTF">2025-12-11T17:44:51Z</dcterms:modified>
</cp:coreProperties>
</file>