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2" r:id="rId2"/>
    <p:sldId id="309" r:id="rId3"/>
    <p:sldId id="325" r:id="rId4"/>
    <p:sldId id="301" r:id="rId5"/>
    <p:sldId id="302" r:id="rId6"/>
    <p:sldId id="303" r:id="rId7"/>
    <p:sldId id="304" r:id="rId8"/>
    <p:sldId id="319" r:id="rId9"/>
    <p:sldId id="320" r:id="rId10"/>
    <p:sldId id="321" r:id="rId11"/>
    <p:sldId id="323" r:id="rId12"/>
    <p:sldId id="324" r:id="rId13"/>
    <p:sldId id="306" r:id="rId14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38" autoAdjust="0"/>
  </p:normalViewPr>
  <p:slideViewPr>
    <p:cSldViewPr>
      <p:cViewPr varScale="1">
        <p:scale>
          <a:sx n="67" d="100"/>
          <a:sy n="67" d="100"/>
        </p:scale>
        <p:origin x="128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A6D47-EFD3-49D3-BB74-F3ECD545227F}" type="datetimeFigureOut">
              <a:rPr lang="sk-SK" smtClean="0"/>
              <a:pPr/>
              <a:t>24. 9. 2019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B5D07-25E5-404A-BDA3-B3A5628BCD2E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Čísla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Ako vyzerá číslo v počítači</a:t>
            </a:r>
          </a:p>
          <a:p>
            <a:r>
              <a:rPr lang="sk-SK" dirty="0" smtClean="0"/>
              <a:t>Špeciálne konštanty</a:t>
            </a:r>
          </a:p>
          <a:p>
            <a:r>
              <a:rPr lang="sk-SK" dirty="0" smtClean="0"/>
              <a:t>Znaky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93702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6552728"/>
          </a:xfrm>
        </p:spPr>
        <p:txBody>
          <a:bodyPr/>
          <a:lstStyle/>
          <a:p>
            <a:pPr>
              <a:buNone/>
            </a:pPr>
            <a:r>
              <a:rPr lang="sk-SK" dirty="0" smtClean="0"/>
              <a:t>možný rozsah zobraziteľných čísel typu </a:t>
            </a:r>
            <a:r>
              <a:rPr lang="sk-SK" dirty="0" err="1" smtClean="0"/>
              <a:t>float</a:t>
            </a:r>
            <a:r>
              <a:rPr lang="sk-SK" dirty="0" smtClean="0"/>
              <a:t> je:</a:t>
            </a:r>
          </a:p>
          <a:p>
            <a:pPr algn="ctr">
              <a:buNone/>
            </a:pPr>
            <a:r>
              <a:rPr lang="sk-SK" dirty="0" smtClean="0"/>
              <a:t>1.18 * 10</a:t>
            </a:r>
            <a:r>
              <a:rPr lang="sk-SK" baseline="30000" dirty="0" smtClean="0"/>
              <a:t>–38</a:t>
            </a:r>
            <a:r>
              <a:rPr lang="sk-SK" dirty="0" smtClean="0"/>
              <a:t> … 3.40 * 10</a:t>
            </a:r>
            <a:r>
              <a:rPr lang="sk-SK" baseline="30000" dirty="0" smtClean="0"/>
              <a:t>38</a:t>
            </a:r>
          </a:p>
          <a:p>
            <a:pPr>
              <a:buNone/>
            </a:pPr>
            <a:r>
              <a:rPr lang="sk-SK" dirty="0" smtClean="0"/>
              <a:t>typ </a:t>
            </a:r>
            <a:r>
              <a:rPr lang="sk-SK" dirty="0" err="1" smtClean="0"/>
              <a:t>double</a:t>
            </a:r>
            <a:r>
              <a:rPr lang="sk-SK" dirty="0" smtClean="0"/>
              <a:t> má rozsah:</a:t>
            </a:r>
          </a:p>
          <a:p>
            <a:pPr algn="ctr">
              <a:buNone/>
            </a:pPr>
            <a:r>
              <a:rPr lang="sk-SK" dirty="0" smtClean="0"/>
              <a:t>2.23 * 10</a:t>
            </a:r>
            <a:r>
              <a:rPr lang="sk-SK" baseline="30000" dirty="0" smtClean="0"/>
              <a:t>–308</a:t>
            </a:r>
            <a:r>
              <a:rPr lang="sk-SK" dirty="0" smtClean="0"/>
              <a:t> … 1.79 * 10</a:t>
            </a:r>
            <a:r>
              <a:rPr lang="sk-SK" baseline="30000" dirty="0" smtClean="0"/>
              <a:t>308</a:t>
            </a:r>
          </a:p>
          <a:p>
            <a:pPr>
              <a:buNone/>
            </a:pPr>
            <a:r>
              <a:rPr lang="sk-SK" dirty="0" smtClean="0"/>
              <a:t>a počet zobraziteľných dekadických číslic je</a:t>
            </a:r>
          </a:p>
          <a:p>
            <a:pPr algn="ctr">
              <a:buNone/>
            </a:pPr>
            <a:r>
              <a:rPr lang="sk-SK" dirty="0" err="1" smtClean="0"/>
              <a:t>float</a:t>
            </a:r>
            <a:r>
              <a:rPr lang="sk-SK" dirty="0" smtClean="0"/>
              <a:t>/</a:t>
            </a:r>
            <a:r>
              <a:rPr lang="sk-SK" dirty="0" err="1" smtClean="0"/>
              <a:t>double</a:t>
            </a:r>
            <a:r>
              <a:rPr lang="sk-SK" dirty="0" smtClean="0"/>
              <a:t> ~ 7/15</a:t>
            </a:r>
          </a:p>
          <a:p>
            <a:endParaRPr lang="sk-SK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9067"/>
          </a:xfrm>
        </p:spPr>
        <p:txBody>
          <a:bodyPr>
            <a:normAutofit fontScale="90000"/>
          </a:bodyPr>
          <a:lstStyle/>
          <a:p>
            <a:r>
              <a:rPr lang="sk-SK" sz="2800" b="1" dirty="0" smtClean="0"/>
              <a:t>ASCII </a:t>
            </a:r>
            <a:r>
              <a:rPr lang="sk-SK" sz="2800" b="1" dirty="0" err="1" smtClean="0"/>
              <a:t>tabulka</a:t>
            </a:r>
            <a:r>
              <a:rPr lang="sk-SK" sz="2800" b="1" dirty="0" smtClean="0"/>
              <a:t>  (1/2)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96525" y="818710"/>
            <a:ext cx="8685965" cy="5307453"/>
          </a:xfrm>
        </p:spPr>
        <p:txBody>
          <a:bodyPr>
            <a:normAutofit/>
          </a:bodyPr>
          <a:lstStyle/>
          <a:p>
            <a:r>
              <a:rPr lang="sk-SK" sz="2800" dirty="0" smtClean="0"/>
              <a:t>prácu s textovými informáciami v aplikáciách výpočtovej techniky umožňujú </a:t>
            </a:r>
            <a:r>
              <a:rPr lang="sk-SK" sz="2800" dirty="0" smtClean="0">
                <a:solidFill>
                  <a:srgbClr val="FF0000"/>
                </a:solidFill>
              </a:rPr>
              <a:t>kódové tabuľky znakov</a:t>
            </a:r>
            <a:r>
              <a:rPr lang="sk-SK" sz="2800" dirty="0" smtClean="0"/>
              <a:t>.</a:t>
            </a:r>
          </a:p>
          <a:p>
            <a:r>
              <a:rPr lang="sk-SK" sz="2800" dirty="0" smtClean="0"/>
              <a:t>pre PC je najrozšírenejšia </a:t>
            </a:r>
            <a:r>
              <a:rPr lang="sk-SK" sz="2800" dirty="0" smtClean="0">
                <a:solidFill>
                  <a:srgbClr val="FF0000"/>
                </a:solidFill>
              </a:rPr>
              <a:t>8-bitová </a:t>
            </a:r>
            <a:r>
              <a:rPr lang="sk-SK" sz="2800" b="1" dirty="0" smtClean="0">
                <a:solidFill>
                  <a:srgbClr val="FF0000"/>
                </a:solidFill>
              </a:rPr>
              <a:t>ASCII</a:t>
            </a:r>
            <a:r>
              <a:rPr lang="sk-SK" sz="2800" dirty="0" smtClean="0">
                <a:solidFill>
                  <a:srgbClr val="FF0000"/>
                </a:solidFill>
              </a:rPr>
              <a:t> tabuľka </a:t>
            </a:r>
            <a:r>
              <a:rPr lang="sk-SK" sz="2800" dirty="0" smtClean="0"/>
              <a:t>(</a:t>
            </a:r>
            <a:r>
              <a:rPr lang="sk-SK" sz="2800" dirty="0" err="1" smtClean="0"/>
              <a:t>American</a:t>
            </a:r>
            <a:r>
              <a:rPr lang="sk-SK" sz="2800" dirty="0" smtClean="0"/>
              <a:t> Standard </a:t>
            </a:r>
            <a:r>
              <a:rPr lang="sk-SK" sz="2800" dirty="0" err="1" smtClean="0"/>
              <a:t>Code</a:t>
            </a:r>
            <a:r>
              <a:rPr lang="sk-SK" sz="2800" dirty="0" smtClean="0"/>
              <a:t> </a:t>
            </a:r>
            <a:r>
              <a:rPr lang="sk-SK" sz="2800" dirty="0" err="1" smtClean="0"/>
              <a:t>for</a:t>
            </a:r>
            <a:r>
              <a:rPr lang="sk-SK" sz="2800" dirty="0" smtClean="0"/>
              <a:t> </a:t>
            </a:r>
            <a:r>
              <a:rPr lang="sk-SK" sz="2800" dirty="0" err="1" smtClean="0"/>
              <a:t>Information</a:t>
            </a:r>
            <a:r>
              <a:rPr lang="sk-SK" sz="2800" dirty="0" smtClean="0"/>
              <a:t> </a:t>
            </a:r>
            <a:r>
              <a:rPr lang="sk-SK" sz="2800" dirty="0" err="1" smtClean="0"/>
              <a:t>Interchange</a:t>
            </a:r>
            <a:r>
              <a:rPr lang="sk-SK" sz="2800" dirty="0" smtClean="0"/>
              <a:t>). </a:t>
            </a:r>
          </a:p>
          <a:p>
            <a:r>
              <a:rPr lang="sk-SK" sz="2800" dirty="0" smtClean="0"/>
              <a:t>Tabuľka priraďuje 256-tim možným kombináciám núl a jednotiek v slabike konkrétne znaky (písmená, číslice a zvláštne znaky). </a:t>
            </a:r>
          </a:p>
          <a:p>
            <a:r>
              <a:rPr lang="sk-SK" sz="2800" dirty="0" smtClean="0"/>
              <a:t>Úplnú verziu tabuľky (v stovkách vyhotovení) nájdete pomocou internetu – my, ako príklad ukážeme z nej iba niekoľko riadkov</a:t>
            </a: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137862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9067"/>
          </a:xfrm>
        </p:spPr>
        <p:txBody>
          <a:bodyPr>
            <a:normAutofit fontScale="90000"/>
          </a:bodyPr>
          <a:lstStyle/>
          <a:p>
            <a:r>
              <a:rPr lang="sk-SK" sz="2800" b="1" dirty="0" smtClean="0"/>
              <a:t>ASCII </a:t>
            </a:r>
            <a:r>
              <a:rPr lang="sk-SK" sz="2800" b="1" dirty="0" err="1" smtClean="0"/>
              <a:t>tabulka</a:t>
            </a:r>
            <a:r>
              <a:rPr lang="sk-SK" sz="2800" b="1" dirty="0" smtClean="0"/>
              <a:t>  (2/2)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96525" y="818710"/>
            <a:ext cx="8685965" cy="5307453"/>
          </a:xfrm>
        </p:spPr>
        <p:txBody>
          <a:bodyPr>
            <a:normAutofit/>
          </a:bodyPr>
          <a:lstStyle/>
          <a:p>
            <a:pPr marL="4664075" lvl="1" indent="0">
              <a:buNone/>
              <a:tabLst>
                <a:tab pos="4664075" algn="l"/>
              </a:tabLst>
            </a:pPr>
            <a:r>
              <a:rPr lang="sk-SK" sz="2400" dirty="0" smtClean="0"/>
              <a:t>Poznámky:</a:t>
            </a:r>
          </a:p>
          <a:p>
            <a:pPr marL="4664075" lvl="1" indent="0">
              <a:buNone/>
              <a:tabLst>
                <a:tab pos="4664075" algn="l"/>
              </a:tabLst>
            </a:pPr>
            <a:r>
              <a:rPr lang="sk-SK" sz="2400" dirty="0" smtClean="0"/>
              <a:t>kódy 00</a:t>
            </a:r>
            <a:r>
              <a:rPr lang="sk-SK" sz="2400" baseline="-25000" dirty="0" smtClean="0"/>
              <a:t>(16)</a:t>
            </a:r>
            <a:r>
              <a:rPr lang="sk-SK" sz="2400" dirty="0" smtClean="0"/>
              <a:t> až 20</a:t>
            </a:r>
            <a:r>
              <a:rPr lang="sk-SK" sz="2400" baseline="-25000" dirty="0" smtClean="0"/>
              <a:t>(16) </a:t>
            </a:r>
            <a:r>
              <a:rPr lang="sk-SK" sz="2400" dirty="0" smtClean="0"/>
              <a:t>sú tzv. riadiacimi znakmi a sú nezobraziteľné;</a:t>
            </a:r>
          </a:p>
          <a:p>
            <a:pPr marL="4664075" lvl="1" indent="0">
              <a:buNone/>
              <a:tabLst>
                <a:tab pos="4664075" algn="l"/>
              </a:tabLst>
            </a:pPr>
            <a:r>
              <a:rPr lang="sk-SK" sz="2400" dirty="0" smtClean="0"/>
              <a:t>Jednoznačne je definovaná</a:t>
            </a:r>
          </a:p>
          <a:p>
            <a:pPr marL="4664075" lvl="1" indent="0">
              <a:buNone/>
              <a:tabLst>
                <a:tab pos="4664075" algn="l"/>
              </a:tabLst>
            </a:pPr>
            <a:r>
              <a:rPr lang="sk-SK" sz="2400" dirty="0" smtClean="0"/>
              <a:t>dolná polovica tabuľky (kódy21</a:t>
            </a:r>
            <a:r>
              <a:rPr lang="sk-SK" sz="2400" baseline="-25000" dirty="0" smtClean="0"/>
              <a:t>(16)</a:t>
            </a:r>
            <a:r>
              <a:rPr lang="sk-SK" sz="2400" dirty="0" smtClean="0"/>
              <a:t> až 7F</a:t>
            </a:r>
            <a:r>
              <a:rPr lang="sk-SK" sz="2400" baseline="-25000" dirty="0" smtClean="0"/>
              <a:t>(16) </a:t>
            </a:r>
            <a:r>
              <a:rPr lang="sk-SK" sz="2400" dirty="0" smtClean="0"/>
              <a:t>); </a:t>
            </a:r>
          </a:p>
          <a:p>
            <a:pPr marL="4664075" lvl="1" indent="0">
              <a:buNone/>
              <a:tabLst>
                <a:tab pos="4664075" algn="l"/>
              </a:tabLst>
            </a:pPr>
            <a:r>
              <a:rPr lang="sk-SK" sz="2400" dirty="0" smtClean="0"/>
              <a:t>Horná polovica (kódy 80</a:t>
            </a:r>
            <a:r>
              <a:rPr lang="sk-SK" sz="2400" baseline="-25000" dirty="0" smtClean="0"/>
              <a:t>(16)</a:t>
            </a:r>
            <a:r>
              <a:rPr lang="sk-SK" sz="2400" dirty="0" smtClean="0"/>
              <a:t> až</a:t>
            </a:r>
          </a:p>
          <a:p>
            <a:pPr marL="4664075" lvl="1" indent="0">
              <a:buNone/>
              <a:tabLst>
                <a:tab pos="4664075" algn="l"/>
              </a:tabLst>
            </a:pPr>
            <a:r>
              <a:rPr lang="sk-SK" sz="2400" dirty="0" smtClean="0"/>
              <a:t>FF</a:t>
            </a:r>
            <a:r>
              <a:rPr lang="sk-SK" sz="2400" baseline="-25000" dirty="0" smtClean="0"/>
              <a:t>(16) </a:t>
            </a:r>
            <a:r>
              <a:rPr lang="sk-SK" sz="2400" dirty="0" smtClean="0"/>
              <a:t>) obsahuje špecifické národné znaky a žiaľ existuje viac variantov týchto kódov – čo vedie nezriedka k chybám pri dekódovaní textov.</a:t>
            </a:r>
          </a:p>
          <a:p>
            <a:pPr>
              <a:buNone/>
            </a:pPr>
            <a:endParaRPr lang="sk-SK" sz="2800" dirty="0" smtClean="0"/>
          </a:p>
        </p:txBody>
      </p:sp>
      <p:graphicFrame>
        <p:nvGraphicFramePr>
          <p:cNvPr id="4" name="Tabuľka 3"/>
          <p:cNvGraphicFramePr>
            <a:graphicFrameLocks noGrp="1"/>
          </p:cNvGraphicFramePr>
          <p:nvPr/>
        </p:nvGraphicFramePr>
        <p:xfrm>
          <a:off x="206515" y="818710"/>
          <a:ext cx="4590512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7628"/>
                <a:gridCol w="1147628"/>
                <a:gridCol w="1147628"/>
                <a:gridCol w="1147628"/>
              </a:tblGrid>
              <a:tr h="344156">
                <a:tc gridSpan="3">
                  <a:txBody>
                    <a:bodyPr/>
                    <a:lstStyle/>
                    <a:p>
                      <a:pPr algn="ctr"/>
                      <a:r>
                        <a:rPr lang="sk-SK" dirty="0" err="1" smtClean="0"/>
                        <a:t>hodnota</a:t>
                      </a:r>
                      <a:r>
                        <a:rPr lang="sk-SK" dirty="0" err="1" smtClean="0">
                          <a:solidFill>
                            <a:schemeClr val="tx1"/>
                          </a:solidFill>
                        </a:rPr>
                        <a:t>hodnota</a:t>
                      </a:r>
                      <a:endParaRPr lang="sk-SK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k-SK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k-SK" dirty="0"/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sk-SK" baseline="0" dirty="0" smtClean="0">
                          <a:solidFill>
                            <a:schemeClr val="tx1"/>
                          </a:solidFill>
                        </a:rPr>
                        <a:t>znak</a:t>
                      </a:r>
                      <a:endParaRPr lang="sk-SK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(10)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(2)</a:t>
                      </a:r>
                      <a:endParaRPr lang="sk-SK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(16)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41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00101001</a:t>
                      </a:r>
                      <a:endParaRPr lang="sk-SK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29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)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42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00101010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2A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*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43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00101011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2B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+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48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00110000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30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0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49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00110001</a:t>
                      </a:r>
                      <a:endParaRPr lang="sk-SK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31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1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50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00110010</a:t>
                      </a:r>
                      <a:endParaRPr lang="sk-SK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32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2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65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01000001</a:t>
                      </a:r>
                      <a:endParaRPr lang="sk-SK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41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A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66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01000010</a:t>
                      </a:r>
                      <a:endParaRPr lang="sk-SK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42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B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67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01000011</a:t>
                      </a:r>
                      <a:endParaRPr lang="sk-SK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43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C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97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01100001</a:t>
                      </a:r>
                      <a:endParaRPr lang="sk-SK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61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a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98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01100010</a:t>
                      </a:r>
                      <a:endParaRPr lang="sk-SK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62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b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344156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99</a:t>
                      </a:r>
                      <a:endParaRPr lang="sk-SK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01100011</a:t>
                      </a:r>
                      <a:endParaRPr lang="sk-SK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63</a:t>
                      </a:r>
                      <a:endParaRPr lang="sk-SK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c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uľka 4"/>
          <p:cNvGraphicFramePr>
            <a:graphicFrameLocks noGrp="1"/>
          </p:cNvGraphicFramePr>
          <p:nvPr/>
        </p:nvGraphicFramePr>
        <p:xfrm>
          <a:off x="161509" y="818711"/>
          <a:ext cx="4635515" cy="720080"/>
        </p:xfrm>
        <a:graphic>
          <a:graphicData uri="http://schemas.openxmlformats.org/drawingml/2006/table">
            <a:tbl>
              <a:tblPr/>
              <a:tblGrid>
                <a:gridCol w="4635515"/>
              </a:tblGrid>
              <a:tr h="720080">
                <a:tc>
                  <a:txBody>
                    <a:bodyPr/>
                    <a:lstStyle/>
                    <a:p>
                      <a:pPr algn="ctr"/>
                      <a:endParaRPr lang="sk-SK" dirty="0"/>
                    </a:p>
                  </a:txBody>
                  <a:tcPr>
                    <a:lnL w="28575" cmpd="sng">
                      <a:solidFill>
                        <a:schemeClr val="tx1"/>
                      </a:solidFill>
                      <a:prstDash val="solid"/>
                    </a:lnL>
                    <a:lnR w="28575" cmpd="sng">
                      <a:solidFill>
                        <a:schemeClr val="tx1"/>
                      </a:solidFill>
                      <a:prstDash val="solid"/>
                    </a:lnR>
                    <a:lnT w="28575" cmpd="sng">
                      <a:solidFill>
                        <a:schemeClr val="tx1"/>
                      </a:solidFill>
                      <a:prstDash val="solid"/>
                    </a:lnT>
                    <a:lnB w="285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uľka 5"/>
          <p:cNvGraphicFramePr>
            <a:graphicFrameLocks noGrp="1"/>
          </p:cNvGraphicFramePr>
          <p:nvPr/>
        </p:nvGraphicFramePr>
        <p:xfrm>
          <a:off x="3619500" y="822960"/>
          <a:ext cx="1196340" cy="5113020"/>
        </p:xfrm>
        <a:graphic>
          <a:graphicData uri="http://schemas.openxmlformats.org/drawingml/2006/table">
            <a:tbl>
              <a:tblPr/>
              <a:tblGrid>
                <a:gridCol w="1196340"/>
              </a:tblGrid>
              <a:tr h="5113020">
                <a:tc>
                  <a:txBody>
                    <a:bodyPr/>
                    <a:lstStyle/>
                    <a:p>
                      <a:endParaRPr lang="sk-SK" b="1" dirty="0"/>
                    </a:p>
                  </a:txBody>
                  <a:tcPr>
                    <a:lnL w="28575" cmpd="sng">
                      <a:solidFill>
                        <a:schemeClr val="tx1"/>
                      </a:solidFill>
                      <a:prstDash val="solid"/>
                    </a:lnL>
                    <a:lnR w="28575" cmpd="sng">
                      <a:solidFill>
                        <a:schemeClr val="tx1"/>
                      </a:solidFill>
                      <a:prstDash val="solid"/>
                    </a:lnR>
                    <a:lnT w="28575" cmpd="sng">
                      <a:solidFill>
                        <a:schemeClr val="tx1"/>
                      </a:solidFill>
                      <a:prstDash val="solid"/>
                    </a:lnT>
                    <a:lnB w="28575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  <a:alpha val="9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uľka 6"/>
          <p:cNvGraphicFramePr>
            <a:graphicFrameLocks noGrp="1"/>
          </p:cNvGraphicFramePr>
          <p:nvPr/>
        </p:nvGraphicFramePr>
        <p:xfrm>
          <a:off x="152400" y="1546860"/>
          <a:ext cx="3474720" cy="4381500"/>
        </p:xfrm>
        <a:graphic>
          <a:graphicData uri="http://schemas.openxmlformats.org/drawingml/2006/table">
            <a:tbl>
              <a:tblPr/>
              <a:tblGrid>
                <a:gridCol w="3474720"/>
              </a:tblGrid>
              <a:tr h="4381500"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28575" cmpd="sng">
                      <a:solidFill>
                        <a:schemeClr val="tx1"/>
                      </a:solidFill>
                      <a:prstDash val="solid"/>
                    </a:lnL>
                    <a:lnR w="28575" cmpd="sng">
                      <a:solidFill>
                        <a:schemeClr val="tx1"/>
                      </a:solidFill>
                      <a:prstDash val="solid"/>
                    </a:lnR>
                    <a:lnT w="28575" cmpd="sng">
                      <a:solidFill>
                        <a:schemeClr val="tx1"/>
                      </a:solidFill>
                      <a:prstDash val="solid"/>
                    </a:lnT>
                    <a:lnB w="285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9" name="Rovná spojnica 8"/>
          <p:cNvCxnSpPr/>
          <p:nvPr/>
        </p:nvCxnSpPr>
        <p:spPr>
          <a:xfrm>
            <a:off x="1331640" y="1223755"/>
            <a:ext cx="0" cy="4680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ovná spojnica 10"/>
          <p:cNvCxnSpPr/>
          <p:nvPr/>
        </p:nvCxnSpPr>
        <p:spPr>
          <a:xfrm>
            <a:off x="2501770" y="1223755"/>
            <a:ext cx="0" cy="4680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nica 12"/>
          <p:cNvCxnSpPr/>
          <p:nvPr/>
        </p:nvCxnSpPr>
        <p:spPr>
          <a:xfrm>
            <a:off x="161510" y="1898830"/>
            <a:ext cx="46355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ovná spojnica 16"/>
          <p:cNvCxnSpPr/>
          <p:nvPr/>
        </p:nvCxnSpPr>
        <p:spPr>
          <a:xfrm>
            <a:off x="161510" y="2303875"/>
            <a:ext cx="46355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ovná spojnica 17"/>
          <p:cNvCxnSpPr/>
          <p:nvPr/>
        </p:nvCxnSpPr>
        <p:spPr>
          <a:xfrm>
            <a:off x="161510" y="3023955"/>
            <a:ext cx="46355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ovná spojnica 18"/>
          <p:cNvCxnSpPr/>
          <p:nvPr/>
        </p:nvCxnSpPr>
        <p:spPr>
          <a:xfrm>
            <a:off x="161510" y="3383995"/>
            <a:ext cx="46355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ovná spojnica 19"/>
          <p:cNvCxnSpPr/>
          <p:nvPr/>
        </p:nvCxnSpPr>
        <p:spPr>
          <a:xfrm>
            <a:off x="161510" y="4104075"/>
            <a:ext cx="46355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ovná spojnica 20"/>
          <p:cNvCxnSpPr/>
          <p:nvPr/>
        </p:nvCxnSpPr>
        <p:spPr>
          <a:xfrm>
            <a:off x="161510" y="4464115"/>
            <a:ext cx="46355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ovná spojnica 21"/>
          <p:cNvCxnSpPr/>
          <p:nvPr/>
        </p:nvCxnSpPr>
        <p:spPr>
          <a:xfrm>
            <a:off x="161510" y="5229200"/>
            <a:ext cx="46355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ovná spojnica 22"/>
          <p:cNvCxnSpPr/>
          <p:nvPr/>
        </p:nvCxnSpPr>
        <p:spPr>
          <a:xfrm>
            <a:off x="161510" y="5589240"/>
            <a:ext cx="46355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ovná spojnica 24"/>
          <p:cNvCxnSpPr/>
          <p:nvPr/>
        </p:nvCxnSpPr>
        <p:spPr>
          <a:xfrm>
            <a:off x="161510" y="2663915"/>
            <a:ext cx="463551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ovná spojnica 25"/>
          <p:cNvCxnSpPr/>
          <p:nvPr/>
        </p:nvCxnSpPr>
        <p:spPr>
          <a:xfrm>
            <a:off x="161510" y="4869160"/>
            <a:ext cx="463551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ovná spojnica 26"/>
          <p:cNvCxnSpPr/>
          <p:nvPr/>
        </p:nvCxnSpPr>
        <p:spPr>
          <a:xfrm>
            <a:off x="161510" y="3744035"/>
            <a:ext cx="463551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395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sk-SK" sz="2800" dirty="0" smtClean="0"/>
              <a:t>zvláštne riadiace symboly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sk-SK" dirty="0" smtClean="0"/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</p:txBody>
      </p:sp>
      <p:graphicFrame>
        <p:nvGraphicFramePr>
          <p:cNvPr id="4" name="Tabuľka 3"/>
          <p:cNvGraphicFramePr>
            <a:graphicFrameLocks noGrp="1"/>
          </p:cNvGraphicFramePr>
          <p:nvPr/>
        </p:nvGraphicFramePr>
        <p:xfrm>
          <a:off x="539552" y="908720"/>
          <a:ext cx="2808312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2160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znak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funkcia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\n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nový riadok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\r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návrat vozíka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\t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tab</a:t>
                      </a:r>
                      <a:r>
                        <a:rPr lang="sk-SK" dirty="0" err="1" smtClean="0"/>
                        <a:t>ulátor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\v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verti</a:t>
                      </a:r>
                      <a:r>
                        <a:rPr lang="sk-SK" dirty="0" err="1" smtClean="0"/>
                        <a:t>kálny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tabu</a:t>
                      </a:r>
                      <a:r>
                        <a:rPr lang="sk-SK" dirty="0" err="1" smtClean="0"/>
                        <a:t>látor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\b</a:t>
                      </a:r>
                      <a:endParaRPr lang="sk-SK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krok naspäť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\f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nová stránka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\a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zvonenie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\'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apostrof</a:t>
                      </a:r>
                      <a:r>
                        <a:rPr lang="en-US" dirty="0" smtClean="0"/>
                        <a:t>(') </a:t>
                      </a:r>
                      <a:endParaRPr lang="sk-SK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\"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úvodzovky</a:t>
                      </a:r>
                      <a:r>
                        <a:rPr lang="en-US" dirty="0" smtClean="0"/>
                        <a:t> (") 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\?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otáznik</a:t>
                      </a:r>
                      <a:r>
                        <a:rPr lang="en-US" dirty="0" smtClean="0"/>
                        <a:t>(?) </a:t>
                      </a:r>
                      <a:endParaRPr lang="sk-S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\\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spätné </a:t>
                      </a:r>
                      <a:r>
                        <a:rPr lang="sk-SK" dirty="0" err="1" smtClean="0"/>
                        <a:t>lomítko</a:t>
                      </a:r>
                      <a:r>
                        <a:rPr lang="en-US" dirty="0" smtClean="0"/>
                        <a:t> (\)</a:t>
                      </a:r>
                      <a:endParaRPr lang="sk-SK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pPr marL="0" lvl="1" indent="0">
              <a:buNone/>
              <a:tabLst>
                <a:tab pos="3770313" algn="l"/>
              </a:tabLst>
            </a:pPr>
            <a:r>
              <a:rPr lang="sk-SK" dirty="0" smtClean="0"/>
              <a:t>konštantné hodnoty (36, 7, 4,  0, 1, A, 3.14159) (na pravej strane priraďovacích príkazov), ktorými sme inicializovali premenné na ľavej strane, nazývame </a:t>
            </a:r>
            <a:r>
              <a:rPr lang="sk-SK" b="1" dirty="0" err="1" smtClean="0">
                <a:solidFill>
                  <a:srgbClr val="FF0000"/>
                </a:solidFill>
              </a:rPr>
              <a:t>literálmi</a:t>
            </a: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lvl="1" indent="0">
              <a:buNone/>
              <a:tabLst>
                <a:tab pos="3770313" algn="l"/>
              </a:tabLst>
            </a:pPr>
            <a:r>
              <a:rPr lang="sk-SK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Číselné konštanty – ak nie sú explicitne označené –  a neobsahujú desatinnú bodku, sa považujú za :</a:t>
            </a:r>
          </a:p>
          <a:p>
            <a:pPr marL="0" lvl="1" indent="0">
              <a:buNone/>
              <a:tabLst>
                <a:tab pos="0" algn="l"/>
                <a:tab pos="3770313" algn="l"/>
                <a:tab pos="3773488" algn="l"/>
              </a:tabLst>
            </a:pPr>
            <a:r>
              <a:rPr lang="sk-SK" b="1" dirty="0" smtClean="0">
                <a:solidFill>
                  <a:srgbClr val="FF0000"/>
                </a:solidFill>
              </a:rPr>
              <a:t>	dekadické čísla typu </a:t>
            </a:r>
            <a:r>
              <a:rPr lang="sk-SK" b="1" dirty="0" err="1" smtClean="0">
                <a:solidFill>
                  <a:srgbClr val="FF0000"/>
                </a:solidFill>
              </a:rPr>
              <a:t>int</a:t>
            </a:r>
            <a:r>
              <a:rPr lang="sk-SK" b="1" dirty="0" smtClean="0">
                <a:solidFill>
                  <a:srgbClr val="FF0000"/>
                </a:solidFill>
              </a:rPr>
              <a:t> (so znamienkom)</a:t>
            </a:r>
          </a:p>
          <a:p>
            <a:pPr marL="0" lvl="1" indent="0">
              <a:buNone/>
              <a:tabLst>
                <a:tab pos="631825" algn="l"/>
                <a:tab pos="3770313" algn="l"/>
                <a:tab pos="3773488" algn="l"/>
              </a:tabLst>
            </a:pP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ak číslo začína znakom nula </a:t>
            </a: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"0" je to</a:t>
            </a:r>
          </a:p>
          <a:p>
            <a:pPr marL="0" lvl="1" indent="0">
              <a:buNone/>
              <a:tabLst>
                <a:tab pos="631825" algn="l"/>
                <a:tab pos="3770313" algn="l"/>
                <a:tab pos="3773488" algn="l"/>
              </a:tabLst>
            </a:pP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	</a:t>
            </a:r>
            <a:r>
              <a:rPr lang="sk-SK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oktalové</a:t>
            </a: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 číslo typu </a:t>
            </a:r>
            <a:r>
              <a:rPr lang="sk-SK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int</a:t>
            </a:r>
            <a:endParaRPr lang="sk-SK" b="1" dirty="0" smtClean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pPr marL="0" lvl="1" indent="0">
              <a:buNone/>
              <a:tabLst>
                <a:tab pos="631825" algn="l"/>
                <a:tab pos="3770313" algn="l"/>
                <a:tab pos="3773488" algn="l"/>
              </a:tabLst>
            </a:pP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ak číslo začína znakom </a:t>
            </a:r>
            <a:r>
              <a:rPr lang="sk-SK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nula+x</a:t>
            </a: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"0x" ide o</a:t>
            </a:r>
          </a:p>
          <a:p>
            <a:pPr marL="0" lvl="1" indent="0">
              <a:buNone/>
              <a:tabLst>
                <a:tab pos="631825" algn="l"/>
                <a:tab pos="3770313" algn="l"/>
                <a:tab pos="3773488" algn="l"/>
              </a:tabLst>
            </a:pP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	hexadecimálne číslo typu </a:t>
            </a:r>
            <a:r>
              <a:rPr lang="sk-SK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int</a:t>
            </a:r>
            <a:endParaRPr lang="sk-SK" b="1" dirty="0" smtClean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pPr marL="0" lvl="1" indent="0">
              <a:buNone/>
              <a:tabLst>
                <a:tab pos="631825" algn="l"/>
                <a:tab pos="3770313" algn="l"/>
                <a:tab pos="3773488" algn="l"/>
              </a:tabLst>
            </a:pPr>
            <a:r>
              <a:rPr lang="sk-SK" b="1" dirty="0" smtClean="0">
                <a:solidFill>
                  <a:srgbClr val="FF0000"/>
                </a:solidFill>
              </a:rPr>
              <a:t>konštanta bez znamienka sa označí znakom </a:t>
            </a: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"u" na konci</a:t>
            </a:r>
          </a:p>
          <a:p>
            <a:pPr marL="0" lvl="1" indent="0">
              <a:buNone/>
              <a:tabLst>
                <a:tab pos="631825" algn="l"/>
                <a:tab pos="3770313" algn="l"/>
                <a:tab pos="3773488" algn="l"/>
              </a:tabLst>
            </a:pP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konštanta typu </a:t>
            </a:r>
            <a:r>
              <a:rPr lang="sk-SK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long</a:t>
            </a: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 je označená písmenom l (L) na konci</a:t>
            </a:r>
          </a:p>
          <a:p>
            <a:pPr marL="0" lvl="1" indent="0">
              <a:buNone/>
              <a:tabLst>
                <a:tab pos="631825" algn="l"/>
                <a:tab pos="3770313" algn="l"/>
                <a:tab pos="3773488" algn="l"/>
              </a:tabLst>
            </a:pP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konštanta typu </a:t>
            </a:r>
            <a:r>
              <a:rPr lang="sk-SK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long</a:t>
            </a: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 bez znamienka je označená "</a:t>
            </a:r>
            <a:r>
              <a:rPr lang="sk-SK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ul</a:t>
            </a:r>
            <a:r>
              <a:rPr lang="sk-SK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"</a:t>
            </a:r>
            <a:endParaRPr lang="sk-SK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578495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Kladné celé </a:t>
            </a:r>
            <a:r>
              <a:rPr lang="sk-SK" dirty="0" smtClean="0"/>
              <a:t>čísla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712968" cy="5832648"/>
          </a:xfrm>
        </p:spPr>
        <p:txBody>
          <a:bodyPr>
            <a:normAutofit/>
          </a:bodyPr>
          <a:lstStyle/>
          <a:p>
            <a:pPr algn="l"/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dispozícii je stále iba 8-bitová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slabika alebo iný celý počet bitov:</a:t>
            </a:r>
            <a:endParaRPr lang="sk-SK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sk-SK" sz="2800" dirty="0" smtClean="0"/>
          </a:p>
          <a:p>
            <a:pPr algn="l"/>
            <a:endParaRPr lang="sk-SK" sz="2800" dirty="0"/>
          </a:p>
          <a:p>
            <a:pPr algn="l"/>
            <a:endParaRPr lang="sk-SK" sz="2800" dirty="0" smtClean="0"/>
          </a:p>
          <a:p>
            <a:pPr algn="l">
              <a:tabLst>
                <a:tab pos="3584575" algn="l"/>
              </a:tabLst>
            </a:pP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Osem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bitov predstavuje hodnotu čísla v rozsahu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00000000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–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11111111</a:t>
            </a:r>
            <a:r>
              <a:rPr lang="sk-SK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(2</a:t>
            </a:r>
            <a:r>
              <a:rPr lang="sk-SK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)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= 0 –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255</a:t>
            </a:r>
            <a:r>
              <a:rPr lang="sk-SK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(10)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.</a:t>
            </a:r>
            <a:endParaRPr lang="sk-SK" sz="2800" dirty="0" smtClean="0">
              <a:solidFill>
                <a:schemeClr val="tx1">
                  <a:lumMod val="95000"/>
                  <a:lumOff val="5000"/>
                </a:schemeClr>
              </a:solidFill>
              <a:sym typeface="Symbol"/>
            </a:endParaRPr>
          </a:p>
        </p:txBody>
      </p:sp>
      <p:grpSp>
        <p:nvGrpSpPr>
          <p:cNvPr id="4" name="Skupina 3"/>
          <p:cNvGrpSpPr/>
          <p:nvPr/>
        </p:nvGrpSpPr>
        <p:grpSpPr>
          <a:xfrm>
            <a:off x="2195736" y="2276872"/>
            <a:ext cx="3960440" cy="422405"/>
            <a:chOff x="2681790" y="2258870"/>
            <a:chExt cx="3960440" cy="422405"/>
          </a:xfrm>
        </p:grpSpPr>
        <p:sp>
          <p:nvSpPr>
            <p:cNvPr id="5" name="BlokTextu 4"/>
            <p:cNvSpPr txBox="1"/>
            <p:nvPr/>
          </p:nvSpPr>
          <p:spPr>
            <a:xfrm>
              <a:off x="614717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0</a:t>
              </a:r>
              <a:endParaRPr lang="sk-SK" b="1" baseline="-25000" dirty="0"/>
            </a:p>
          </p:txBody>
        </p:sp>
        <p:sp>
          <p:nvSpPr>
            <p:cNvPr id="6" name="BlokTextu 5"/>
            <p:cNvSpPr txBox="1"/>
            <p:nvPr/>
          </p:nvSpPr>
          <p:spPr>
            <a:xfrm>
              <a:off x="565212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1</a:t>
              </a:r>
              <a:endParaRPr lang="sk-SK" b="1" baseline="-25000" dirty="0"/>
            </a:p>
          </p:txBody>
        </p:sp>
        <p:sp>
          <p:nvSpPr>
            <p:cNvPr id="7" name="BlokTextu 6"/>
            <p:cNvSpPr txBox="1"/>
            <p:nvPr/>
          </p:nvSpPr>
          <p:spPr>
            <a:xfrm>
              <a:off x="515706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2</a:t>
              </a:r>
              <a:endParaRPr lang="sk-SK" b="1" baseline="-25000" dirty="0"/>
            </a:p>
          </p:txBody>
        </p:sp>
        <p:sp>
          <p:nvSpPr>
            <p:cNvPr id="8" name="BlokTextu 7"/>
            <p:cNvSpPr txBox="1"/>
            <p:nvPr/>
          </p:nvSpPr>
          <p:spPr>
            <a:xfrm>
              <a:off x="268179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7</a:t>
              </a:r>
              <a:endParaRPr lang="sk-SK" b="1" baseline="-25000" dirty="0"/>
            </a:p>
          </p:txBody>
        </p:sp>
        <p:sp>
          <p:nvSpPr>
            <p:cNvPr id="9" name="BlokTextu 8"/>
            <p:cNvSpPr txBox="1"/>
            <p:nvPr/>
          </p:nvSpPr>
          <p:spPr>
            <a:xfrm>
              <a:off x="317684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6</a:t>
              </a:r>
              <a:endParaRPr lang="sk-SK" b="1" baseline="-25000" dirty="0"/>
            </a:p>
          </p:txBody>
        </p:sp>
        <p:sp>
          <p:nvSpPr>
            <p:cNvPr id="10" name="BlokTextu 9"/>
            <p:cNvSpPr txBox="1"/>
            <p:nvPr/>
          </p:nvSpPr>
          <p:spPr>
            <a:xfrm>
              <a:off x="367190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5</a:t>
              </a:r>
              <a:endParaRPr lang="sk-SK" b="1" baseline="-25000" dirty="0"/>
            </a:p>
          </p:txBody>
        </p:sp>
        <p:sp>
          <p:nvSpPr>
            <p:cNvPr id="11" name="BlokTextu 10"/>
            <p:cNvSpPr txBox="1"/>
            <p:nvPr/>
          </p:nvSpPr>
          <p:spPr>
            <a:xfrm>
              <a:off x="416695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4</a:t>
              </a:r>
              <a:endParaRPr lang="sk-SK" b="1" baseline="-25000" dirty="0"/>
            </a:p>
          </p:txBody>
        </p:sp>
        <p:sp>
          <p:nvSpPr>
            <p:cNvPr id="12" name="BlokTextu 11"/>
            <p:cNvSpPr txBox="1"/>
            <p:nvPr/>
          </p:nvSpPr>
          <p:spPr>
            <a:xfrm>
              <a:off x="466201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3</a:t>
              </a:r>
              <a:endParaRPr lang="sk-SK" b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3019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578495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Záporné </a:t>
            </a:r>
            <a:r>
              <a:rPr lang="sk-SK" dirty="0" smtClean="0"/>
              <a:t>celé čísla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712968" cy="5832648"/>
          </a:xfrm>
        </p:spPr>
        <p:txBody>
          <a:bodyPr>
            <a:normAutofit/>
          </a:bodyPr>
          <a:lstStyle/>
          <a:p>
            <a:pPr algn="l"/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Možnosť pracovať so zápornými číslami je samozrejmou požiadavkou na výpočtové zariadenia, ibaže k dispozícii je stále iba 8-bitová slabika:</a:t>
            </a:r>
          </a:p>
          <a:p>
            <a:pPr algn="l"/>
            <a:endParaRPr lang="sk-SK" sz="2800" dirty="0" smtClean="0"/>
          </a:p>
          <a:p>
            <a:pPr algn="l">
              <a:tabLst>
                <a:tab pos="3584575" algn="l"/>
              </a:tabLst>
            </a:pP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Čo môžeme urobiť je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"obetovať" jeden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bit na znamienko, napr. </a:t>
            </a:r>
            <a:r>
              <a:rPr lang="sk-SK" sz="2800" dirty="0" smtClean="0">
                <a:solidFill>
                  <a:srgbClr val="00B0F0"/>
                </a:solidFill>
              </a:rPr>
              <a:t>b</a:t>
            </a:r>
            <a:r>
              <a:rPr lang="sk-SK" sz="2800" baseline="-25000" dirty="0" smtClean="0">
                <a:solidFill>
                  <a:srgbClr val="00B0F0"/>
                </a:solidFill>
              </a:rPr>
              <a:t>7</a:t>
            </a:r>
            <a:r>
              <a:rPr lang="sk-SK" sz="2800" dirty="0" smtClean="0">
                <a:solidFill>
                  <a:srgbClr val="00B0F0"/>
                </a:solidFill>
              </a:rPr>
              <a:t> </a:t>
            </a:r>
            <a:r>
              <a:rPr lang="sk-SK" sz="2800" dirty="0" smtClean="0">
                <a:solidFill>
                  <a:srgbClr val="00B0F0"/>
                </a:solidFill>
                <a:sym typeface="Symbol"/>
              </a:rPr>
              <a:t> S</a:t>
            </a:r>
            <a:r>
              <a:rPr lang="sk-SK" sz="2800" dirty="0" smtClean="0">
                <a:sym typeface="Symbol"/>
              </a:rPr>
              <a:t>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(</a:t>
            </a:r>
            <a:r>
              <a:rPr lang="sk-SK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signum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); 	ak S = 0 – číslo je kladné</a:t>
            </a:r>
          </a:p>
          <a:p>
            <a:pPr algn="l">
              <a:tabLst>
                <a:tab pos="3584575" algn="l"/>
              </a:tabLst>
            </a:pPr>
            <a:r>
              <a:rPr lang="sk-SK" sz="2800" dirty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	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ak S = 1 – číslo je záporné	</a:t>
            </a:r>
          </a:p>
          <a:p>
            <a:pPr algn="l">
              <a:tabLst>
                <a:tab pos="3584575" algn="l"/>
              </a:tabLst>
            </a:pP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zvyšných sedem bitov predstavuje hodnotu čísla v rozsahu 0000000 – 1111111</a:t>
            </a:r>
            <a:r>
              <a:rPr lang="sk-SK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(2)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= 0 – 127</a:t>
            </a:r>
            <a:r>
              <a:rPr lang="sk-SK" sz="2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(10)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.</a:t>
            </a:r>
          </a:p>
          <a:p>
            <a:pPr algn="l">
              <a:tabLst>
                <a:tab pos="3584575" algn="l"/>
              </a:tabLst>
            </a:pP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Takýto zápis má vážny nedostatok, oba zápisy 00000000 a 10000000 predstavujú hodnotu 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  <a:sym typeface="Symbol"/>
              </a:rPr>
              <a:t>"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nula</a:t>
            </a:r>
            <a:r>
              <a:rPr lang="sk-SK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  <a:sym typeface="Symbol"/>
              </a:rPr>
              <a:t>" – raz kladnú  a raz zápornú – čo je pravda neprijateľné!</a:t>
            </a:r>
            <a:endParaRPr lang="sk-SK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Skupina 3"/>
          <p:cNvGrpSpPr/>
          <p:nvPr/>
        </p:nvGrpSpPr>
        <p:grpSpPr>
          <a:xfrm>
            <a:off x="2195736" y="2276872"/>
            <a:ext cx="3960440" cy="422405"/>
            <a:chOff x="2681790" y="2258870"/>
            <a:chExt cx="3960440" cy="422405"/>
          </a:xfrm>
        </p:grpSpPr>
        <p:sp>
          <p:nvSpPr>
            <p:cNvPr id="5" name="BlokTextu 4"/>
            <p:cNvSpPr txBox="1"/>
            <p:nvPr/>
          </p:nvSpPr>
          <p:spPr>
            <a:xfrm>
              <a:off x="614717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0</a:t>
              </a:r>
              <a:endParaRPr lang="sk-SK" b="1" baseline="-25000" dirty="0"/>
            </a:p>
          </p:txBody>
        </p:sp>
        <p:sp>
          <p:nvSpPr>
            <p:cNvPr id="6" name="BlokTextu 5"/>
            <p:cNvSpPr txBox="1"/>
            <p:nvPr/>
          </p:nvSpPr>
          <p:spPr>
            <a:xfrm>
              <a:off x="565212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1</a:t>
              </a:r>
              <a:endParaRPr lang="sk-SK" b="1" baseline="-25000" dirty="0"/>
            </a:p>
          </p:txBody>
        </p:sp>
        <p:sp>
          <p:nvSpPr>
            <p:cNvPr id="7" name="BlokTextu 6"/>
            <p:cNvSpPr txBox="1"/>
            <p:nvPr/>
          </p:nvSpPr>
          <p:spPr>
            <a:xfrm>
              <a:off x="515706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2</a:t>
              </a:r>
              <a:endParaRPr lang="sk-SK" b="1" baseline="-25000" dirty="0"/>
            </a:p>
          </p:txBody>
        </p:sp>
        <p:sp>
          <p:nvSpPr>
            <p:cNvPr id="8" name="BlokTextu 7"/>
            <p:cNvSpPr txBox="1"/>
            <p:nvPr/>
          </p:nvSpPr>
          <p:spPr>
            <a:xfrm>
              <a:off x="268179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7</a:t>
              </a:r>
              <a:endParaRPr lang="sk-SK" b="1" baseline="-25000" dirty="0"/>
            </a:p>
          </p:txBody>
        </p:sp>
        <p:sp>
          <p:nvSpPr>
            <p:cNvPr id="9" name="BlokTextu 8"/>
            <p:cNvSpPr txBox="1"/>
            <p:nvPr/>
          </p:nvSpPr>
          <p:spPr>
            <a:xfrm>
              <a:off x="317684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6</a:t>
              </a:r>
              <a:endParaRPr lang="sk-SK" b="1" baseline="-25000" dirty="0"/>
            </a:p>
          </p:txBody>
        </p:sp>
        <p:sp>
          <p:nvSpPr>
            <p:cNvPr id="10" name="BlokTextu 9"/>
            <p:cNvSpPr txBox="1"/>
            <p:nvPr/>
          </p:nvSpPr>
          <p:spPr>
            <a:xfrm>
              <a:off x="367190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5</a:t>
              </a:r>
              <a:endParaRPr lang="sk-SK" b="1" baseline="-25000" dirty="0"/>
            </a:p>
          </p:txBody>
        </p:sp>
        <p:sp>
          <p:nvSpPr>
            <p:cNvPr id="11" name="BlokTextu 10"/>
            <p:cNvSpPr txBox="1"/>
            <p:nvPr/>
          </p:nvSpPr>
          <p:spPr>
            <a:xfrm>
              <a:off x="416695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4</a:t>
              </a:r>
              <a:endParaRPr lang="sk-SK" b="1" baseline="-25000" dirty="0"/>
            </a:p>
          </p:txBody>
        </p:sp>
        <p:sp>
          <p:nvSpPr>
            <p:cNvPr id="12" name="BlokTextu 11"/>
            <p:cNvSpPr txBox="1"/>
            <p:nvPr/>
          </p:nvSpPr>
          <p:spPr>
            <a:xfrm>
              <a:off x="466201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3</a:t>
              </a:r>
              <a:endParaRPr lang="sk-SK" b="1" baseline="-25000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57849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sk-SK" dirty="0" smtClean="0"/>
              <a:t>Záporné čísla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712968" cy="5832648"/>
          </a:xfrm>
        </p:spPr>
        <p:txBody>
          <a:bodyPr>
            <a:normAutofit/>
          </a:bodyPr>
          <a:lstStyle/>
          <a:p>
            <a:pPr algn="l"/>
            <a:r>
              <a:rPr lang="sk-SK" sz="2800" dirty="0" smtClean="0">
                <a:solidFill>
                  <a:srgbClr val="00B0F0"/>
                </a:solidFill>
              </a:rPr>
              <a:t>takže </a:t>
            </a:r>
            <a:r>
              <a:rPr lang="sk-SK" sz="2800" dirty="0" smtClean="0">
                <a:solidFill>
                  <a:srgbClr val="00B0F0"/>
                </a:solidFill>
                <a:sym typeface="Symbol"/>
              </a:rPr>
              <a:t> iný spôsob kódovania záporných čísel</a:t>
            </a:r>
            <a:r>
              <a:rPr lang="sk-SK" sz="2800" dirty="0" smtClean="0">
                <a:solidFill>
                  <a:srgbClr val="00B0F0"/>
                </a:solidFill>
              </a:rPr>
              <a:t>:</a:t>
            </a:r>
          </a:p>
          <a:p>
            <a:pPr algn="l"/>
            <a:endParaRPr lang="sk-SK" sz="800" dirty="0" smtClean="0"/>
          </a:p>
          <a:p>
            <a:pPr algn="l">
              <a:tabLst>
                <a:tab pos="3495675" algn="l"/>
              </a:tabLst>
            </a:pPr>
            <a:r>
              <a:rPr lang="sk-SK" sz="2800" dirty="0" smtClean="0"/>
              <a:t>	</a:t>
            </a:r>
            <a:endParaRPr lang="sk-SK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tabLst>
                <a:tab pos="3584575" algn="l"/>
              </a:tabLst>
            </a:pPr>
            <a:endParaRPr lang="sk-SK" sz="2800" dirty="0"/>
          </a:p>
          <a:p>
            <a:pPr algn="l">
              <a:tabLst>
                <a:tab pos="3584575" algn="l"/>
              </a:tabLst>
            </a:pPr>
            <a:endParaRPr lang="sk-SK" sz="2800" dirty="0" smtClean="0">
              <a:sym typeface="Symbol"/>
            </a:endParaRPr>
          </a:p>
        </p:txBody>
      </p:sp>
      <p:grpSp>
        <p:nvGrpSpPr>
          <p:cNvPr id="4" name="Skupina 3"/>
          <p:cNvGrpSpPr/>
          <p:nvPr/>
        </p:nvGrpSpPr>
        <p:grpSpPr>
          <a:xfrm>
            <a:off x="4716016" y="1268760"/>
            <a:ext cx="3960440" cy="422405"/>
            <a:chOff x="2681790" y="2258870"/>
            <a:chExt cx="3960440" cy="422405"/>
          </a:xfrm>
        </p:grpSpPr>
        <p:sp>
          <p:nvSpPr>
            <p:cNvPr id="5" name="BlokTextu 4"/>
            <p:cNvSpPr txBox="1"/>
            <p:nvPr/>
          </p:nvSpPr>
          <p:spPr>
            <a:xfrm>
              <a:off x="614717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0</a:t>
              </a:r>
              <a:endParaRPr lang="sk-SK" b="1" baseline="-25000" dirty="0"/>
            </a:p>
          </p:txBody>
        </p:sp>
        <p:sp>
          <p:nvSpPr>
            <p:cNvPr id="6" name="BlokTextu 5"/>
            <p:cNvSpPr txBox="1"/>
            <p:nvPr/>
          </p:nvSpPr>
          <p:spPr>
            <a:xfrm>
              <a:off x="565212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1</a:t>
              </a:r>
              <a:endParaRPr lang="sk-SK" b="1" baseline="-25000" dirty="0"/>
            </a:p>
          </p:txBody>
        </p:sp>
        <p:sp>
          <p:nvSpPr>
            <p:cNvPr id="7" name="BlokTextu 6"/>
            <p:cNvSpPr txBox="1"/>
            <p:nvPr/>
          </p:nvSpPr>
          <p:spPr>
            <a:xfrm>
              <a:off x="515706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2</a:t>
              </a:r>
              <a:endParaRPr lang="sk-SK" b="1" baseline="-25000" dirty="0"/>
            </a:p>
          </p:txBody>
        </p:sp>
        <p:sp>
          <p:nvSpPr>
            <p:cNvPr id="8" name="BlokTextu 7"/>
            <p:cNvSpPr txBox="1"/>
            <p:nvPr/>
          </p:nvSpPr>
          <p:spPr>
            <a:xfrm>
              <a:off x="268179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S</a:t>
              </a:r>
              <a:endParaRPr lang="sk-SK" b="1" baseline="-25000" dirty="0"/>
            </a:p>
          </p:txBody>
        </p:sp>
        <p:sp>
          <p:nvSpPr>
            <p:cNvPr id="9" name="BlokTextu 8"/>
            <p:cNvSpPr txBox="1"/>
            <p:nvPr/>
          </p:nvSpPr>
          <p:spPr>
            <a:xfrm>
              <a:off x="317684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6</a:t>
              </a:r>
              <a:endParaRPr lang="sk-SK" b="1" baseline="-25000" dirty="0"/>
            </a:p>
          </p:txBody>
        </p:sp>
        <p:sp>
          <p:nvSpPr>
            <p:cNvPr id="10" name="BlokTextu 9"/>
            <p:cNvSpPr txBox="1"/>
            <p:nvPr/>
          </p:nvSpPr>
          <p:spPr>
            <a:xfrm>
              <a:off x="367190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5</a:t>
              </a:r>
              <a:endParaRPr lang="sk-SK" b="1" baseline="-25000" dirty="0"/>
            </a:p>
          </p:txBody>
        </p:sp>
        <p:sp>
          <p:nvSpPr>
            <p:cNvPr id="11" name="BlokTextu 10"/>
            <p:cNvSpPr txBox="1"/>
            <p:nvPr/>
          </p:nvSpPr>
          <p:spPr>
            <a:xfrm>
              <a:off x="416695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4</a:t>
              </a:r>
              <a:endParaRPr lang="sk-SK" b="1" baseline="-25000" dirty="0"/>
            </a:p>
          </p:txBody>
        </p:sp>
        <p:sp>
          <p:nvSpPr>
            <p:cNvPr id="12" name="BlokTextu 11"/>
            <p:cNvSpPr txBox="1"/>
            <p:nvPr/>
          </p:nvSpPr>
          <p:spPr>
            <a:xfrm>
              <a:off x="466201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3</a:t>
              </a:r>
              <a:endParaRPr lang="sk-SK" b="1" baseline="-25000" dirty="0"/>
            </a:p>
          </p:txBody>
        </p:sp>
      </p:grpSp>
      <p:grpSp>
        <p:nvGrpSpPr>
          <p:cNvPr id="13" name="Skupina 12"/>
          <p:cNvGrpSpPr/>
          <p:nvPr/>
        </p:nvGrpSpPr>
        <p:grpSpPr>
          <a:xfrm>
            <a:off x="4716016" y="1772816"/>
            <a:ext cx="3960440" cy="422405"/>
            <a:chOff x="2681790" y="2258870"/>
            <a:chExt cx="3960440" cy="422405"/>
          </a:xfrm>
        </p:grpSpPr>
        <p:sp>
          <p:nvSpPr>
            <p:cNvPr id="14" name="BlokTextu 13"/>
            <p:cNvSpPr txBox="1"/>
            <p:nvPr/>
          </p:nvSpPr>
          <p:spPr>
            <a:xfrm>
              <a:off x="614717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0</a:t>
              </a:r>
              <a:endParaRPr lang="sk-SK" b="1" baseline="-25000" dirty="0"/>
            </a:p>
          </p:txBody>
        </p:sp>
        <p:sp>
          <p:nvSpPr>
            <p:cNvPr id="15" name="BlokTextu 14"/>
            <p:cNvSpPr txBox="1"/>
            <p:nvPr/>
          </p:nvSpPr>
          <p:spPr>
            <a:xfrm>
              <a:off x="565212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1</a:t>
              </a:r>
              <a:endParaRPr lang="sk-SK" b="1" baseline="-25000" dirty="0"/>
            </a:p>
          </p:txBody>
        </p:sp>
        <p:sp>
          <p:nvSpPr>
            <p:cNvPr id="16" name="BlokTextu 15"/>
            <p:cNvSpPr txBox="1"/>
            <p:nvPr/>
          </p:nvSpPr>
          <p:spPr>
            <a:xfrm>
              <a:off x="515706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2</a:t>
              </a:r>
              <a:endParaRPr lang="sk-SK" b="1" baseline="-25000" dirty="0"/>
            </a:p>
          </p:txBody>
        </p:sp>
        <p:sp>
          <p:nvSpPr>
            <p:cNvPr id="17" name="BlokTextu 16"/>
            <p:cNvSpPr txBox="1"/>
            <p:nvPr/>
          </p:nvSpPr>
          <p:spPr>
            <a:xfrm>
              <a:off x="268179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S</a:t>
              </a:r>
              <a:endParaRPr lang="sk-SK" b="1" baseline="-25000" dirty="0"/>
            </a:p>
          </p:txBody>
        </p:sp>
        <p:sp>
          <p:nvSpPr>
            <p:cNvPr id="18" name="BlokTextu 17"/>
            <p:cNvSpPr txBox="1"/>
            <p:nvPr/>
          </p:nvSpPr>
          <p:spPr>
            <a:xfrm>
              <a:off x="317684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6</a:t>
              </a:r>
              <a:endParaRPr lang="sk-SK" b="1" baseline="-25000" dirty="0"/>
            </a:p>
          </p:txBody>
        </p:sp>
        <p:sp>
          <p:nvSpPr>
            <p:cNvPr id="19" name="BlokTextu 18"/>
            <p:cNvSpPr txBox="1"/>
            <p:nvPr/>
          </p:nvSpPr>
          <p:spPr>
            <a:xfrm>
              <a:off x="367190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5</a:t>
              </a:r>
              <a:endParaRPr lang="sk-SK" b="1" baseline="-25000" dirty="0"/>
            </a:p>
          </p:txBody>
        </p:sp>
        <p:sp>
          <p:nvSpPr>
            <p:cNvPr id="20" name="BlokTextu 19"/>
            <p:cNvSpPr txBox="1"/>
            <p:nvPr/>
          </p:nvSpPr>
          <p:spPr>
            <a:xfrm>
              <a:off x="416695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4</a:t>
              </a:r>
              <a:endParaRPr lang="sk-SK" b="1" baseline="-25000" dirty="0"/>
            </a:p>
          </p:txBody>
        </p:sp>
        <p:sp>
          <p:nvSpPr>
            <p:cNvPr id="21" name="BlokTextu 20"/>
            <p:cNvSpPr txBox="1"/>
            <p:nvPr/>
          </p:nvSpPr>
          <p:spPr>
            <a:xfrm>
              <a:off x="466201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b</a:t>
              </a:r>
              <a:r>
                <a:rPr lang="sk-SK" b="1" baseline="-25000" dirty="0" smtClean="0"/>
                <a:t>3</a:t>
              </a:r>
              <a:endParaRPr lang="sk-SK" b="1" baseline="-25000" dirty="0"/>
            </a:p>
          </p:txBody>
        </p:sp>
      </p:grpSp>
      <p:cxnSp>
        <p:nvCxnSpPr>
          <p:cNvPr id="23" name="Rovná spojnica 22"/>
          <p:cNvCxnSpPr/>
          <p:nvPr/>
        </p:nvCxnSpPr>
        <p:spPr>
          <a:xfrm>
            <a:off x="4860032" y="1844824"/>
            <a:ext cx="2160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ovná spojnica 25"/>
          <p:cNvCxnSpPr/>
          <p:nvPr/>
        </p:nvCxnSpPr>
        <p:spPr>
          <a:xfrm>
            <a:off x="5364088" y="1844824"/>
            <a:ext cx="1440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ovná spojnica 26"/>
          <p:cNvCxnSpPr/>
          <p:nvPr/>
        </p:nvCxnSpPr>
        <p:spPr>
          <a:xfrm>
            <a:off x="5868144" y="1844824"/>
            <a:ext cx="1440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ovná spojnica 27"/>
          <p:cNvCxnSpPr/>
          <p:nvPr/>
        </p:nvCxnSpPr>
        <p:spPr>
          <a:xfrm>
            <a:off x="6372200" y="1844824"/>
            <a:ext cx="1440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ovná spojnica 28"/>
          <p:cNvCxnSpPr/>
          <p:nvPr/>
        </p:nvCxnSpPr>
        <p:spPr>
          <a:xfrm>
            <a:off x="6876256" y="1844824"/>
            <a:ext cx="1440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ovná spojnica 29"/>
          <p:cNvCxnSpPr/>
          <p:nvPr/>
        </p:nvCxnSpPr>
        <p:spPr>
          <a:xfrm>
            <a:off x="7308304" y="1844824"/>
            <a:ext cx="1440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ovná spojnica 30"/>
          <p:cNvCxnSpPr/>
          <p:nvPr/>
        </p:nvCxnSpPr>
        <p:spPr>
          <a:xfrm>
            <a:off x="8316416" y="1844824"/>
            <a:ext cx="1440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ovná spojnica 31"/>
          <p:cNvCxnSpPr/>
          <p:nvPr/>
        </p:nvCxnSpPr>
        <p:spPr>
          <a:xfrm>
            <a:off x="7812360" y="1844824"/>
            <a:ext cx="1440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Skupina 37"/>
          <p:cNvGrpSpPr/>
          <p:nvPr/>
        </p:nvGrpSpPr>
        <p:grpSpPr>
          <a:xfrm>
            <a:off x="4716016" y="2276872"/>
            <a:ext cx="3960440" cy="422405"/>
            <a:chOff x="2681790" y="2258870"/>
            <a:chExt cx="3960440" cy="422405"/>
          </a:xfrm>
        </p:grpSpPr>
        <p:sp>
          <p:nvSpPr>
            <p:cNvPr id="39" name="BlokTextu 38"/>
            <p:cNvSpPr txBox="1"/>
            <p:nvPr/>
          </p:nvSpPr>
          <p:spPr>
            <a:xfrm>
              <a:off x="614717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</a:t>
              </a:r>
              <a:endParaRPr lang="sk-SK" b="1" baseline="-25000" dirty="0"/>
            </a:p>
          </p:txBody>
        </p:sp>
        <p:sp>
          <p:nvSpPr>
            <p:cNvPr id="40" name="BlokTextu 39"/>
            <p:cNvSpPr txBox="1"/>
            <p:nvPr/>
          </p:nvSpPr>
          <p:spPr>
            <a:xfrm>
              <a:off x="565212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</a:t>
              </a:r>
              <a:endParaRPr lang="sk-SK" b="1" baseline="-25000" dirty="0"/>
            </a:p>
          </p:txBody>
        </p:sp>
        <p:sp>
          <p:nvSpPr>
            <p:cNvPr id="41" name="BlokTextu 40"/>
            <p:cNvSpPr txBox="1"/>
            <p:nvPr/>
          </p:nvSpPr>
          <p:spPr>
            <a:xfrm>
              <a:off x="515706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</a:t>
              </a:r>
              <a:endParaRPr lang="sk-SK" b="1" baseline="-25000" dirty="0"/>
            </a:p>
          </p:txBody>
        </p:sp>
        <p:sp>
          <p:nvSpPr>
            <p:cNvPr id="42" name="BlokTextu 41"/>
            <p:cNvSpPr txBox="1"/>
            <p:nvPr/>
          </p:nvSpPr>
          <p:spPr>
            <a:xfrm>
              <a:off x="268179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</a:t>
              </a:r>
              <a:endParaRPr lang="sk-SK" b="1" baseline="-25000" dirty="0"/>
            </a:p>
          </p:txBody>
        </p:sp>
        <p:sp>
          <p:nvSpPr>
            <p:cNvPr id="43" name="BlokTextu 42"/>
            <p:cNvSpPr txBox="1"/>
            <p:nvPr/>
          </p:nvSpPr>
          <p:spPr>
            <a:xfrm>
              <a:off x="317684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</a:t>
              </a:r>
              <a:endParaRPr lang="sk-SK" b="1" baseline="-25000" dirty="0"/>
            </a:p>
          </p:txBody>
        </p:sp>
        <p:sp>
          <p:nvSpPr>
            <p:cNvPr id="44" name="BlokTextu 43"/>
            <p:cNvSpPr txBox="1"/>
            <p:nvPr/>
          </p:nvSpPr>
          <p:spPr>
            <a:xfrm>
              <a:off x="367190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</a:t>
              </a:r>
              <a:endParaRPr lang="sk-SK" b="1" baseline="-25000" dirty="0"/>
            </a:p>
          </p:txBody>
        </p:sp>
        <p:sp>
          <p:nvSpPr>
            <p:cNvPr id="45" name="BlokTextu 44"/>
            <p:cNvSpPr txBox="1"/>
            <p:nvPr/>
          </p:nvSpPr>
          <p:spPr>
            <a:xfrm>
              <a:off x="416695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</a:t>
              </a:r>
              <a:endParaRPr lang="sk-SK" b="1" baseline="-25000" dirty="0"/>
            </a:p>
          </p:txBody>
        </p:sp>
        <p:sp>
          <p:nvSpPr>
            <p:cNvPr id="46" name="BlokTextu 45"/>
            <p:cNvSpPr txBox="1"/>
            <p:nvPr/>
          </p:nvSpPr>
          <p:spPr>
            <a:xfrm>
              <a:off x="466201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</a:t>
              </a:r>
              <a:endParaRPr lang="sk-SK" b="1" baseline="-25000" dirty="0"/>
            </a:p>
          </p:txBody>
        </p:sp>
      </p:grpSp>
      <p:grpSp>
        <p:nvGrpSpPr>
          <p:cNvPr id="24" name="Skupina 46"/>
          <p:cNvGrpSpPr/>
          <p:nvPr/>
        </p:nvGrpSpPr>
        <p:grpSpPr>
          <a:xfrm>
            <a:off x="4716016" y="2780928"/>
            <a:ext cx="3960440" cy="422405"/>
            <a:chOff x="2681790" y="2258870"/>
            <a:chExt cx="3960440" cy="422405"/>
          </a:xfrm>
        </p:grpSpPr>
        <p:sp>
          <p:nvSpPr>
            <p:cNvPr id="48" name="BlokTextu 47"/>
            <p:cNvSpPr txBox="1"/>
            <p:nvPr/>
          </p:nvSpPr>
          <p:spPr>
            <a:xfrm>
              <a:off x="614717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</a:t>
              </a:r>
              <a:endParaRPr lang="sk-SK" b="1" baseline="-25000" dirty="0"/>
            </a:p>
          </p:txBody>
        </p:sp>
        <p:sp>
          <p:nvSpPr>
            <p:cNvPr id="49" name="BlokTextu 48"/>
            <p:cNvSpPr txBox="1"/>
            <p:nvPr/>
          </p:nvSpPr>
          <p:spPr>
            <a:xfrm>
              <a:off x="565212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50" name="BlokTextu 49"/>
            <p:cNvSpPr txBox="1"/>
            <p:nvPr/>
          </p:nvSpPr>
          <p:spPr>
            <a:xfrm>
              <a:off x="515706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51" name="BlokTextu 50"/>
            <p:cNvSpPr txBox="1"/>
            <p:nvPr/>
          </p:nvSpPr>
          <p:spPr>
            <a:xfrm>
              <a:off x="268179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52" name="BlokTextu 51"/>
            <p:cNvSpPr txBox="1"/>
            <p:nvPr/>
          </p:nvSpPr>
          <p:spPr>
            <a:xfrm>
              <a:off x="317684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53" name="BlokTextu 52"/>
            <p:cNvSpPr txBox="1"/>
            <p:nvPr/>
          </p:nvSpPr>
          <p:spPr>
            <a:xfrm>
              <a:off x="367190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54" name="BlokTextu 53"/>
            <p:cNvSpPr txBox="1"/>
            <p:nvPr/>
          </p:nvSpPr>
          <p:spPr>
            <a:xfrm>
              <a:off x="416695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55" name="BlokTextu 54"/>
            <p:cNvSpPr txBox="1"/>
            <p:nvPr/>
          </p:nvSpPr>
          <p:spPr>
            <a:xfrm>
              <a:off x="466201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</p:grpSp>
      <p:grpSp>
        <p:nvGrpSpPr>
          <p:cNvPr id="25" name="Skupina 55"/>
          <p:cNvGrpSpPr/>
          <p:nvPr/>
        </p:nvGrpSpPr>
        <p:grpSpPr>
          <a:xfrm>
            <a:off x="4716016" y="3284984"/>
            <a:ext cx="3960440" cy="422405"/>
            <a:chOff x="2681790" y="2258870"/>
            <a:chExt cx="3960440" cy="422405"/>
          </a:xfrm>
        </p:grpSpPr>
        <p:sp>
          <p:nvSpPr>
            <p:cNvPr id="57" name="BlokTextu 56"/>
            <p:cNvSpPr txBox="1"/>
            <p:nvPr/>
          </p:nvSpPr>
          <p:spPr>
            <a:xfrm>
              <a:off x="614717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58" name="BlokTextu 57"/>
            <p:cNvSpPr txBox="1"/>
            <p:nvPr/>
          </p:nvSpPr>
          <p:spPr>
            <a:xfrm>
              <a:off x="565212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59" name="BlokTextu 58"/>
            <p:cNvSpPr txBox="1"/>
            <p:nvPr/>
          </p:nvSpPr>
          <p:spPr>
            <a:xfrm>
              <a:off x="515706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60" name="BlokTextu 59"/>
            <p:cNvSpPr txBox="1"/>
            <p:nvPr/>
          </p:nvSpPr>
          <p:spPr>
            <a:xfrm>
              <a:off x="268179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61" name="BlokTextu 60"/>
            <p:cNvSpPr txBox="1"/>
            <p:nvPr/>
          </p:nvSpPr>
          <p:spPr>
            <a:xfrm>
              <a:off x="317684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62" name="BlokTextu 61"/>
            <p:cNvSpPr txBox="1"/>
            <p:nvPr/>
          </p:nvSpPr>
          <p:spPr>
            <a:xfrm>
              <a:off x="367190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63" name="BlokTextu 62"/>
            <p:cNvSpPr txBox="1"/>
            <p:nvPr/>
          </p:nvSpPr>
          <p:spPr>
            <a:xfrm>
              <a:off x="4166955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  <p:sp>
          <p:nvSpPr>
            <p:cNvPr id="64" name="BlokTextu 63"/>
            <p:cNvSpPr txBox="1"/>
            <p:nvPr/>
          </p:nvSpPr>
          <p:spPr>
            <a:xfrm>
              <a:off x="4662010" y="2258870"/>
              <a:ext cx="495055" cy="42240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lIns="0" tIns="72000" rIns="0" bIns="7200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0</a:t>
              </a:r>
              <a:endParaRPr lang="sk-SK" b="1" baseline="-25000" dirty="0"/>
            </a:p>
          </p:txBody>
        </p:sp>
      </p:grpSp>
      <p:sp>
        <p:nvSpPr>
          <p:cNvPr id="66" name="BlokTextu 65"/>
          <p:cNvSpPr txBox="1"/>
          <p:nvPr/>
        </p:nvSpPr>
        <p:spPr>
          <a:xfrm>
            <a:off x="251520" y="177281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770313" algn="r"/>
              </a:tabLst>
            </a:pPr>
            <a:r>
              <a:rPr lang="sk-SK" sz="2400" dirty="0" smtClean="0"/>
              <a:t>inverzná hodnota	</a:t>
            </a:r>
            <a:r>
              <a:rPr lang="sk-SK" sz="2400" dirty="0" err="1" smtClean="0"/>
              <a:t>x</a:t>
            </a:r>
            <a:r>
              <a:rPr lang="sk-SK" sz="2400" baseline="-25000" dirty="0" err="1" smtClean="0"/>
              <a:t>i</a:t>
            </a:r>
            <a:r>
              <a:rPr lang="sk-SK" sz="2400" dirty="0" smtClean="0"/>
              <a:t> = </a:t>
            </a:r>
            <a:endParaRPr lang="sk-SK" sz="2400" dirty="0"/>
          </a:p>
        </p:txBody>
      </p:sp>
      <p:sp>
        <p:nvSpPr>
          <p:cNvPr id="67" name="BlokTextu 66"/>
          <p:cNvSpPr txBox="1"/>
          <p:nvPr/>
        </p:nvSpPr>
        <p:spPr>
          <a:xfrm>
            <a:off x="251520" y="126876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770313" algn="r"/>
              </a:tabLst>
            </a:pPr>
            <a:r>
              <a:rPr lang="sk-SK" sz="2400" dirty="0" smtClean="0"/>
              <a:t>číslo zapísané do slabiky 	x = </a:t>
            </a:r>
            <a:endParaRPr lang="sk-SK" sz="2400" dirty="0"/>
          </a:p>
        </p:txBody>
      </p:sp>
      <p:sp>
        <p:nvSpPr>
          <p:cNvPr id="68" name="BlokTextu 67"/>
          <p:cNvSpPr txBox="1"/>
          <p:nvPr/>
        </p:nvSpPr>
        <p:spPr>
          <a:xfrm>
            <a:off x="251520" y="3284984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770313" algn="r"/>
              </a:tabLst>
            </a:pPr>
            <a:r>
              <a:rPr lang="sk-SK" sz="2400" dirty="0"/>
              <a:t>	</a:t>
            </a:r>
            <a:r>
              <a:rPr lang="sk-SK" sz="2400" dirty="0" smtClean="0"/>
              <a:t>x+x</a:t>
            </a:r>
            <a:r>
              <a:rPr lang="sk-SK" sz="2400" baseline="-25000" dirty="0" smtClean="0"/>
              <a:t>i</a:t>
            </a:r>
            <a:r>
              <a:rPr lang="sk-SK" sz="2400" dirty="0" smtClean="0"/>
              <a:t>+1= </a:t>
            </a:r>
            <a:endParaRPr lang="sk-SK" sz="2400" dirty="0"/>
          </a:p>
        </p:txBody>
      </p:sp>
      <p:sp>
        <p:nvSpPr>
          <p:cNvPr id="69" name="BlokTextu 68"/>
          <p:cNvSpPr txBox="1"/>
          <p:nvPr/>
        </p:nvSpPr>
        <p:spPr>
          <a:xfrm>
            <a:off x="251520" y="38610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584575" algn="l"/>
              </a:tabLst>
            </a:pPr>
            <a:r>
              <a:rPr lang="sk-SK" sz="2400" dirty="0" smtClean="0"/>
              <a:t>x</a:t>
            </a:r>
            <a:r>
              <a:rPr lang="sk-SK" sz="2400" baseline="-25000" dirty="0" smtClean="0"/>
              <a:t>i</a:t>
            </a:r>
            <a:r>
              <a:rPr lang="sk-SK" sz="2400" dirty="0" smtClean="0"/>
              <a:t>+1= </a:t>
            </a:r>
            <a:r>
              <a:rPr lang="sk-SK" sz="2400" dirty="0" err="1" smtClean="0"/>
              <a:t>x</a:t>
            </a:r>
            <a:r>
              <a:rPr lang="sk-SK" sz="2400" baseline="-25000" dirty="0" err="1" smtClean="0"/>
              <a:t>d</a:t>
            </a:r>
            <a:r>
              <a:rPr lang="sk-SK" sz="2400" dirty="0" smtClean="0"/>
              <a:t> doplnkový kód 		</a:t>
            </a:r>
            <a:r>
              <a:rPr lang="sk-SK" sz="2400" dirty="0" err="1" smtClean="0"/>
              <a:t>x+x</a:t>
            </a:r>
            <a:r>
              <a:rPr lang="sk-SK" sz="2400" baseline="-25000" dirty="0" err="1" smtClean="0"/>
              <a:t>d</a:t>
            </a:r>
            <a:r>
              <a:rPr lang="sk-SK" sz="2400" baseline="-25000" dirty="0" smtClean="0"/>
              <a:t> </a:t>
            </a:r>
            <a:r>
              <a:rPr lang="sk-SK" sz="2400" dirty="0" smtClean="0"/>
              <a:t>= 2</a:t>
            </a:r>
            <a:r>
              <a:rPr lang="sk-SK" sz="2400" baseline="30000" dirty="0" smtClean="0"/>
              <a:t>8 </a:t>
            </a:r>
            <a:r>
              <a:rPr lang="sk-SK" sz="2400" dirty="0" smtClean="0">
                <a:sym typeface="Symbol"/>
              </a:rPr>
              <a:t> </a:t>
            </a:r>
            <a:r>
              <a:rPr lang="sk-SK" sz="2400" dirty="0" smtClean="0"/>
              <a:t>x = 2</a:t>
            </a:r>
            <a:r>
              <a:rPr lang="sk-SK" sz="2400" baseline="30000" dirty="0" smtClean="0"/>
              <a:t>8</a:t>
            </a:r>
            <a:r>
              <a:rPr lang="sk-SK" sz="2400" dirty="0" smtClean="0"/>
              <a:t> - </a:t>
            </a:r>
            <a:r>
              <a:rPr lang="sk-SK" sz="2400" dirty="0" err="1" smtClean="0"/>
              <a:t>x</a:t>
            </a:r>
            <a:r>
              <a:rPr lang="sk-SK" sz="2400" baseline="-25000" dirty="0" err="1" smtClean="0"/>
              <a:t>d</a:t>
            </a:r>
            <a:endParaRPr lang="sk-SK" sz="2400" dirty="0"/>
          </a:p>
        </p:txBody>
      </p:sp>
      <p:sp>
        <p:nvSpPr>
          <p:cNvPr id="70" name="BlokTextu 69"/>
          <p:cNvSpPr txBox="1"/>
          <p:nvPr/>
        </p:nvSpPr>
        <p:spPr>
          <a:xfrm>
            <a:off x="251520" y="2276872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770313" algn="r"/>
              </a:tabLst>
            </a:pPr>
            <a:r>
              <a:rPr lang="sk-SK" sz="2400" dirty="0" smtClean="0"/>
              <a:t>súčet	</a:t>
            </a:r>
            <a:r>
              <a:rPr lang="sk-SK" sz="2400" dirty="0" err="1" smtClean="0"/>
              <a:t>x+x</a:t>
            </a:r>
            <a:r>
              <a:rPr lang="sk-SK" sz="2400" baseline="-25000" dirty="0" err="1" smtClean="0"/>
              <a:t>i</a:t>
            </a:r>
            <a:r>
              <a:rPr lang="sk-SK" sz="2400" baseline="-25000" dirty="0" smtClean="0"/>
              <a:t> </a:t>
            </a:r>
            <a:r>
              <a:rPr lang="sk-SK" sz="2400" dirty="0" smtClean="0"/>
              <a:t>= </a:t>
            </a:r>
            <a:endParaRPr lang="sk-SK" sz="2400" dirty="0"/>
          </a:p>
        </p:txBody>
      </p:sp>
      <p:sp>
        <p:nvSpPr>
          <p:cNvPr id="71" name="BlokTextu 70"/>
          <p:cNvSpPr txBox="1"/>
          <p:nvPr/>
        </p:nvSpPr>
        <p:spPr>
          <a:xfrm>
            <a:off x="251520" y="2780928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770313" algn="r"/>
              </a:tabLst>
            </a:pPr>
            <a:r>
              <a:rPr lang="sk-SK" sz="2400" dirty="0" smtClean="0"/>
              <a:t>pripočítať jednotku	 +1</a:t>
            </a:r>
            <a:endParaRPr lang="sk-SK" sz="2400" dirty="0"/>
          </a:p>
        </p:txBody>
      </p:sp>
      <p:sp>
        <p:nvSpPr>
          <p:cNvPr id="65" name="BlokTextu 64"/>
          <p:cNvSpPr txBox="1"/>
          <p:nvPr/>
        </p:nvSpPr>
        <p:spPr>
          <a:xfrm>
            <a:off x="4355976" y="3284984"/>
            <a:ext cx="360040" cy="422405"/>
          </a:xfrm>
          <a:prstGeom prst="rect">
            <a:avLst/>
          </a:prstGeom>
          <a:solidFill>
            <a:srgbClr val="FFFF00"/>
          </a:solidFill>
          <a:ln w="25400" cmpd="sng">
            <a:solidFill>
              <a:schemeClr val="tx1"/>
            </a:solidFill>
          </a:ln>
        </p:spPr>
        <p:txBody>
          <a:bodyPr wrap="square" lIns="0" tIns="72000" rIns="0" bIns="72000" rtlCol="0" anchor="ctr" anchorCtr="0">
            <a:spAutoFit/>
          </a:bodyPr>
          <a:lstStyle/>
          <a:p>
            <a:pPr algn="ctr"/>
            <a:r>
              <a:rPr lang="sk-SK" b="1" dirty="0" smtClean="0"/>
              <a:t>1</a:t>
            </a:r>
            <a:endParaRPr lang="sk-SK" b="1" dirty="0"/>
          </a:p>
        </p:txBody>
      </p:sp>
      <p:sp>
        <p:nvSpPr>
          <p:cNvPr id="72" name="BlokTextu 71"/>
          <p:cNvSpPr txBox="1"/>
          <p:nvPr/>
        </p:nvSpPr>
        <p:spPr>
          <a:xfrm>
            <a:off x="251520" y="4437112"/>
            <a:ext cx="842493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tabLst>
                <a:tab pos="3584575" algn="l"/>
              </a:tabLst>
            </a:pPr>
            <a:r>
              <a:rPr lang="sk-SK" sz="2400" dirty="0" smtClean="0"/>
              <a:t>Vypočítajme rozdiel  a – b = a – (2</a:t>
            </a:r>
            <a:r>
              <a:rPr lang="sk-SK" sz="2400" baseline="30000" dirty="0" smtClean="0"/>
              <a:t>8</a:t>
            </a:r>
            <a:r>
              <a:rPr lang="sk-SK" sz="2400" dirty="0" smtClean="0"/>
              <a:t> - </a:t>
            </a:r>
            <a:r>
              <a:rPr lang="sk-SK" sz="2400" dirty="0" err="1" smtClean="0"/>
              <a:t>b</a:t>
            </a:r>
            <a:r>
              <a:rPr lang="sk-SK" sz="2400" baseline="-25000" dirty="0" err="1" smtClean="0"/>
              <a:t>d</a:t>
            </a:r>
            <a:r>
              <a:rPr lang="sk-SK" sz="2400" baseline="-25000" dirty="0" smtClean="0"/>
              <a:t> </a:t>
            </a:r>
            <a:r>
              <a:rPr lang="sk-SK" sz="2400" dirty="0" smtClean="0"/>
              <a:t>) = a + </a:t>
            </a:r>
            <a:r>
              <a:rPr lang="sk-SK" sz="2400" dirty="0" err="1" smtClean="0"/>
              <a:t>b</a:t>
            </a:r>
            <a:r>
              <a:rPr lang="sk-SK" sz="2400" baseline="-25000" dirty="0" err="1" smtClean="0"/>
              <a:t>d</a:t>
            </a:r>
            <a:r>
              <a:rPr lang="sk-SK" sz="2400" dirty="0" smtClean="0"/>
              <a:t>  - 2</a:t>
            </a:r>
            <a:r>
              <a:rPr lang="sk-SK" sz="2400" baseline="30000" dirty="0" smtClean="0"/>
              <a:t>8 </a:t>
            </a:r>
            <a:r>
              <a:rPr lang="sk-SK" sz="2400" dirty="0" smtClean="0"/>
              <a:t> 		</a:t>
            </a:r>
            <a:endParaRPr lang="sk-SK" sz="2400" dirty="0"/>
          </a:p>
        </p:txBody>
      </p:sp>
      <p:sp>
        <p:nvSpPr>
          <p:cNvPr id="73" name="BlokTextu 72"/>
          <p:cNvSpPr txBox="1"/>
          <p:nvPr/>
        </p:nvSpPr>
        <p:spPr>
          <a:xfrm>
            <a:off x="251520" y="4869160"/>
            <a:ext cx="842493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tabLst>
                <a:tab pos="3584575" algn="l"/>
              </a:tabLst>
            </a:pPr>
            <a:r>
              <a:rPr lang="sk-SK" sz="2400" dirty="0" smtClean="0"/>
              <a:t>8-bitová slabika už nevie zobraziť číslicu v ráde 2</a:t>
            </a:r>
            <a:r>
              <a:rPr lang="sk-SK" sz="2400" baseline="30000" dirty="0" smtClean="0"/>
              <a:t>8</a:t>
            </a:r>
            <a:r>
              <a:rPr lang="sk-SK" sz="2400" dirty="0" smtClean="0"/>
              <a:t>  </a:t>
            </a:r>
            <a:r>
              <a:rPr lang="sk-SK" sz="2400" dirty="0" smtClean="0">
                <a:sym typeface="Symbol"/>
              </a:rPr>
              <a:t>  </a:t>
            </a:r>
            <a:r>
              <a:rPr lang="sk-SK" sz="2400" dirty="0" smtClean="0"/>
              <a:t>x = x </a:t>
            </a:r>
            <a:r>
              <a:rPr lang="sk-SK" sz="2400" dirty="0" smtClean="0">
                <a:sym typeface="Symbol"/>
              </a:rPr>
              <a:t> k. </a:t>
            </a:r>
            <a:r>
              <a:rPr lang="sk-SK" sz="2400" dirty="0" smtClean="0"/>
              <a:t>2</a:t>
            </a:r>
            <a:r>
              <a:rPr lang="sk-SK" sz="2400" baseline="30000" dirty="0" smtClean="0"/>
              <a:t>8</a:t>
            </a:r>
            <a:endParaRPr lang="sk-SK" sz="2400" dirty="0"/>
          </a:p>
        </p:txBody>
      </p:sp>
      <p:sp>
        <p:nvSpPr>
          <p:cNvPr id="74" name="BlokTextu 73"/>
          <p:cNvSpPr txBox="1"/>
          <p:nvPr/>
        </p:nvSpPr>
        <p:spPr>
          <a:xfrm>
            <a:off x="251520" y="5301208"/>
            <a:ext cx="842493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tabLst>
                <a:tab pos="3584575" algn="l"/>
              </a:tabLst>
            </a:pPr>
            <a:r>
              <a:rPr lang="sk-SK" sz="2400" dirty="0" smtClean="0"/>
              <a:t>a – b = a + </a:t>
            </a:r>
            <a:r>
              <a:rPr lang="sk-SK" sz="2400" dirty="0" err="1" smtClean="0"/>
              <a:t>b</a:t>
            </a:r>
            <a:r>
              <a:rPr lang="sk-SK" sz="2400" baseline="-25000" dirty="0" err="1" smtClean="0"/>
              <a:t>d</a:t>
            </a:r>
            <a:r>
              <a:rPr lang="sk-SK" sz="2400" dirty="0" smtClean="0"/>
              <a:t> </a:t>
            </a:r>
            <a:r>
              <a:rPr lang="sk-SK" sz="2400" dirty="0" smtClean="0">
                <a:sym typeface="Symbol"/>
              </a:rPr>
              <a:t> ak záporné čísla zobrazujeme v d</a:t>
            </a:r>
            <a:r>
              <a:rPr lang="sk-SK" sz="2400" dirty="0" smtClean="0"/>
              <a:t>oplnkovom kóde</a:t>
            </a:r>
            <a:endParaRPr lang="sk-SK" sz="2400" dirty="0"/>
          </a:p>
        </p:txBody>
      </p:sp>
      <p:sp>
        <p:nvSpPr>
          <p:cNvPr id="75" name="BlokTextu 74"/>
          <p:cNvSpPr txBox="1"/>
          <p:nvPr/>
        </p:nvSpPr>
        <p:spPr>
          <a:xfrm>
            <a:off x="251520" y="5733256"/>
            <a:ext cx="842493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tabLst>
                <a:tab pos="3584575" algn="l"/>
              </a:tabLst>
            </a:pPr>
            <a:r>
              <a:rPr lang="sk-SK" sz="2400" dirty="0" smtClean="0"/>
              <a:t>rozdiel čísel sa mení na súčet!</a:t>
            </a:r>
            <a:endParaRPr lang="sk-SK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57849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sk-SK" dirty="0" smtClean="0"/>
              <a:t>Záporné čísla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79512" y="836712"/>
            <a:ext cx="8712968" cy="5832648"/>
          </a:xfrm>
        </p:spPr>
        <p:txBody>
          <a:bodyPr>
            <a:normAutofit/>
          </a:bodyPr>
          <a:lstStyle/>
          <a:p>
            <a:pPr algn="l"/>
            <a:endParaRPr lang="sk-SK" sz="800" dirty="0" smtClean="0"/>
          </a:p>
          <a:p>
            <a:pPr algn="l">
              <a:tabLst>
                <a:tab pos="3495675" algn="l"/>
              </a:tabLst>
            </a:pPr>
            <a:r>
              <a:rPr lang="sk-SK" sz="2800" dirty="0" smtClean="0"/>
              <a:t>	</a:t>
            </a:r>
            <a:endParaRPr lang="sk-SK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tabLst>
                <a:tab pos="3584575" algn="l"/>
              </a:tabLst>
            </a:pPr>
            <a:endParaRPr lang="sk-SK" sz="2800" dirty="0"/>
          </a:p>
          <a:p>
            <a:pPr algn="l">
              <a:tabLst>
                <a:tab pos="3584575" algn="l"/>
              </a:tabLst>
            </a:pPr>
            <a:endParaRPr lang="sk-SK" sz="2800" dirty="0" smtClean="0">
              <a:sym typeface="Symbol"/>
            </a:endParaRPr>
          </a:p>
          <a:p>
            <a:pPr algn="l">
              <a:tabLst>
                <a:tab pos="3584575" algn="l"/>
              </a:tabLst>
            </a:pPr>
            <a:endParaRPr lang="sk-SK" sz="2800" dirty="0" smtClean="0">
              <a:sym typeface="Symbol"/>
            </a:endParaRPr>
          </a:p>
          <a:p>
            <a:pPr algn="l">
              <a:tabLst>
                <a:tab pos="3584575" algn="l"/>
              </a:tabLst>
            </a:pPr>
            <a:r>
              <a:rPr lang="sk-SK" sz="2800" dirty="0" smtClean="0">
                <a:solidFill>
                  <a:schemeClr val="tx1"/>
                </a:solidFill>
              </a:rPr>
              <a:t>Rozloženie číselnej osi sa zmení:</a:t>
            </a:r>
          </a:p>
          <a:p>
            <a:pPr algn="l">
              <a:tabLst>
                <a:tab pos="3584575" algn="l"/>
              </a:tabLst>
            </a:pPr>
            <a:endParaRPr lang="sk-SK" sz="2800" dirty="0" smtClean="0">
              <a:solidFill>
                <a:schemeClr val="tx1"/>
              </a:solidFill>
              <a:sym typeface="Symbol"/>
            </a:endParaRPr>
          </a:p>
          <a:p>
            <a:pPr algn="l">
              <a:tabLst>
                <a:tab pos="3584575" algn="l"/>
              </a:tabLst>
            </a:pPr>
            <a:endParaRPr lang="sk-SK" sz="2800" dirty="0" smtClean="0">
              <a:solidFill>
                <a:schemeClr val="tx1"/>
              </a:solidFill>
              <a:sym typeface="Symbol"/>
            </a:endParaRPr>
          </a:p>
          <a:p>
            <a:pPr algn="l">
              <a:tabLst>
                <a:tab pos="3584575" algn="l"/>
              </a:tabLst>
            </a:pPr>
            <a:endParaRPr lang="sk-SK" sz="2800" dirty="0" smtClean="0">
              <a:solidFill>
                <a:schemeClr val="tx1"/>
              </a:solidFill>
              <a:sym typeface="Symbol"/>
            </a:endParaRPr>
          </a:p>
          <a:p>
            <a:pPr algn="l">
              <a:tabLst>
                <a:tab pos="3584575" algn="l"/>
              </a:tabLst>
            </a:pPr>
            <a:r>
              <a:rPr lang="sk-SK" sz="2800" dirty="0" smtClean="0">
                <a:solidFill>
                  <a:schemeClr val="tx1"/>
                </a:solidFill>
                <a:sym typeface="Symbol"/>
              </a:rPr>
              <a:t>Rozsah celých čísel so znamienkom, ktoré sa dajú uložiť do jednej slabiky je</a:t>
            </a:r>
          </a:p>
          <a:p>
            <a:pPr>
              <a:tabLst>
                <a:tab pos="3584575" algn="l"/>
              </a:tabLst>
            </a:pPr>
            <a:r>
              <a:rPr lang="sk-SK" sz="2800" dirty="0" smtClean="0">
                <a:solidFill>
                  <a:schemeClr val="tx1"/>
                </a:solidFill>
                <a:sym typeface="Symbol"/>
              </a:rPr>
              <a:t>-128 až +127</a:t>
            </a:r>
          </a:p>
        </p:txBody>
      </p:sp>
      <p:cxnSp>
        <p:nvCxnSpPr>
          <p:cNvPr id="77" name="Rovná spojovacia šípka 76"/>
          <p:cNvCxnSpPr/>
          <p:nvPr/>
        </p:nvCxnSpPr>
        <p:spPr>
          <a:xfrm>
            <a:off x="251520" y="1988840"/>
            <a:ext cx="86409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ovná spojnica 78"/>
          <p:cNvCxnSpPr/>
          <p:nvPr/>
        </p:nvCxnSpPr>
        <p:spPr>
          <a:xfrm>
            <a:off x="971600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ovná spojnica 80"/>
          <p:cNvCxnSpPr/>
          <p:nvPr/>
        </p:nvCxnSpPr>
        <p:spPr>
          <a:xfrm>
            <a:off x="1259632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ovná spojnica 81"/>
          <p:cNvCxnSpPr/>
          <p:nvPr/>
        </p:nvCxnSpPr>
        <p:spPr>
          <a:xfrm>
            <a:off x="1547664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Rovná spojnica 82"/>
          <p:cNvCxnSpPr>
            <a:stCxn id="114" idx="2"/>
            <a:endCxn id="55" idx="0"/>
          </p:cNvCxnSpPr>
          <p:nvPr/>
        </p:nvCxnSpPr>
        <p:spPr>
          <a:xfrm>
            <a:off x="5436096" y="1482135"/>
            <a:ext cx="0" cy="1082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Rovná spojnica 83"/>
          <p:cNvCxnSpPr/>
          <p:nvPr/>
        </p:nvCxnSpPr>
        <p:spPr>
          <a:xfrm>
            <a:off x="1835696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ovná spojnica 84"/>
          <p:cNvCxnSpPr/>
          <p:nvPr/>
        </p:nvCxnSpPr>
        <p:spPr>
          <a:xfrm>
            <a:off x="2123728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Rovná spojnica 85"/>
          <p:cNvCxnSpPr/>
          <p:nvPr/>
        </p:nvCxnSpPr>
        <p:spPr>
          <a:xfrm>
            <a:off x="2411760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Rovná spojnica 86"/>
          <p:cNvCxnSpPr/>
          <p:nvPr/>
        </p:nvCxnSpPr>
        <p:spPr>
          <a:xfrm>
            <a:off x="2699792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ovná spojnica 87"/>
          <p:cNvCxnSpPr/>
          <p:nvPr/>
        </p:nvCxnSpPr>
        <p:spPr>
          <a:xfrm>
            <a:off x="3995936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ovná spojnica 88"/>
          <p:cNvCxnSpPr>
            <a:stCxn id="111" idx="2"/>
            <a:endCxn id="56" idx="0"/>
          </p:cNvCxnSpPr>
          <p:nvPr/>
        </p:nvCxnSpPr>
        <p:spPr>
          <a:xfrm>
            <a:off x="4283968" y="1473751"/>
            <a:ext cx="0" cy="10911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Rovná spojnica 89"/>
          <p:cNvCxnSpPr/>
          <p:nvPr/>
        </p:nvCxnSpPr>
        <p:spPr>
          <a:xfrm>
            <a:off x="5724128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Rovná spojnica 90"/>
          <p:cNvCxnSpPr/>
          <p:nvPr/>
        </p:nvCxnSpPr>
        <p:spPr>
          <a:xfrm>
            <a:off x="4572000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ovná spojnica 91"/>
          <p:cNvCxnSpPr>
            <a:stCxn id="113" idx="2"/>
            <a:endCxn id="51" idx="0"/>
          </p:cNvCxnSpPr>
          <p:nvPr/>
        </p:nvCxnSpPr>
        <p:spPr>
          <a:xfrm>
            <a:off x="4860032" y="1473751"/>
            <a:ext cx="0" cy="10911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Rovná spojnica 92"/>
          <p:cNvCxnSpPr/>
          <p:nvPr/>
        </p:nvCxnSpPr>
        <p:spPr>
          <a:xfrm>
            <a:off x="8172400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Rovná spojnica 96"/>
          <p:cNvCxnSpPr/>
          <p:nvPr/>
        </p:nvCxnSpPr>
        <p:spPr>
          <a:xfrm>
            <a:off x="7020272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Rovná spojnica 97"/>
          <p:cNvCxnSpPr/>
          <p:nvPr/>
        </p:nvCxnSpPr>
        <p:spPr>
          <a:xfrm>
            <a:off x="5148064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Rovná spojnica 98"/>
          <p:cNvCxnSpPr>
            <a:stCxn id="118" idx="2"/>
            <a:endCxn id="63" idx="0"/>
          </p:cNvCxnSpPr>
          <p:nvPr/>
        </p:nvCxnSpPr>
        <p:spPr>
          <a:xfrm>
            <a:off x="7308304" y="1473751"/>
            <a:ext cx="0" cy="10911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ovná spojnica 99"/>
          <p:cNvCxnSpPr/>
          <p:nvPr/>
        </p:nvCxnSpPr>
        <p:spPr>
          <a:xfrm>
            <a:off x="7596336" y="18448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Rovná spojnica 100"/>
          <p:cNvCxnSpPr>
            <a:stCxn id="121" idx="2"/>
            <a:endCxn id="64" idx="0"/>
          </p:cNvCxnSpPr>
          <p:nvPr/>
        </p:nvCxnSpPr>
        <p:spPr>
          <a:xfrm>
            <a:off x="7884368" y="1473751"/>
            <a:ext cx="0" cy="10911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BlokTextu 102"/>
          <p:cNvSpPr txBox="1"/>
          <p:nvPr/>
        </p:nvSpPr>
        <p:spPr>
          <a:xfrm>
            <a:off x="827584" y="1556792"/>
            <a:ext cx="28803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0</a:t>
            </a:r>
            <a:endParaRPr lang="sk-SK" b="1" dirty="0"/>
          </a:p>
        </p:txBody>
      </p:sp>
      <p:sp>
        <p:nvSpPr>
          <p:cNvPr id="105" name="BlokTextu 104"/>
          <p:cNvSpPr txBox="1"/>
          <p:nvPr/>
        </p:nvSpPr>
        <p:spPr>
          <a:xfrm>
            <a:off x="1403648" y="1556792"/>
            <a:ext cx="28803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2</a:t>
            </a:r>
            <a:endParaRPr lang="sk-SK" b="1" dirty="0"/>
          </a:p>
        </p:txBody>
      </p:sp>
      <p:sp>
        <p:nvSpPr>
          <p:cNvPr id="106" name="BlokTextu 105"/>
          <p:cNvSpPr txBox="1"/>
          <p:nvPr/>
        </p:nvSpPr>
        <p:spPr>
          <a:xfrm>
            <a:off x="1979712" y="1556792"/>
            <a:ext cx="28803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4</a:t>
            </a:r>
            <a:endParaRPr lang="sk-SK" b="1" dirty="0"/>
          </a:p>
        </p:txBody>
      </p:sp>
      <p:sp>
        <p:nvSpPr>
          <p:cNvPr id="107" name="BlokTextu 106"/>
          <p:cNvSpPr txBox="1"/>
          <p:nvPr/>
        </p:nvSpPr>
        <p:spPr>
          <a:xfrm>
            <a:off x="1691680" y="1556792"/>
            <a:ext cx="28803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3</a:t>
            </a:r>
            <a:endParaRPr lang="sk-SK" b="1" dirty="0"/>
          </a:p>
        </p:txBody>
      </p:sp>
      <p:sp>
        <p:nvSpPr>
          <p:cNvPr id="108" name="BlokTextu 107"/>
          <p:cNvSpPr txBox="1"/>
          <p:nvPr/>
        </p:nvSpPr>
        <p:spPr>
          <a:xfrm>
            <a:off x="2267744" y="1556792"/>
            <a:ext cx="28803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5</a:t>
            </a:r>
            <a:endParaRPr lang="sk-SK" b="1" dirty="0"/>
          </a:p>
        </p:txBody>
      </p:sp>
      <p:sp>
        <p:nvSpPr>
          <p:cNvPr id="109" name="BlokTextu 108"/>
          <p:cNvSpPr txBox="1"/>
          <p:nvPr/>
        </p:nvSpPr>
        <p:spPr>
          <a:xfrm>
            <a:off x="2555776" y="1556792"/>
            <a:ext cx="28803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6</a:t>
            </a:r>
            <a:endParaRPr lang="sk-SK" b="1" dirty="0"/>
          </a:p>
        </p:txBody>
      </p:sp>
      <p:sp>
        <p:nvSpPr>
          <p:cNvPr id="116" name="BlokTextu 115"/>
          <p:cNvSpPr txBox="1"/>
          <p:nvPr/>
        </p:nvSpPr>
        <p:spPr>
          <a:xfrm>
            <a:off x="6732240" y="1556792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250</a:t>
            </a:r>
            <a:endParaRPr lang="sk-SK" b="1" dirty="0"/>
          </a:p>
        </p:txBody>
      </p:sp>
      <p:sp>
        <p:nvSpPr>
          <p:cNvPr id="118" name="BlokTextu 117"/>
          <p:cNvSpPr txBox="1"/>
          <p:nvPr/>
        </p:nvSpPr>
        <p:spPr>
          <a:xfrm>
            <a:off x="7020272" y="1196752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251</a:t>
            </a:r>
            <a:endParaRPr lang="sk-SK" b="1" dirty="0"/>
          </a:p>
        </p:txBody>
      </p:sp>
      <p:sp>
        <p:nvSpPr>
          <p:cNvPr id="119" name="BlokTextu 118"/>
          <p:cNvSpPr txBox="1"/>
          <p:nvPr/>
        </p:nvSpPr>
        <p:spPr>
          <a:xfrm>
            <a:off x="7308304" y="1556792"/>
            <a:ext cx="576064" cy="2880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252</a:t>
            </a:r>
            <a:endParaRPr lang="sk-SK" b="1" dirty="0"/>
          </a:p>
        </p:txBody>
      </p:sp>
      <p:sp>
        <p:nvSpPr>
          <p:cNvPr id="120" name="BlokTextu 119"/>
          <p:cNvSpPr txBox="1"/>
          <p:nvPr/>
        </p:nvSpPr>
        <p:spPr>
          <a:xfrm>
            <a:off x="7884368" y="1556792"/>
            <a:ext cx="576064" cy="2880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254</a:t>
            </a:r>
            <a:endParaRPr lang="sk-SK" b="1" dirty="0"/>
          </a:p>
        </p:txBody>
      </p:sp>
      <p:sp>
        <p:nvSpPr>
          <p:cNvPr id="121" name="BlokTextu 120"/>
          <p:cNvSpPr txBox="1"/>
          <p:nvPr/>
        </p:nvSpPr>
        <p:spPr>
          <a:xfrm>
            <a:off x="7596336" y="1196752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253</a:t>
            </a:r>
            <a:endParaRPr lang="sk-SK" b="1" dirty="0"/>
          </a:p>
        </p:txBody>
      </p:sp>
      <p:sp>
        <p:nvSpPr>
          <p:cNvPr id="122" name="BlokTextu 121"/>
          <p:cNvSpPr txBox="1"/>
          <p:nvPr/>
        </p:nvSpPr>
        <p:spPr>
          <a:xfrm>
            <a:off x="8172400" y="1196752"/>
            <a:ext cx="576064" cy="2880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255</a:t>
            </a:r>
            <a:endParaRPr lang="sk-SK" b="1" dirty="0"/>
          </a:p>
        </p:txBody>
      </p:sp>
      <p:sp>
        <p:nvSpPr>
          <p:cNvPr id="54" name="BlokTextu 53"/>
          <p:cNvSpPr txBox="1"/>
          <p:nvPr/>
        </p:nvSpPr>
        <p:spPr>
          <a:xfrm>
            <a:off x="6228184" y="2276872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...</a:t>
            </a:r>
            <a:endParaRPr lang="sk-SK" b="1" dirty="0"/>
          </a:p>
        </p:txBody>
      </p:sp>
      <p:grpSp>
        <p:nvGrpSpPr>
          <p:cNvPr id="4" name="Skupina 154"/>
          <p:cNvGrpSpPr/>
          <p:nvPr/>
        </p:nvGrpSpPr>
        <p:grpSpPr>
          <a:xfrm>
            <a:off x="3707904" y="1196752"/>
            <a:ext cx="2304256" cy="1645151"/>
            <a:chOff x="3131840" y="1196752"/>
            <a:chExt cx="2304256" cy="1645151"/>
          </a:xfrm>
        </p:grpSpPr>
        <p:sp>
          <p:nvSpPr>
            <p:cNvPr id="110" name="BlokTextu 109"/>
            <p:cNvSpPr txBox="1"/>
            <p:nvPr/>
          </p:nvSpPr>
          <p:spPr>
            <a:xfrm>
              <a:off x="3203848" y="1556792"/>
              <a:ext cx="504056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125</a:t>
              </a:r>
              <a:endParaRPr lang="sk-SK" b="1" dirty="0"/>
            </a:p>
          </p:txBody>
        </p:sp>
        <p:sp>
          <p:nvSpPr>
            <p:cNvPr id="111" name="BlokTextu 110"/>
            <p:cNvSpPr txBox="1"/>
            <p:nvPr/>
          </p:nvSpPr>
          <p:spPr>
            <a:xfrm>
              <a:off x="3419872" y="1196752"/>
              <a:ext cx="57606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126</a:t>
              </a:r>
              <a:endParaRPr lang="sk-SK" b="1" dirty="0"/>
            </a:p>
          </p:txBody>
        </p:sp>
        <p:sp>
          <p:nvSpPr>
            <p:cNvPr id="112" name="BlokTextu 111"/>
            <p:cNvSpPr txBox="1"/>
            <p:nvPr/>
          </p:nvSpPr>
          <p:spPr>
            <a:xfrm>
              <a:off x="3707904" y="1556792"/>
              <a:ext cx="57606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127</a:t>
              </a:r>
              <a:endParaRPr lang="sk-SK" b="1" dirty="0"/>
            </a:p>
          </p:txBody>
        </p:sp>
        <p:sp>
          <p:nvSpPr>
            <p:cNvPr id="113" name="BlokTextu 112"/>
            <p:cNvSpPr txBox="1"/>
            <p:nvPr/>
          </p:nvSpPr>
          <p:spPr>
            <a:xfrm>
              <a:off x="3995936" y="1196752"/>
              <a:ext cx="57606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128</a:t>
              </a:r>
              <a:endParaRPr lang="sk-SK" b="1" dirty="0"/>
            </a:p>
          </p:txBody>
        </p:sp>
        <p:sp>
          <p:nvSpPr>
            <p:cNvPr id="114" name="BlokTextu 113"/>
            <p:cNvSpPr txBox="1"/>
            <p:nvPr/>
          </p:nvSpPr>
          <p:spPr>
            <a:xfrm>
              <a:off x="4572000" y="1196752"/>
              <a:ext cx="576064" cy="28538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130</a:t>
              </a:r>
              <a:endParaRPr lang="sk-SK" b="1" dirty="0"/>
            </a:p>
          </p:txBody>
        </p:sp>
        <p:sp>
          <p:nvSpPr>
            <p:cNvPr id="115" name="BlokTextu 114"/>
            <p:cNvSpPr txBox="1"/>
            <p:nvPr/>
          </p:nvSpPr>
          <p:spPr>
            <a:xfrm>
              <a:off x="4283968" y="1556792"/>
              <a:ext cx="57606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129</a:t>
              </a:r>
              <a:endParaRPr lang="sk-SK" b="1" dirty="0"/>
            </a:p>
          </p:txBody>
        </p:sp>
        <p:sp>
          <p:nvSpPr>
            <p:cNvPr id="117" name="BlokTextu 116"/>
            <p:cNvSpPr txBox="1"/>
            <p:nvPr/>
          </p:nvSpPr>
          <p:spPr>
            <a:xfrm>
              <a:off x="4860032" y="1556792"/>
              <a:ext cx="504056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131</a:t>
              </a:r>
              <a:endParaRPr lang="sk-SK" b="1" dirty="0"/>
            </a:p>
          </p:txBody>
        </p:sp>
        <p:sp>
          <p:nvSpPr>
            <p:cNvPr id="51" name="BlokTextu 50"/>
            <p:cNvSpPr txBox="1"/>
            <p:nvPr/>
          </p:nvSpPr>
          <p:spPr>
            <a:xfrm>
              <a:off x="3995936" y="2564904"/>
              <a:ext cx="57606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>
                  <a:solidFill>
                    <a:srgbClr val="FF0000"/>
                  </a:solidFill>
                </a:rPr>
                <a:t>-128</a:t>
              </a:r>
              <a:endParaRPr lang="sk-SK" b="1" dirty="0">
                <a:solidFill>
                  <a:srgbClr val="FF0000"/>
                </a:solidFill>
              </a:endParaRPr>
            </a:p>
          </p:txBody>
        </p:sp>
        <p:sp>
          <p:nvSpPr>
            <p:cNvPr id="52" name="BlokTextu 51"/>
            <p:cNvSpPr txBox="1"/>
            <p:nvPr/>
          </p:nvSpPr>
          <p:spPr>
            <a:xfrm>
              <a:off x="3131840" y="2204864"/>
              <a:ext cx="57606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125</a:t>
              </a:r>
              <a:endParaRPr lang="sk-SK" b="1" dirty="0"/>
            </a:p>
          </p:txBody>
        </p:sp>
        <p:sp>
          <p:nvSpPr>
            <p:cNvPr id="53" name="BlokTextu 52"/>
            <p:cNvSpPr txBox="1"/>
            <p:nvPr/>
          </p:nvSpPr>
          <p:spPr>
            <a:xfrm>
              <a:off x="3707904" y="2204864"/>
              <a:ext cx="57606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127</a:t>
              </a:r>
              <a:endParaRPr lang="sk-SK" b="1" dirty="0"/>
            </a:p>
          </p:txBody>
        </p:sp>
        <p:sp>
          <p:nvSpPr>
            <p:cNvPr id="55" name="BlokTextu 54"/>
            <p:cNvSpPr txBox="1"/>
            <p:nvPr/>
          </p:nvSpPr>
          <p:spPr>
            <a:xfrm>
              <a:off x="4572000" y="2564904"/>
              <a:ext cx="57606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>
                  <a:solidFill>
                    <a:srgbClr val="FF0000"/>
                  </a:solidFill>
                </a:rPr>
                <a:t>-126</a:t>
              </a:r>
              <a:endParaRPr lang="sk-SK" b="1" dirty="0">
                <a:solidFill>
                  <a:srgbClr val="FF0000"/>
                </a:solidFill>
              </a:endParaRPr>
            </a:p>
          </p:txBody>
        </p:sp>
        <p:sp>
          <p:nvSpPr>
            <p:cNvPr id="56" name="BlokTextu 55"/>
            <p:cNvSpPr txBox="1"/>
            <p:nvPr/>
          </p:nvSpPr>
          <p:spPr>
            <a:xfrm>
              <a:off x="3419872" y="2564904"/>
              <a:ext cx="57606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/>
                <a:t>126</a:t>
              </a:r>
              <a:endParaRPr lang="sk-SK" b="1" dirty="0"/>
            </a:p>
          </p:txBody>
        </p:sp>
        <p:sp>
          <p:nvSpPr>
            <p:cNvPr id="57" name="BlokTextu 56"/>
            <p:cNvSpPr txBox="1"/>
            <p:nvPr/>
          </p:nvSpPr>
          <p:spPr>
            <a:xfrm>
              <a:off x="4283968" y="2204864"/>
              <a:ext cx="57606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>
                  <a:solidFill>
                    <a:srgbClr val="FF0000"/>
                  </a:solidFill>
                </a:rPr>
                <a:t>-127</a:t>
              </a:r>
              <a:endParaRPr lang="sk-SK" b="1" dirty="0">
                <a:solidFill>
                  <a:srgbClr val="FF0000"/>
                </a:solidFill>
              </a:endParaRPr>
            </a:p>
          </p:txBody>
        </p:sp>
        <p:sp>
          <p:nvSpPr>
            <p:cNvPr id="58" name="BlokTextu 57"/>
            <p:cNvSpPr txBox="1"/>
            <p:nvPr/>
          </p:nvSpPr>
          <p:spPr>
            <a:xfrm>
              <a:off x="4860032" y="2204864"/>
              <a:ext cx="57606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sk-SK" b="1" dirty="0" smtClean="0">
                  <a:solidFill>
                    <a:srgbClr val="FF0000"/>
                  </a:solidFill>
                </a:rPr>
                <a:t>-125</a:t>
              </a:r>
              <a:endParaRPr lang="sk-SK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0" name="BlokTextu 59"/>
          <p:cNvSpPr txBox="1"/>
          <p:nvPr/>
        </p:nvSpPr>
        <p:spPr>
          <a:xfrm>
            <a:off x="6732240" y="2204864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-6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61" name="BlokTextu 60"/>
          <p:cNvSpPr txBox="1"/>
          <p:nvPr/>
        </p:nvSpPr>
        <p:spPr>
          <a:xfrm>
            <a:off x="7308304" y="2204864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-4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62" name="BlokTextu 61"/>
          <p:cNvSpPr txBox="1"/>
          <p:nvPr/>
        </p:nvSpPr>
        <p:spPr>
          <a:xfrm>
            <a:off x="7884368" y="2204864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-2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63" name="BlokTextu 62"/>
          <p:cNvSpPr txBox="1"/>
          <p:nvPr/>
        </p:nvSpPr>
        <p:spPr>
          <a:xfrm>
            <a:off x="7020272" y="2564904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-5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64" name="BlokTextu 63"/>
          <p:cNvSpPr txBox="1"/>
          <p:nvPr/>
        </p:nvSpPr>
        <p:spPr>
          <a:xfrm>
            <a:off x="7596336" y="2564904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-3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65" name="BlokTextu 64"/>
          <p:cNvSpPr txBox="1"/>
          <p:nvPr/>
        </p:nvSpPr>
        <p:spPr>
          <a:xfrm>
            <a:off x="8172400" y="2564904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-1</a:t>
            </a:r>
            <a:endParaRPr lang="sk-SK" b="1" dirty="0">
              <a:solidFill>
                <a:srgbClr val="FF0000"/>
              </a:solidFill>
            </a:endParaRPr>
          </a:p>
        </p:txBody>
      </p:sp>
      <p:cxnSp>
        <p:nvCxnSpPr>
          <p:cNvPr id="71" name="Rovná spojnica 70"/>
          <p:cNvCxnSpPr/>
          <p:nvPr/>
        </p:nvCxnSpPr>
        <p:spPr>
          <a:xfrm>
            <a:off x="8460432" y="1484784"/>
            <a:ext cx="0" cy="10911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Rovná spojovacia šípka 101"/>
          <p:cNvCxnSpPr/>
          <p:nvPr/>
        </p:nvCxnSpPr>
        <p:spPr>
          <a:xfrm>
            <a:off x="251520" y="4005064"/>
            <a:ext cx="86409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BlokTextu 124"/>
          <p:cNvSpPr txBox="1"/>
          <p:nvPr/>
        </p:nvSpPr>
        <p:spPr>
          <a:xfrm>
            <a:off x="3203848" y="1340768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...</a:t>
            </a:r>
            <a:endParaRPr lang="sk-SK" b="1" dirty="0"/>
          </a:p>
        </p:txBody>
      </p:sp>
      <p:sp>
        <p:nvSpPr>
          <p:cNvPr id="126" name="BlokTextu 125"/>
          <p:cNvSpPr txBox="1"/>
          <p:nvPr/>
        </p:nvSpPr>
        <p:spPr>
          <a:xfrm>
            <a:off x="3059832" y="2276872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...</a:t>
            </a:r>
            <a:endParaRPr lang="sk-SK" b="1" dirty="0"/>
          </a:p>
        </p:txBody>
      </p:sp>
      <p:sp>
        <p:nvSpPr>
          <p:cNvPr id="127" name="BlokTextu 126"/>
          <p:cNvSpPr txBox="1"/>
          <p:nvPr/>
        </p:nvSpPr>
        <p:spPr>
          <a:xfrm>
            <a:off x="6156176" y="1340768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...</a:t>
            </a:r>
            <a:endParaRPr lang="sk-SK" b="1" dirty="0"/>
          </a:p>
        </p:txBody>
      </p:sp>
      <p:cxnSp>
        <p:nvCxnSpPr>
          <p:cNvPr id="128" name="Rovná spojnica 127"/>
          <p:cNvCxnSpPr/>
          <p:nvPr/>
        </p:nvCxnSpPr>
        <p:spPr>
          <a:xfrm>
            <a:off x="971600" y="386104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Rovná spojnica 128"/>
          <p:cNvCxnSpPr>
            <a:endCxn id="169" idx="0"/>
          </p:cNvCxnSpPr>
          <p:nvPr/>
        </p:nvCxnSpPr>
        <p:spPr>
          <a:xfrm>
            <a:off x="1259632" y="386104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Rovná spojnica 129"/>
          <p:cNvCxnSpPr/>
          <p:nvPr/>
        </p:nvCxnSpPr>
        <p:spPr>
          <a:xfrm>
            <a:off x="1547664" y="386104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Rovná spojnica 136"/>
          <p:cNvCxnSpPr/>
          <p:nvPr/>
        </p:nvCxnSpPr>
        <p:spPr>
          <a:xfrm>
            <a:off x="8172400" y="386104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Rovná spojnica 137"/>
          <p:cNvCxnSpPr>
            <a:endCxn id="166" idx="0"/>
          </p:cNvCxnSpPr>
          <p:nvPr/>
        </p:nvCxnSpPr>
        <p:spPr>
          <a:xfrm>
            <a:off x="7884368" y="386104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Rovná spojnica 148"/>
          <p:cNvCxnSpPr>
            <a:endCxn id="162" idx="0"/>
          </p:cNvCxnSpPr>
          <p:nvPr/>
        </p:nvCxnSpPr>
        <p:spPr>
          <a:xfrm>
            <a:off x="8460432" y="386104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BlokTextu 156"/>
          <p:cNvSpPr txBox="1"/>
          <p:nvPr/>
        </p:nvSpPr>
        <p:spPr>
          <a:xfrm>
            <a:off x="1115616" y="1556792"/>
            <a:ext cx="28803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1</a:t>
            </a:r>
            <a:endParaRPr lang="sk-SK" b="1" dirty="0"/>
          </a:p>
        </p:txBody>
      </p:sp>
      <p:sp>
        <p:nvSpPr>
          <p:cNvPr id="161" name="BlokTextu 160"/>
          <p:cNvSpPr txBox="1"/>
          <p:nvPr/>
        </p:nvSpPr>
        <p:spPr>
          <a:xfrm>
            <a:off x="3707904" y="4509120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-3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162" name="BlokTextu 161"/>
          <p:cNvSpPr txBox="1"/>
          <p:nvPr/>
        </p:nvSpPr>
        <p:spPr>
          <a:xfrm>
            <a:off x="8172400" y="4509120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127</a:t>
            </a:r>
            <a:endParaRPr lang="sk-SK" b="1" dirty="0"/>
          </a:p>
        </p:txBody>
      </p:sp>
      <p:sp>
        <p:nvSpPr>
          <p:cNvPr id="165" name="BlokTextu 164"/>
          <p:cNvSpPr txBox="1"/>
          <p:nvPr/>
        </p:nvSpPr>
        <p:spPr>
          <a:xfrm>
            <a:off x="7884368" y="4221088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126</a:t>
            </a:r>
            <a:endParaRPr lang="sk-SK" b="1" dirty="0"/>
          </a:p>
        </p:txBody>
      </p:sp>
      <p:sp>
        <p:nvSpPr>
          <p:cNvPr id="166" name="BlokTextu 165"/>
          <p:cNvSpPr txBox="1"/>
          <p:nvPr/>
        </p:nvSpPr>
        <p:spPr>
          <a:xfrm>
            <a:off x="7596336" y="4509120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125</a:t>
            </a:r>
            <a:endParaRPr lang="sk-SK" b="1" dirty="0"/>
          </a:p>
        </p:txBody>
      </p:sp>
      <p:sp>
        <p:nvSpPr>
          <p:cNvPr id="168" name="BlokTextu 167"/>
          <p:cNvSpPr txBox="1"/>
          <p:nvPr/>
        </p:nvSpPr>
        <p:spPr>
          <a:xfrm>
            <a:off x="683568" y="4221088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-128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169" name="BlokTextu 168"/>
          <p:cNvSpPr txBox="1"/>
          <p:nvPr/>
        </p:nvSpPr>
        <p:spPr>
          <a:xfrm>
            <a:off x="971600" y="4509120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-127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171" name="BlokTextu 170"/>
          <p:cNvSpPr txBox="1"/>
          <p:nvPr/>
        </p:nvSpPr>
        <p:spPr>
          <a:xfrm>
            <a:off x="1259632" y="4221088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-126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104" name="BlokTextu 103"/>
          <p:cNvSpPr txBox="1"/>
          <p:nvPr/>
        </p:nvSpPr>
        <p:spPr>
          <a:xfrm>
            <a:off x="5004048" y="4509120"/>
            <a:ext cx="28803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1</a:t>
            </a:r>
            <a:endParaRPr lang="sk-SK" b="1" dirty="0"/>
          </a:p>
        </p:txBody>
      </p:sp>
      <p:cxnSp>
        <p:nvCxnSpPr>
          <p:cNvPr id="140" name="Rovná spojnica 139"/>
          <p:cNvCxnSpPr>
            <a:endCxn id="161" idx="0"/>
          </p:cNvCxnSpPr>
          <p:nvPr/>
        </p:nvCxnSpPr>
        <p:spPr>
          <a:xfrm>
            <a:off x="4572000" y="386104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Rovná spojnica 140"/>
          <p:cNvCxnSpPr/>
          <p:nvPr/>
        </p:nvCxnSpPr>
        <p:spPr>
          <a:xfrm>
            <a:off x="4283968" y="386104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Rovná spojnica 141"/>
          <p:cNvCxnSpPr/>
          <p:nvPr/>
        </p:nvCxnSpPr>
        <p:spPr>
          <a:xfrm>
            <a:off x="4860032" y="386104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Rovná spojnica 142"/>
          <p:cNvCxnSpPr/>
          <p:nvPr/>
        </p:nvCxnSpPr>
        <p:spPr>
          <a:xfrm>
            <a:off x="5436096" y="386104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Rovná spojnica 143"/>
          <p:cNvCxnSpPr>
            <a:endCxn id="104" idx="0"/>
          </p:cNvCxnSpPr>
          <p:nvPr/>
        </p:nvCxnSpPr>
        <p:spPr>
          <a:xfrm>
            <a:off x="5148064" y="386104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Rovná spojnica 144"/>
          <p:cNvCxnSpPr/>
          <p:nvPr/>
        </p:nvCxnSpPr>
        <p:spPr>
          <a:xfrm>
            <a:off x="3995936" y="386104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Rovná spojnica 145"/>
          <p:cNvCxnSpPr>
            <a:endCxn id="158" idx="0"/>
          </p:cNvCxnSpPr>
          <p:nvPr/>
        </p:nvCxnSpPr>
        <p:spPr>
          <a:xfrm>
            <a:off x="5724128" y="386104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BlokTextu 150"/>
          <p:cNvSpPr txBox="1"/>
          <p:nvPr/>
        </p:nvSpPr>
        <p:spPr>
          <a:xfrm>
            <a:off x="4716016" y="4221088"/>
            <a:ext cx="28803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0</a:t>
            </a:r>
            <a:endParaRPr lang="sk-SK" b="1" dirty="0"/>
          </a:p>
        </p:txBody>
      </p:sp>
      <p:sp>
        <p:nvSpPr>
          <p:cNvPr id="152" name="BlokTextu 151"/>
          <p:cNvSpPr txBox="1"/>
          <p:nvPr/>
        </p:nvSpPr>
        <p:spPr>
          <a:xfrm>
            <a:off x="5292080" y="4221088"/>
            <a:ext cx="28803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2</a:t>
            </a:r>
            <a:endParaRPr lang="sk-SK" b="1" dirty="0"/>
          </a:p>
        </p:txBody>
      </p:sp>
      <p:sp>
        <p:nvSpPr>
          <p:cNvPr id="158" name="BlokTextu 157"/>
          <p:cNvSpPr txBox="1"/>
          <p:nvPr/>
        </p:nvSpPr>
        <p:spPr>
          <a:xfrm>
            <a:off x="5580112" y="4509120"/>
            <a:ext cx="28803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/>
              <a:t>3</a:t>
            </a:r>
            <a:endParaRPr lang="sk-SK" b="1" dirty="0"/>
          </a:p>
        </p:txBody>
      </p:sp>
      <p:sp>
        <p:nvSpPr>
          <p:cNvPr id="159" name="BlokTextu 158"/>
          <p:cNvSpPr txBox="1"/>
          <p:nvPr/>
        </p:nvSpPr>
        <p:spPr>
          <a:xfrm>
            <a:off x="4283968" y="4509120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-1</a:t>
            </a:r>
            <a:endParaRPr lang="sk-SK" b="1" dirty="0">
              <a:solidFill>
                <a:srgbClr val="FF0000"/>
              </a:solidFill>
            </a:endParaRPr>
          </a:p>
        </p:txBody>
      </p:sp>
      <p:sp>
        <p:nvSpPr>
          <p:cNvPr id="172" name="BlokTextu 171"/>
          <p:cNvSpPr txBox="1"/>
          <p:nvPr/>
        </p:nvSpPr>
        <p:spPr>
          <a:xfrm>
            <a:off x="3995936" y="4221088"/>
            <a:ext cx="576064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k-SK" b="1" dirty="0" smtClean="0">
                <a:solidFill>
                  <a:srgbClr val="FF0000"/>
                </a:solidFill>
              </a:rPr>
              <a:t>-2</a:t>
            </a:r>
            <a:endParaRPr lang="sk-SK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4294967295"/>
          </p:nvPr>
        </p:nvSpPr>
        <p:spPr>
          <a:xfrm>
            <a:off x="179512" y="188640"/>
            <a:ext cx="8713788" cy="6336704"/>
          </a:xfrm>
        </p:spPr>
        <p:txBody>
          <a:bodyPr>
            <a:normAutofit fontScale="85000" lnSpcReduction="20000"/>
          </a:bodyPr>
          <a:lstStyle/>
          <a:p>
            <a:pPr algn="l"/>
            <a:endParaRPr lang="sk-SK" sz="800" dirty="0" smtClean="0"/>
          </a:p>
          <a:p>
            <a:pPr marL="0" indent="0" algn="l">
              <a:buNone/>
              <a:tabLst>
                <a:tab pos="3495675" algn="l"/>
              </a:tabLst>
            </a:pPr>
            <a:r>
              <a:rPr lang="sk-SK" sz="2800" dirty="0" smtClean="0">
                <a:solidFill>
                  <a:schemeClr val="tx1"/>
                </a:solidFill>
              </a:rPr>
              <a:t>Jazyk C++ používa pre ukladanie celých čísel (typu </a:t>
            </a:r>
            <a:r>
              <a:rPr lang="sk-SK" sz="2800" dirty="0" err="1" smtClean="0">
                <a:solidFill>
                  <a:srgbClr val="FF0000"/>
                </a:solidFill>
              </a:rPr>
              <a:t>integer</a:t>
            </a:r>
            <a:r>
              <a:rPr lang="sk-SK" sz="2800" dirty="0" smtClean="0">
                <a:solidFill>
                  <a:schemeClr val="tx1"/>
                </a:solidFill>
              </a:rPr>
              <a:t>) formáty:</a:t>
            </a:r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/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/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/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/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/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/>
          </a:p>
          <a:p>
            <a:pPr marL="0" indent="0" algn="l">
              <a:buNone/>
              <a:tabLst>
                <a:tab pos="3495675" algn="l"/>
              </a:tabLst>
            </a:pPr>
            <a:endParaRPr lang="sk-SK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  <a:tabLst>
                <a:tab pos="3495675" algn="l"/>
              </a:tabLst>
            </a:pPr>
            <a:r>
              <a:rPr lang="sk-SK" sz="2800" dirty="0" smtClean="0">
                <a:solidFill>
                  <a:schemeClr val="tx1"/>
                </a:solidFill>
              </a:rPr>
              <a:t>Typy </a:t>
            </a:r>
            <a:r>
              <a:rPr lang="sk-SK" sz="2800" dirty="0" err="1" smtClean="0">
                <a:solidFill>
                  <a:srgbClr val="FF0000"/>
                </a:solidFill>
              </a:rPr>
              <a:t>boolean</a:t>
            </a:r>
            <a:r>
              <a:rPr lang="sk-SK" sz="2800" dirty="0" smtClean="0">
                <a:solidFill>
                  <a:schemeClr val="tx1"/>
                </a:solidFill>
              </a:rPr>
              <a:t> (</a:t>
            </a:r>
            <a:r>
              <a:rPr lang="sk-SK" sz="2800" dirty="0" err="1" smtClean="0">
                <a:solidFill>
                  <a:schemeClr val="tx1"/>
                </a:solidFill>
              </a:rPr>
              <a:t>bool</a:t>
            </a:r>
            <a:r>
              <a:rPr lang="sk-SK" sz="2800" dirty="0" smtClean="0">
                <a:solidFill>
                  <a:schemeClr val="tx1"/>
                </a:solidFill>
              </a:rPr>
              <a:t>) a </a:t>
            </a:r>
            <a:r>
              <a:rPr lang="sk-SK" sz="2800" dirty="0" err="1" smtClean="0">
                <a:solidFill>
                  <a:srgbClr val="FF0000"/>
                </a:solidFill>
              </a:rPr>
              <a:t>character</a:t>
            </a:r>
            <a:r>
              <a:rPr lang="sk-SK" sz="2800" dirty="0" smtClean="0">
                <a:solidFill>
                  <a:schemeClr val="tx1"/>
                </a:solidFill>
              </a:rPr>
              <a:t> (</a:t>
            </a:r>
            <a:r>
              <a:rPr lang="sk-SK" sz="2800" dirty="0" err="1" smtClean="0">
                <a:solidFill>
                  <a:schemeClr val="tx1"/>
                </a:solidFill>
              </a:rPr>
              <a:t>char</a:t>
            </a:r>
            <a:r>
              <a:rPr lang="sk-SK" sz="2800" dirty="0" smtClean="0">
                <a:solidFill>
                  <a:schemeClr val="tx1"/>
                </a:solidFill>
              </a:rPr>
              <a:t>) majú dĺžku 1 byte.</a:t>
            </a:r>
          </a:p>
          <a:p>
            <a:pPr marL="0" indent="0">
              <a:buNone/>
              <a:tabLst>
                <a:tab pos="3495675" algn="l"/>
              </a:tabLst>
            </a:pPr>
            <a:r>
              <a:rPr lang="sk-SK" sz="2800" dirty="0" smtClean="0">
                <a:solidFill>
                  <a:schemeClr val="tx1"/>
                </a:solidFill>
              </a:rPr>
              <a:t>Formáty pre čísla s pohyblivou rádovou bodkou sú dva (</a:t>
            </a:r>
            <a:r>
              <a:rPr lang="sk-SK" sz="2800" dirty="0" err="1" smtClean="0">
                <a:solidFill>
                  <a:srgbClr val="FF0000"/>
                </a:solidFill>
              </a:rPr>
              <a:t>float</a:t>
            </a:r>
            <a:r>
              <a:rPr lang="sk-SK" sz="2800" dirty="0" smtClean="0">
                <a:solidFill>
                  <a:srgbClr val="FF0000"/>
                </a:solidFill>
              </a:rPr>
              <a:t> </a:t>
            </a:r>
            <a:r>
              <a:rPr lang="sk-SK" sz="2800" dirty="0" smtClean="0">
                <a:solidFill>
                  <a:schemeClr val="tx1"/>
                </a:solidFill>
              </a:rPr>
              <a:t>a </a:t>
            </a:r>
            <a:r>
              <a:rPr lang="sk-SK" sz="2800" dirty="0" err="1" smtClean="0">
                <a:solidFill>
                  <a:srgbClr val="FF0000"/>
                </a:solidFill>
              </a:rPr>
              <a:t>double</a:t>
            </a:r>
            <a:r>
              <a:rPr lang="sk-SK" sz="2800" dirty="0" smtClean="0">
                <a:solidFill>
                  <a:schemeClr val="tx1"/>
                </a:solidFill>
              </a:rPr>
              <a:t>) a zatiaľ iba ich dĺžky: 4 resp. 8 slabík.</a:t>
            </a:r>
          </a:p>
          <a:p>
            <a:pPr algn="l">
              <a:buNone/>
              <a:tabLst>
                <a:tab pos="3495675" algn="l"/>
              </a:tabLst>
            </a:pPr>
            <a:r>
              <a:rPr lang="sk-SK" sz="2800" dirty="0" smtClean="0"/>
              <a:t>	</a:t>
            </a:r>
            <a:endParaRPr lang="sk-SK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>
              <a:tabLst>
                <a:tab pos="3584575" algn="l"/>
              </a:tabLst>
            </a:pPr>
            <a:endParaRPr lang="sk-SK" sz="2800" dirty="0"/>
          </a:p>
          <a:p>
            <a:pPr algn="l">
              <a:tabLst>
                <a:tab pos="3584575" algn="l"/>
              </a:tabLst>
            </a:pPr>
            <a:endParaRPr lang="sk-SK" sz="2800" dirty="0" smtClean="0">
              <a:sym typeface="Symbol"/>
            </a:endParaRPr>
          </a:p>
          <a:p>
            <a:pPr algn="l">
              <a:tabLst>
                <a:tab pos="3584575" algn="l"/>
              </a:tabLst>
            </a:pPr>
            <a:endParaRPr lang="sk-SK" sz="2800" dirty="0" smtClean="0">
              <a:sym typeface="Symbol"/>
            </a:endParaRPr>
          </a:p>
          <a:p>
            <a:pPr algn="l">
              <a:tabLst>
                <a:tab pos="3584575" algn="l"/>
              </a:tabLst>
            </a:pPr>
            <a:endParaRPr lang="sk-SK" sz="2800" dirty="0" smtClean="0">
              <a:solidFill>
                <a:schemeClr val="tx1"/>
              </a:solidFill>
              <a:sym typeface="Symbol"/>
            </a:endParaRPr>
          </a:p>
          <a:p>
            <a:pPr algn="l">
              <a:tabLst>
                <a:tab pos="3584575" algn="l"/>
              </a:tabLst>
            </a:pPr>
            <a:endParaRPr lang="sk-SK" sz="2800" dirty="0" smtClean="0">
              <a:solidFill>
                <a:schemeClr val="tx1"/>
              </a:solidFill>
              <a:sym typeface="Symbol"/>
            </a:endParaRPr>
          </a:p>
          <a:p>
            <a:pPr algn="l">
              <a:tabLst>
                <a:tab pos="3584575" algn="l"/>
              </a:tabLst>
            </a:pPr>
            <a:endParaRPr lang="sk-SK" sz="2800" dirty="0" smtClean="0">
              <a:solidFill>
                <a:schemeClr val="tx1"/>
              </a:solidFill>
              <a:sym typeface="Symbol"/>
            </a:endParaRPr>
          </a:p>
        </p:txBody>
      </p:sp>
      <p:graphicFrame>
        <p:nvGraphicFramePr>
          <p:cNvPr id="4" name="Tabuľka 3"/>
          <p:cNvGraphicFramePr>
            <a:graphicFrameLocks noGrp="1"/>
          </p:cNvGraphicFramePr>
          <p:nvPr/>
        </p:nvGraphicFramePr>
        <p:xfrm>
          <a:off x="215008" y="908720"/>
          <a:ext cx="8928992" cy="4032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3757"/>
                <a:gridCol w="892899"/>
                <a:gridCol w="6622336"/>
              </a:tblGrid>
              <a:tr h="494482">
                <a:tc>
                  <a:txBody>
                    <a:bodyPr/>
                    <a:lstStyle/>
                    <a:p>
                      <a:pPr algn="ctr"/>
                      <a:r>
                        <a:rPr lang="sk-SK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typ</a:t>
                      </a:r>
                      <a:endParaRPr lang="sk-SK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dĺžka</a:t>
                      </a:r>
                      <a:endParaRPr lang="sk-SK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rozsah hodnôt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67802">
                <a:tc>
                  <a:txBody>
                    <a:bodyPr/>
                    <a:lstStyle/>
                    <a:p>
                      <a:pPr algn="ctr"/>
                      <a:r>
                        <a:rPr lang="sk-SK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short</a:t>
                      </a:r>
                      <a:endParaRPr lang="sk-SK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sk-SK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r>
                        <a:rPr lang="en-US" sz="2000" b="1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až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(+2</a:t>
                      </a:r>
                      <a:r>
                        <a:rPr lang="en-US" sz="2000" b="1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– 1)</a:t>
                      </a:r>
                      <a:endParaRPr lang="sk-SK" sz="20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t.j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 [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-32 768 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až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+32 767]</a:t>
                      </a:r>
                      <a:endParaRPr lang="sk-SK" sz="2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90055">
                <a:tc>
                  <a:txBody>
                    <a:bodyPr/>
                    <a:lstStyle/>
                    <a:p>
                      <a:pPr algn="ctr"/>
                      <a:r>
                        <a:rPr lang="sk-SK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int</a:t>
                      </a:r>
                      <a:endParaRPr lang="sk-SK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sk-SK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r>
                        <a:rPr lang="en-US" sz="2000" b="1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až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(+2</a:t>
                      </a:r>
                      <a:r>
                        <a:rPr lang="en-US" sz="2000" b="1" baseline="30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– 1)</a:t>
                      </a:r>
                      <a:endParaRPr lang="sk-SK" sz="20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t.j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[-2 147 483 648 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až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2 147 483 647]</a:t>
                      </a:r>
                      <a:endParaRPr lang="sk-SK" sz="2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90055">
                <a:tc>
                  <a:txBody>
                    <a:bodyPr/>
                    <a:lstStyle/>
                    <a:p>
                      <a:pPr algn="ctr"/>
                      <a:r>
                        <a:rPr lang="sk-SK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long</a:t>
                      </a:r>
                      <a:endParaRPr lang="sk-SK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sk-SK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r>
                        <a:rPr lang="en-US" sz="2000" b="1" baseline="30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až</a:t>
                      </a:r>
                      <a: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(+2</a:t>
                      </a:r>
                      <a:r>
                        <a:rPr lang="en-US" sz="2000" b="1" baseline="30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– 1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sk-SK" sz="20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t.j</a:t>
                      </a:r>
                      <a: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[-2 147 483 648 </a:t>
                      </a:r>
                      <a:r>
                        <a:rPr lang="en-US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až</a:t>
                      </a:r>
                      <a: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2 147 483 647]</a:t>
                      </a:r>
                      <a:endParaRPr lang="sk-SK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90055">
                <a:tc>
                  <a:txBody>
                    <a:bodyPr/>
                    <a:lstStyle/>
                    <a:p>
                      <a:pPr algn="ctr"/>
                      <a:r>
                        <a:rPr lang="sk-SK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long</a:t>
                      </a:r>
                      <a:r>
                        <a:rPr lang="sk-SK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sk-SK" sz="24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long</a:t>
                      </a:r>
                      <a:endParaRPr lang="sk-SK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8</a:t>
                      </a:r>
                      <a:endParaRPr lang="sk-SK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r>
                        <a:rPr lang="en-US" sz="2000" b="1" baseline="30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a</a:t>
                      </a:r>
                      <a:r>
                        <a:rPr lang="sk-SK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ž</a:t>
                      </a:r>
                      <a: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(+2</a:t>
                      </a:r>
                      <a:r>
                        <a:rPr lang="en-US" sz="2000" b="1" baseline="30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– 1)</a:t>
                      </a:r>
                      <a:b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t.j</a:t>
                      </a:r>
                      <a:r>
                        <a:rPr 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(-9 223 372 036 854 775 808...9 223 372 036 854 775 807)</a:t>
                      </a:r>
                      <a:endParaRPr lang="sk-SK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sk-SK" sz="2800" dirty="0" smtClean="0"/>
              <a:t>Zobrazenie čísel s pohyblivou rádovou bodkou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9512" y="836712"/>
            <a:ext cx="8507288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k-SK" dirty="0" smtClean="0"/>
              <a:t>C</a:t>
            </a:r>
            <a:r>
              <a:rPr lang="sk-SK" sz="2800" dirty="0" smtClean="0"/>
              <a:t>++ pozná dva tvary týchto čísel:</a:t>
            </a:r>
          </a:p>
          <a:p>
            <a:pPr>
              <a:buNone/>
            </a:pPr>
            <a:r>
              <a:rPr lang="sk-SK" sz="2800" dirty="0" err="1" smtClean="0"/>
              <a:t>float</a:t>
            </a:r>
            <a:r>
              <a:rPr lang="sk-SK" sz="2800" dirty="0" smtClean="0"/>
              <a:t> (4 slabiky) a </a:t>
            </a:r>
            <a:r>
              <a:rPr lang="sk-SK" sz="2800" dirty="0" err="1" smtClean="0"/>
              <a:t>double</a:t>
            </a:r>
            <a:r>
              <a:rPr lang="sk-SK" sz="2800" dirty="0" smtClean="0"/>
              <a:t> (8 slabík)</a:t>
            </a:r>
          </a:p>
          <a:p>
            <a:pPr>
              <a:buNone/>
            </a:pPr>
            <a:r>
              <a:rPr lang="sk-SK" sz="2800" dirty="0" smtClean="0"/>
              <a:t>Na zápis sa používa tzv. inžinierska notácia</a:t>
            </a:r>
          </a:p>
          <a:p>
            <a:pPr algn="ctr">
              <a:buNone/>
            </a:pPr>
            <a:r>
              <a:rPr lang="sk-SK" sz="2800" dirty="0" smtClean="0">
                <a:solidFill>
                  <a:srgbClr val="FF0000"/>
                </a:solidFill>
              </a:rPr>
              <a:t>x = </a:t>
            </a:r>
            <a:r>
              <a:rPr lang="sk-SK" sz="2800" dirty="0" smtClean="0">
                <a:solidFill>
                  <a:srgbClr val="FF0000"/>
                </a:solidFill>
                <a:sym typeface="Symbol"/>
              </a:rPr>
              <a:t></a:t>
            </a:r>
            <a:r>
              <a:rPr lang="sk-SK" sz="2800" dirty="0" smtClean="0">
                <a:solidFill>
                  <a:srgbClr val="FF0000"/>
                </a:solidFill>
              </a:rPr>
              <a:t>m.n*2</a:t>
            </a:r>
            <a:r>
              <a:rPr lang="sk-SK" sz="2800" baseline="30000" dirty="0" smtClean="0">
                <a:solidFill>
                  <a:srgbClr val="FF0000"/>
                </a:solidFill>
              </a:rPr>
              <a:t>e</a:t>
            </a:r>
          </a:p>
          <a:p>
            <a:pPr>
              <a:buNone/>
            </a:pPr>
            <a:r>
              <a:rPr lang="sk-SK" sz="2800" dirty="0" err="1" smtClean="0"/>
              <a:t>m.n</a:t>
            </a:r>
            <a:r>
              <a:rPr lang="sk-SK" sz="2800" dirty="0" smtClean="0"/>
              <a:t> – celočíselná a zlomková časť </a:t>
            </a:r>
            <a:r>
              <a:rPr lang="sk-SK" sz="2800" dirty="0" err="1" smtClean="0"/>
              <a:t>mantisy</a:t>
            </a:r>
            <a:endParaRPr lang="sk-SK" sz="2800" dirty="0" smtClean="0"/>
          </a:p>
          <a:p>
            <a:pPr>
              <a:buNone/>
            </a:pPr>
            <a:r>
              <a:rPr lang="sk-SK" sz="2800" dirty="0" smtClean="0"/>
              <a:t>e – exponent</a:t>
            </a:r>
          </a:p>
          <a:p>
            <a:pPr>
              <a:buNone/>
            </a:pPr>
            <a:endParaRPr lang="sk-SK" sz="2800" dirty="0" smtClean="0"/>
          </a:p>
          <a:p>
            <a:pPr>
              <a:buNone/>
            </a:pPr>
            <a:r>
              <a:rPr lang="sk-SK" sz="2800" dirty="0" smtClean="0"/>
              <a:t>bit 31 udáva znamienko </a:t>
            </a:r>
            <a:r>
              <a:rPr lang="sk-SK" sz="2800" dirty="0" err="1" smtClean="0"/>
              <a:t>mantisy</a:t>
            </a:r>
            <a:r>
              <a:rPr lang="sk-SK" sz="2800" dirty="0" smtClean="0"/>
              <a:t> (0/1 – kladné/záporné)</a:t>
            </a:r>
          </a:p>
          <a:p>
            <a:pPr>
              <a:buNone/>
            </a:pPr>
            <a:r>
              <a:rPr lang="sk-SK" sz="2800" dirty="0" smtClean="0"/>
              <a:t>ďalších 8 bitov nesie informáciu o exponente</a:t>
            </a:r>
          </a:p>
          <a:p>
            <a:pPr>
              <a:buNone/>
            </a:pPr>
            <a:r>
              <a:rPr lang="sk-SK" sz="2800" dirty="0" smtClean="0"/>
              <a:t>zvyšných 23 bitov obsahuje </a:t>
            </a:r>
            <a:r>
              <a:rPr lang="sk-SK" sz="2800" dirty="0" err="1" smtClean="0"/>
              <a:t>mantisu</a:t>
            </a:r>
            <a:endParaRPr lang="sk-SK" sz="2800" dirty="0" smtClean="0"/>
          </a:p>
          <a:p>
            <a:pPr>
              <a:buNone/>
            </a:pPr>
            <a:endParaRPr lang="sk-SK" dirty="0"/>
          </a:p>
        </p:txBody>
      </p:sp>
      <p:grpSp>
        <p:nvGrpSpPr>
          <p:cNvPr id="4" name="Skupina 3"/>
          <p:cNvGrpSpPr/>
          <p:nvPr/>
        </p:nvGrpSpPr>
        <p:grpSpPr>
          <a:xfrm>
            <a:off x="2627784" y="3861048"/>
            <a:ext cx="4824536" cy="400110"/>
            <a:chOff x="3635896" y="4293096"/>
            <a:chExt cx="4824536" cy="400110"/>
          </a:xfrm>
        </p:grpSpPr>
        <p:grpSp>
          <p:nvGrpSpPr>
            <p:cNvPr id="5" name="Skupina 118"/>
            <p:cNvGrpSpPr/>
            <p:nvPr/>
          </p:nvGrpSpPr>
          <p:grpSpPr>
            <a:xfrm>
              <a:off x="7308304" y="4293096"/>
              <a:ext cx="1152128" cy="400110"/>
              <a:chOff x="5724128" y="1628800"/>
              <a:chExt cx="1152128" cy="400110"/>
            </a:xfrm>
          </p:grpSpPr>
          <p:sp>
            <p:nvSpPr>
              <p:cNvPr id="33" name="Zástupný symbol obsahu 3"/>
              <p:cNvSpPr txBox="1">
                <a:spLocks/>
              </p:cNvSpPr>
              <p:nvPr/>
            </p:nvSpPr>
            <p:spPr>
              <a:xfrm>
                <a:off x="5724128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" name="Zástupný symbol obsahu 3"/>
              <p:cNvSpPr txBox="1">
                <a:spLocks/>
              </p:cNvSpPr>
              <p:nvPr/>
            </p:nvSpPr>
            <p:spPr>
              <a:xfrm>
                <a:off x="5868144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" name="Zástupný symbol obsahu 3"/>
              <p:cNvSpPr txBox="1">
                <a:spLocks/>
              </p:cNvSpPr>
              <p:nvPr/>
            </p:nvSpPr>
            <p:spPr>
              <a:xfrm>
                <a:off x="6012160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Zástupný symbol obsahu 3"/>
              <p:cNvSpPr txBox="1">
                <a:spLocks/>
              </p:cNvSpPr>
              <p:nvPr/>
            </p:nvSpPr>
            <p:spPr>
              <a:xfrm>
                <a:off x="6156176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7" name="Zástupný symbol obsahu 3"/>
              <p:cNvSpPr txBox="1">
                <a:spLocks/>
              </p:cNvSpPr>
              <p:nvPr/>
            </p:nvSpPr>
            <p:spPr>
              <a:xfrm>
                <a:off x="6300192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8" name="Zástupný symbol obsahu 3"/>
              <p:cNvSpPr txBox="1">
                <a:spLocks/>
              </p:cNvSpPr>
              <p:nvPr/>
            </p:nvSpPr>
            <p:spPr>
              <a:xfrm>
                <a:off x="6444208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Zástupný symbol obsahu 3"/>
              <p:cNvSpPr txBox="1">
                <a:spLocks/>
              </p:cNvSpPr>
              <p:nvPr/>
            </p:nvSpPr>
            <p:spPr>
              <a:xfrm>
                <a:off x="6588224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0" name="Zástupný symbol obsahu 3"/>
              <p:cNvSpPr txBox="1">
                <a:spLocks/>
              </p:cNvSpPr>
              <p:nvPr/>
            </p:nvSpPr>
            <p:spPr>
              <a:xfrm>
                <a:off x="6732240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Skupina 127"/>
            <p:cNvGrpSpPr/>
            <p:nvPr/>
          </p:nvGrpSpPr>
          <p:grpSpPr>
            <a:xfrm>
              <a:off x="6084168" y="4293096"/>
              <a:ext cx="1152128" cy="400110"/>
              <a:chOff x="5724128" y="1628800"/>
              <a:chExt cx="1152128" cy="400110"/>
            </a:xfrm>
          </p:grpSpPr>
          <p:sp>
            <p:nvSpPr>
              <p:cNvPr id="25" name="Zástupný symbol obsahu 3"/>
              <p:cNvSpPr txBox="1">
                <a:spLocks/>
              </p:cNvSpPr>
              <p:nvPr/>
            </p:nvSpPr>
            <p:spPr>
              <a:xfrm>
                <a:off x="5724128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Zástupný symbol obsahu 3"/>
              <p:cNvSpPr txBox="1">
                <a:spLocks/>
              </p:cNvSpPr>
              <p:nvPr/>
            </p:nvSpPr>
            <p:spPr>
              <a:xfrm>
                <a:off x="5868144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Zástupný symbol obsahu 3"/>
              <p:cNvSpPr txBox="1">
                <a:spLocks/>
              </p:cNvSpPr>
              <p:nvPr/>
            </p:nvSpPr>
            <p:spPr>
              <a:xfrm>
                <a:off x="6012160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Zástupný symbol obsahu 3"/>
              <p:cNvSpPr txBox="1">
                <a:spLocks/>
              </p:cNvSpPr>
              <p:nvPr/>
            </p:nvSpPr>
            <p:spPr>
              <a:xfrm>
                <a:off x="6156176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Zástupný symbol obsahu 3"/>
              <p:cNvSpPr txBox="1">
                <a:spLocks/>
              </p:cNvSpPr>
              <p:nvPr/>
            </p:nvSpPr>
            <p:spPr>
              <a:xfrm>
                <a:off x="6300192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Zástupný symbol obsahu 3"/>
              <p:cNvSpPr txBox="1">
                <a:spLocks/>
              </p:cNvSpPr>
              <p:nvPr/>
            </p:nvSpPr>
            <p:spPr>
              <a:xfrm>
                <a:off x="6444208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Zástupný symbol obsahu 3"/>
              <p:cNvSpPr txBox="1">
                <a:spLocks/>
              </p:cNvSpPr>
              <p:nvPr/>
            </p:nvSpPr>
            <p:spPr>
              <a:xfrm>
                <a:off x="6588224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Zástupný symbol obsahu 3"/>
              <p:cNvSpPr txBox="1">
                <a:spLocks/>
              </p:cNvSpPr>
              <p:nvPr/>
            </p:nvSpPr>
            <p:spPr>
              <a:xfrm>
                <a:off x="6732240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Skupina 145"/>
            <p:cNvGrpSpPr/>
            <p:nvPr/>
          </p:nvGrpSpPr>
          <p:grpSpPr>
            <a:xfrm>
              <a:off x="3635896" y="4293096"/>
              <a:ext cx="1152128" cy="400110"/>
              <a:chOff x="5724128" y="1628800"/>
              <a:chExt cx="1152128" cy="400110"/>
            </a:xfrm>
          </p:grpSpPr>
          <p:sp>
            <p:nvSpPr>
              <p:cNvPr id="17" name="Zástupný symbol obsahu 3"/>
              <p:cNvSpPr txBox="1">
                <a:spLocks/>
              </p:cNvSpPr>
              <p:nvPr/>
            </p:nvSpPr>
            <p:spPr>
              <a:xfrm>
                <a:off x="5724128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S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Zástupný symbol obsahu 3"/>
              <p:cNvSpPr txBox="1">
                <a:spLocks/>
              </p:cNvSpPr>
              <p:nvPr/>
            </p:nvSpPr>
            <p:spPr>
              <a:xfrm>
                <a:off x="5868144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e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Zástupný symbol obsahu 3"/>
              <p:cNvSpPr txBox="1">
                <a:spLocks/>
              </p:cNvSpPr>
              <p:nvPr/>
            </p:nvSpPr>
            <p:spPr>
              <a:xfrm>
                <a:off x="6012160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e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Zástupný symbol obsahu 3"/>
              <p:cNvSpPr txBox="1">
                <a:spLocks/>
              </p:cNvSpPr>
              <p:nvPr/>
            </p:nvSpPr>
            <p:spPr>
              <a:xfrm>
                <a:off x="6156176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e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Zástupný symbol obsahu 3"/>
              <p:cNvSpPr txBox="1">
                <a:spLocks/>
              </p:cNvSpPr>
              <p:nvPr/>
            </p:nvSpPr>
            <p:spPr>
              <a:xfrm>
                <a:off x="6300192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e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Zástupný symbol obsahu 3"/>
              <p:cNvSpPr txBox="1">
                <a:spLocks/>
              </p:cNvSpPr>
              <p:nvPr/>
            </p:nvSpPr>
            <p:spPr>
              <a:xfrm>
                <a:off x="6444208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e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Zástupný symbol obsahu 3"/>
              <p:cNvSpPr txBox="1">
                <a:spLocks/>
              </p:cNvSpPr>
              <p:nvPr/>
            </p:nvSpPr>
            <p:spPr>
              <a:xfrm>
                <a:off x="6588224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e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Zástupný symbol obsahu 3"/>
              <p:cNvSpPr txBox="1">
                <a:spLocks/>
              </p:cNvSpPr>
              <p:nvPr/>
            </p:nvSpPr>
            <p:spPr>
              <a:xfrm>
                <a:off x="6732240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e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Skupina 154"/>
            <p:cNvGrpSpPr/>
            <p:nvPr/>
          </p:nvGrpSpPr>
          <p:grpSpPr>
            <a:xfrm>
              <a:off x="4860032" y="4293096"/>
              <a:ext cx="1152128" cy="400110"/>
              <a:chOff x="5724128" y="1628800"/>
              <a:chExt cx="1152128" cy="400110"/>
            </a:xfrm>
          </p:grpSpPr>
          <p:sp>
            <p:nvSpPr>
              <p:cNvPr id="9" name="Zástupný symbol obsahu 3"/>
              <p:cNvSpPr txBox="1">
                <a:spLocks/>
              </p:cNvSpPr>
              <p:nvPr/>
            </p:nvSpPr>
            <p:spPr>
              <a:xfrm>
                <a:off x="5724128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e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" name="Zástupný symbol obsahu 3"/>
              <p:cNvSpPr txBox="1">
                <a:spLocks/>
              </p:cNvSpPr>
              <p:nvPr/>
            </p:nvSpPr>
            <p:spPr>
              <a:xfrm>
                <a:off x="5868144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Zástupný symbol obsahu 3"/>
              <p:cNvSpPr txBox="1">
                <a:spLocks/>
              </p:cNvSpPr>
              <p:nvPr/>
            </p:nvSpPr>
            <p:spPr>
              <a:xfrm>
                <a:off x="6012160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Zástupný symbol obsahu 3"/>
              <p:cNvSpPr txBox="1">
                <a:spLocks/>
              </p:cNvSpPr>
              <p:nvPr/>
            </p:nvSpPr>
            <p:spPr>
              <a:xfrm>
                <a:off x="6156176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Zástupný symbol obsahu 3"/>
              <p:cNvSpPr txBox="1">
                <a:spLocks/>
              </p:cNvSpPr>
              <p:nvPr/>
            </p:nvSpPr>
            <p:spPr>
              <a:xfrm>
                <a:off x="6300192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Zástupný symbol obsahu 3"/>
              <p:cNvSpPr txBox="1">
                <a:spLocks/>
              </p:cNvSpPr>
              <p:nvPr/>
            </p:nvSpPr>
            <p:spPr>
              <a:xfrm>
                <a:off x="6444208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Zástupný symbol obsahu 3"/>
              <p:cNvSpPr txBox="1">
                <a:spLocks/>
              </p:cNvSpPr>
              <p:nvPr/>
            </p:nvSpPr>
            <p:spPr>
              <a:xfrm>
                <a:off x="6588224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Zástupný symbol obsahu 3"/>
              <p:cNvSpPr txBox="1">
                <a:spLocks/>
              </p:cNvSpPr>
              <p:nvPr/>
            </p:nvSpPr>
            <p:spPr>
              <a:xfrm>
                <a:off x="6732240" y="1628800"/>
                <a:ext cx="144016" cy="4001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vert="horz" wrap="square" lIns="0" tIns="45720" rIns="0" bIns="45720" rtlCol="0" anchor="ctr" anchorCtr="0">
                <a:sp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sk-SK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  <a:endParaRPr kumimoji="0" lang="sk-SK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009531"/>
          </a:xfrm>
        </p:spPr>
        <p:txBody>
          <a:bodyPr/>
          <a:lstStyle/>
          <a:p>
            <a:pPr>
              <a:buNone/>
            </a:pPr>
            <a:r>
              <a:rPr lang="sk-SK" dirty="0" smtClean="0"/>
              <a:t>pre optimalizáciu zápisu je použitých niekoľko trikov</a:t>
            </a:r>
          </a:p>
          <a:p>
            <a:r>
              <a:rPr lang="sk-SK" dirty="0" smtClean="0"/>
              <a:t>čísla sa upravia na normalizovaný tvar tak, že prvou platnou číslicou </a:t>
            </a:r>
            <a:r>
              <a:rPr lang="sk-SK" dirty="0" err="1" smtClean="0"/>
              <a:t>mantisy</a:t>
            </a:r>
            <a:r>
              <a:rPr lang="sk-SK" dirty="0" smtClean="0"/>
              <a:t> musí byť jednotka v ráde 2</a:t>
            </a:r>
            <a:r>
              <a:rPr lang="sk-SK" baseline="30000" dirty="0" smtClean="0"/>
              <a:t>0</a:t>
            </a:r>
            <a:r>
              <a:rPr lang="sk-SK" dirty="0" smtClean="0"/>
              <a:t> (napr. 1.23456)</a:t>
            </a:r>
          </a:p>
          <a:p>
            <a:r>
              <a:rPr lang="sk-SK" dirty="0" smtClean="0"/>
              <a:t>keďže všetky čísla typu </a:t>
            </a:r>
            <a:r>
              <a:rPr lang="sk-SK" dirty="0" err="1" smtClean="0"/>
              <a:t>float</a:t>
            </a:r>
            <a:r>
              <a:rPr lang="sk-SK" dirty="0" smtClean="0"/>
              <a:t> majú v tomto ráde jednotku – nemusíme ju vôbec zahrnúť do údajov, ktoré sú v pamäti zapísané</a:t>
            </a:r>
          </a:p>
          <a:p>
            <a:r>
              <a:rPr lang="sk-SK" dirty="0" smtClean="0"/>
              <a:t>8 bitov exponentu nesie hodnoty 0 – 255; skutočná hodnota exponentu sa vypočíta ako:</a:t>
            </a:r>
          </a:p>
          <a:p>
            <a:pPr algn="ctr">
              <a:buNone/>
            </a:pPr>
            <a:r>
              <a:rPr lang="sk-SK" dirty="0" err="1" smtClean="0"/>
              <a:t>exp</a:t>
            </a:r>
            <a:r>
              <a:rPr lang="sk-SK" dirty="0" smtClean="0"/>
              <a:t> = </a:t>
            </a:r>
            <a:r>
              <a:rPr lang="sk-SK" dirty="0" err="1" smtClean="0"/>
              <a:t>eeeeeeee</a:t>
            </a:r>
            <a:r>
              <a:rPr lang="sk-SK" dirty="0" smtClean="0"/>
              <a:t> – 127</a:t>
            </a:r>
          </a:p>
          <a:p>
            <a:pPr algn="ctr">
              <a:buNone/>
            </a:pPr>
            <a:r>
              <a:rPr lang="sk-SK" dirty="0" smtClean="0"/>
              <a:t>takže možný rozsah exponentov je -127 … +128</a:t>
            </a:r>
            <a:endParaRPr lang="sk-S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2134</TotalTime>
  <Words>954</Words>
  <Application>Microsoft Office PowerPoint</Application>
  <PresentationFormat>On-screen Show (4:3)</PresentationFormat>
  <Paragraphs>346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Motív Office</vt:lpstr>
      <vt:lpstr>Čísla</vt:lpstr>
      <vt:lpstr>PowerPoint Presentation</vt:lpstr>
      <vt:lpstr>Kladné celé čísla</vt:lpstr>
      <vt:lpstr>Záporné celé čísla</vt:lpstr>
      <vt:lpstr>Záporné čísla</vt:lpstr>
      <vt:lpstr>Záporné čísla</vt:lpstr>
      <vt:lpstr>PowerPoint Presentation</vt:lpstr>
      <vt:lpstr>Zobrazenie čísel s pohyblivou rádovou bodkou</vt:lpstr>
      <vt:lpstr>PowerPoint Presentation</vt:lpstr>
      <vt:lpstr>PowerPoint Presentation</vt:lpstr>
      <vt:lpstr>ASCII tabulka  (1/2)</vt:lpstr>
      <vt:lpstr>ASCII tabulka  (2/2)</vt:lpstr>
      <vt:lpstr>zvláštne riadiace symboly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Úvod do programovania v jazyku C++</dc:title>
  <dc:creator>boss</dc:creator>
  <cp:lastModifiedBy>Frantisek Kundracik</cp:lastModifiedBy>
  <cp:revision>199</cp:revision>
  <dcterms:created xsi:type="dcterms:W3CDTF">2013-01-26T14:20:30Z</dcterms:created>
  <dcterms:modified xsi:type="dcterms:W3CDTF">2019-09-24T11:11:04Z</dcterms:modified>
</cp:coreProperties>
</file>