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9" r:id="rId2"/>
    <p:sldId id="286" r:id="rId3"/>
    <p:sldId id="287" r:id="rId4"/>
    <p:sldId id="288" r:id="rId5"/>
    <p:sldId id="289" r:id="rId6"/>
    <p:sldId id="290" r:id="rId7"/>
    <p:sldId id="298" r:id="rId8"/>
    <p:sldId id="305" r:id="rId9"/>
    <p:sldId id="299" r:id="rId10"/>
    <p:sldId id="300" r:id="rId11"/>
    <p:sldId id="307" r:id="rId12"/>
    <p:sldId id="308" r:id="rId1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38" autoAdjust="0"/>
  </p:normalViewPr>
  <p:slideViewPr>
    <p:cSldViewPr>
      <p:cViewPr varScale="1">
        <p:scale>
          <a:sx n="70" d="100"/>
          <a:sy n="70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A6D47-EFD3-49D3-BB74-F3ECD545227F}" type="datetimeFigureOut">
              <a:rPr lang="sk-SK" smtClean="0"/>
              <a:pPr/>
              <a:t>5. 3. 2013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Premenné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47456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sk-SK" sz="2800" dirty="0" smtClean="0"/>
              <a:t>Deklarácie premenných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289451"/>
          </a:xfrm>
        </p:spPr>
        <p:txBody>
          <a:bodyPr>
            <a:normAutofit fontScale="62500" lnSpcReduction="20000"/>
          </a:bodyPr>
          <a:lstStyle/>
          <a:p>
            <a:r>
              <a:rPr lang="sk-SK" dirty="0" smtClean="0"/>
              <a:t>#</a:t>
            </a:r>
            <a:r>
              <a:rPr lang="sk-SK" dirty="0" err="1" smtClean="0"/>
              <a:t>include</a:t>
            </a:r>
            <a:r>
              <a:rPr lang="sk-SK" dirty="0" smtClean="0"/>
              <a:t> &lt;</a:t>
            </a:r>
            <a:r>
              <a:rPr lang="sk-SK" dirty="0" err="1" smtClean="0"/>
              <a:t>iostream</a:t>
            </a:r>
            <a:r>
              <a:rPr lang="sk-SK" dirty="0" smtClean="0"/>
              <a:t>&gt;</a:t>
            </a:r>
          </a:p>
          <a:p>
            <a:r>
              <a:rPr lang="sk-SK" dirty="0" smtClean="0"/>
              <a:t>#</a:t>
            </a:r>
            <a:r>
              <a:rPr lang="sk-SK" dirty="0" err="1" smtClean="0"/>
              <a:t>include</a:t>
            </a:r>
            <a:r>
              <a:rPr lang="sk-SK" dirty="0" smtClean="0"/>
              <a:t> &lt;</a:t>
            </a:r>
            <a:r>
              <a:rPr lang="sk-SK" smtClean="0"/>
              <a:t>cmath&gt;</a:t>
            </a:r>
            <a:endParaRPr lang="sk-SK" dirty="0" smtClean="0"/>
          </a:p>
          <a:p>
            <a:r>
              <a:rPr lang="sk-SK" dirty="0" smtClean="0"/>
              <a:t>#</a:t>
            </a:r>
            <a:r>
              <a:rPr lang="sk-SK" dirty="0" err="1" smtClean="0"/>
              <a:t>define</a:t>
            </a:r>
            <a:r>
              <a:rPr lang="sk-SK" dirty="0" smtClean="0"/>
              <a:t> PI 3.14159</a:t>
            </a:r>
          </a:p>
          <a:p>
            <a:r>
              <a:rPr lang="sk-SK" dirty="0" err="1" smtClean="0"/>
              <a:t>using</a:t>
            </a:r>
            <a:r>
              <a:rPr lang="sk-SK" dirty="0" smtClean="0"/>
              <a:t> </a:t>
            </a:r>
            <a:r>
              <a:rPr lang="sk-SK" dirty="0" err="1" smtClean="0"/>
              <a:t>namespace</a:t>
            </a:r>
            <a:r>
              <a:rPr lang="sk-SK" dirty="0" smtClean="0"/>
              <a:t> </a:t>
            </a:r>
            <a:r>
              <a:rPr lang="sk-SK" dirty="0" err="1" smtClean="0"/>
              <a:t>std</a:t>
            </a:r>
            <a:r>
              <a:rPr lang="sk-SK" dirty="0" smtClean="0"/>
              <a:t>;</a:t>
            </a:r>
          </a:p>
          <a:p>
            <a:endParaRPr lang="sk-SK" dirty="0" smtClean="0"/>
          </a:p>
          <a:p>
            <a:r>
              <a:rPr lang="sk-SK" dirty="0" err="1" smtClean="0"/>
              <a:t>int</a:t>
            </a:r>
            <a:r>
              <a:rPr lang="sk-SK" dirty="0" smtClean="0"/>
              <a:t> </a:t>
            </a:r>
            <a:r>
              <a:rPr lang="sk-SK" dirty="0" err="1" smtClean="0"/>
              <a:t>main</a:t>
            </a:r>
            <a:r>
              <a:rPr lang="sk-SK" dirty="0" smtClean="0"/>
              <a:t>()</a:t>
            </a:r>
          </a:p>
          <a:p>
            <a:r>
              <a:rPr lang="sk-SK" dirty="0" smtClean="0"/>
              <a:t>{</a:t>
            </a:r>
          </a:p>
          <a:p>
            <a:r>
              <a:rPr lang="sk-SK" dirty="0" smtClean="0"/>
              <a:t>    </a:t>
            </a:r>
            <a:r>
              <a:rPr lang="sk-SK" dirty="0" err="1" smtClean="0"/>
              <a:t>float</a:t>
            </a:r>
            <a:r>
              <a:rPr lang="sk-SK" dirty="0" smtClean="0"/>
              <a:t> r = 10, </a:t>
            </a:r>
            <a:r>
              <a:rPr lang="sk-SK" dirty="0" err="1" smtClean="0"/>
              <a:t>fi</a:t>
            </a:r>
            <a:r>
              <a:rPr lang="sk-SK" dirty="0" smtClean="0"/>
              <a:t> = PI/3., x, y;</a:t>
            </a:r>
          </a:p>
          <a:p>
            <a:r>
              <a:rPr lang="sk-SK" dirty="0" smtClean="0"/>
              <a:t>    x = r * sin(</a:t>
            </a:r>
            <a:r>
              <a:rPr lang="sk-SK" dirty="0" err="1" smtClean="0"/>
              <a:t>fi</a:t>
            </a:r>
            <a:r>
              <a:rPr lang="sk-SK" dirty="0" smtClean="0"/>
              <a:t>);</a:t>
            </a:r>
          </a:p>
          <a:p>
            <a:r>
              <a:rPr lang="sk-SK" dirty="0" smtClean="0"/>
              <a:t>    y = r * cos(</a:t>
            </a:r>
            <a:r>
              <a:rPr lang="sk-SK" dirty="0" err="1" smtClean="0"/>
              <a:t>fi</a:t>
            </a:r>
            <a:r>
              <a:rPr lang="sk-SK" dirty="0" smtClean="0"/>
              <a:t>);</a:t>
            </a:r>
          </a:p>
          <a:p>
            <a:r>
              <a:rPr lang="sk-SK" dirty="0" smtClean="0"/>
              <a:t>    </a:t>
            </a:r>
            <a:r>
              <a:rPr lang="sk-SK" dirty="0" err="1" smtClean="0"/>
              <a:t>cout</a:t>
            </a:r>
            <a:r>
              <a:rPr lang="sk-SK" dirty="0" smtClean="0"/>
              <a:t> &lt;&lt; "</a:t>
            </a:r>
            <a:r>
              <a:rPr lang="sk-SK" dirty="0" err="1" smtClean="0"/>
              <a:t>Polarne</a:t>
            </a:r>
            <a:r>
              <a:rPr lang="sk-SK" dirty="0" smtClean="0"/>
              <a:t> </a:t>
            </a:r>
            <a:r>
              <a:rPr lang="sk-SK" dirty="0" err="1" smtClean="0"/>
              <a:t>suradnice</a:t>
            </a:r>
            <a:r>
              <a:rPr lang="sk-SK" dirty="0" smtClean="0"/>
              <a:t>" &lt;&lt; </a:t>
            </a:r>
            <a:r>
              <a:rPr lang="sk-SK" dirty="0" err="1" smtClean="0"/>
              <a:t>endl</a:t>
            </a:r>
            <a:r>
              <a:rPr lang="sk-SK" dirty="0" smtClean="0"/>
              <a:t>;</a:t>
            </a:r>
          </a:p>
          <a:p>
            <a:r>
              <a:rPr lang="sk-SK" dirty="0" smtClean="0"/>
              <a:t>    </a:t>
            </a:r>
            <a:r>
              <a:rPr lang="sk-SK" dirty="0" err="1" smtClean="0"/>
              <a:t>cout</a:t>
            </a:r>
            <a:r>
              <a:rPr lang="sk-SK" dirty="0" smtClean="0"/>
              <a:t> &lt;&lt; "r = " &lt;&lt; r &lt;&lt; "\</a:t>
            </a:r>
            <a:r>
              <a:rPr lang="sk-SK" dirty="0" err="1" smtClean="0"/>
              <a:t>tfi</a:t>
            </a:r>
            <a:r>
              <a:rPr lang="sk-SK" dirty="0" smtClean="0"/>
              <a:t> = " &lt;&lt; </a:t>
            </a:r>
            <a:r>
              <a:rPr lang="sk-SK" dirty="0" err="1" smtClean="0"/>
              <a:t>fi</a:t>
            </a:r>
            <a:r>
              <a:rPr lang="sk-SK" dirty="0" smtClean="0"/>
              <a:t> &lt;&lt; </a:t>
            </a:r>
            <a:r>
              <a:rPr lang="sk-SK" dirty="0" err="1" smtClean="0"/>
              <a:t>endl</a:t>
            </a:r>
            <a:r>
              <a:rPr lang="sk-SK" dirty="0" smtClean="0"/>
              <a:t> &lt;&lt; </a:t>
            </a:r>
            <a:r>
              <a:rPr lang="sk-SK" dirty="0" err="1" smtClean="0"/>
              <a:t>endl</a:t>
            </a:r>
            <a:r>
              <a:rPr lang="sk-SK" dirty="0" smtClean="0"/>
              <a:t>;</a:t>
            </a:r>
          </a:p>
          <a:p>
            <a:r>
              <a:rPr lang="sk-SK" dirty="0" smtClean="0"/>
              <a:t>    </a:t>
            </a:r>
            <a:r>
              <a:rPr lang="sk-SK" dirty="0" err="1" smtClean="0"/>
              <a:t>cout</a:t>
            </a:r>
            <a:r>
              <a:rPr lang="sk-SK" dirty="0" smtClean="0"/>
              <a:t> &lt;&lt; "</a:t>
            </a:r>
            <a:r>
              <a:rPr lang="sk-SK" dirty="0" err="1" smtClean="0"/>
              <a:t>Pravouhle</a:t>
            </a:r>
            <a:r>
              <a:rPr lang="sk-SK" dirty="0" smtClean="0"/>
              <a:t> </a:t>
            </a:r>
            <a:r>
              <a:rPr lang="sk-SK" dirty="0" err="1" smtClean="0"/>
              <a:t>suradnice</a:t>
            </a:r>
            <a:r>
              <a:rPr lang="sk-SK" dirty="0" smtClean="0"/>
              <a:t>" &lt;&lt; </a:t>
            </a:r>
            <a:r>
              <a:rPr lang="sk-SK" dirty="0" err="1" smtClean="0"/>
              <a:t>endl</a:t>
            </a:r>
            <a:r>
              <a:rPr lang="sk-SK" dirty="0" smtClean="0"/>
              <a:t>;</a:t>
            </a:r>
          </a:p>
          <a:p>
            <a:r>
              <a:rPr lang="sk-SK" dirty="0" smtClean="0"/>
              <a:t>    </a:t>
            </a:r>
            <a:r>
              <a:rPr lang="sk-SK" dirty="0" err="1" smtClean="0"/>
              <a:t>cout</a:t>
            </a:r>
            <a:r>
              <a:rPr lang="sk-SK" dirty="0" smtClean="0"/>
              <a:t> &lt;&lt; "x = " &lt;&lt; x &lt;&lt; "\ty = " &lt;&lt; y &lt;&lt; </a:t>
            </a:r>
            <a:r>
              <a:rPr lang="sk-SK" dirty="0" err="1" smtClean="0"/>
              <a:t>endl</a:t>
            </a:r>
            <a:r>
              <a:rPr lang="sk-SK" dirty="0" smtClean="0"/>
              <a:t>;</a:t>
            </a:r>
          </a:p>
          <a:p>
            <a:endParaRPr lang="sk-SK" dirty="0" smtClean="0"/>
          </a:p>
          <a:p>
            <a:r>
              <a:rPr lang="sk-SK" dirty="0" smtClean="0"/>
              <a:t>    </a:t>
            </a:r>
            <a:r>
              <a:rPr lang="sk-SK" dirty="0" err="1" smtClean="0"/>
              <a:t>return</a:t>
            </a:r>
            <a:r>
              <a:rPr lang="sk-SK" dirty="0" smtClean="0"/>
              <a:t> 0;</a:t>
            </a:r>
          </a:p>
          <a:p>
            <a:r>
              <a:rPr lang="sk-SK" dirty="0" smtClean="0"/>
              <a:t>}</a:t>
            </a:r>
            <a:endParaRPr lang="sk-SK" dirty="0"/>
          </a:p>
        </p:txBody>
      </p:sp>
      <p:pic>
        <p:nvPicPr>
          <p:cNvPr id="4" name="Zástupný symbol obsahu 5"/>
          <p:cNvPicPr>
            <a:picLocks/>
          </p:cNvPicPr>
          <p:nvPr/>
        </p:nvPicPr>
        <p:blipFill>
          <a:blip r:embed="rId2" cstate="print"/>
          <a:srcRect l="4906" t="10018" r="69590" b="79885"/>
          <a:stretch>
            <a:fillRect/>
          </a:stretch>
        </p:blipFill>
        <p:spPr bwMode="auto">
          <a:xfrm>
            <a:off x="5220072" y="5229200"/>
            <a:ext cx="3731337" cy="923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sk-SK" sz="2800" dirty="0" smtClean="0"/>
              <a:t>Zhrnutie – deklarácie premenných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289451"/>
          </a:xfrm>
        </p:spPr>
        <p:txBody>
          <a:bodyPr>
            <a:normAutofit fontScale="92500" lnSpcReduction="20000"/>
          </a:bodyPr>
          <a:lstStyle/>
          <a:p>
            <a:r>
              <a:rPr lang="sk-SK" sz="2800" dirty="0" smtClean="0"/>
              <a:t>Údaje, s ktorými bude program riešiť zadanú úlohu sa ukladajú do súvislej oblasti operačnej pamäti;</a:t>
            </a:r>
          </a:p>
          <a:p>
            <a:r>
              <a:rPr lang="sk-SK" sz="2800" dirty="0" smtClean="0"/>
              <a:t>Technicky je premenná práve táto alokovaná oblasť v pamäti (napr. 4 slabiky), v ktorých je uložená okamžitá hodnota konkrétnej premennej;</a:t>
            </a:r>
          </a:p>
          <a:p>
            <a:r>
              <a:rPr lang="sk-SK" sz="2800" dirty="0" smtClean="0"/>
              <a:t>pevný počet slabík, ktoré kompilátor priradí jednotlivým premenným, závisí od typu premennej (</a:t>
            </a:r>
            <a:r>
              <a:rPr lang="sk-SK" sz="2800" dirty="0" err="1" smtClean="0"/>
              <a:t>char</a:t>
            </a:r>
            <a:r>
              <a:rPr lang="sk-SK" sz="2800" dirty="0" smtClean="0"/>
              <a:t>, </a:t>
            </a:r>
            <a:r>
              <a:rPr lang="sk-SK" sz="2800" dirty="0" err="1" smtClean="0"/>
              <a:t>bool</a:t>
            </a:r>
            <a:r>
              <a:rPr lang="sk-SK" sz="2800" dirty="0" smtClean="0"/>
              <a:t>, </a:t>
            </a:r>
            <a:r>
              <a:rPr lang="sk-SK" sz="2800" dirty="0" err="1" smtClean="0"/>
              <a:t>short</a:t>
            </a:r>
            <a:r>
              <a:rPr lang="sk-SK" sz="2800" dirty="0" smtClean="0"/>
              <a:t>, </a:t>
            </a:r>
            <a:r>
              <a:rPr lang="sk-SK" sz="2800" dirty="0" err="1" smtClean="0"/>
              <a:t>int</a:t>
            </a:r>
            <a:r>
              <a:rPr lang="sk-SK" sz="2800" dirty="0" smtClean="0"/>
              <a:t>, </a:t>
            </a:r>
            <a:r>
              <a:rPr lang="sk-SK" sz="2800" dirty="0" err="1" smtClean="0"/>
              <a:t>long</a:t>
            </a:r>
            <a:r>
              <a:rPr lang="sk-SK" sz="2800" dirty="0" smtClean="0"/>
              <a:t>, </a:t>
            </a:r>
            <a:r>
              <a:rPr lang="sk-SK" sz="2800" dirty="0" err="1" smtClean="0"/>
              <a:t>long</a:t>
            </a:r>
            <a:r>
              <a:rPr lang="sk-SK" sz="2800" dirty="0" smtClean="0"/>
              <a:t> </a:t>
            </a:r>
            <a:r>
              <a:rPr lang="sk-SK" sz="2800" dirty="0" err="1" smtClean="0"/>
              <a:t>long</a:t>
            </a:r>
            <a:r>
              <a:rPr lang="sk-SK" sz="2800" dirty="0" smtClean="0"/>
              <a:t>, </a:t>
            </a:r>
            <a:r>
              <a:rPr lang="sk-SK" sz="2800" dirty="0" err="1" smtClean="0"/>
              <a:t>float</a:t>
            </a:r>
            <a:r>
              <a:rPr lang="sk-SK" sz="2800" dirty="0" smtClean="0"/>
              <a:t> , </a:t>
            </a:r>
            <a:r>
              <a:rPr lang="sk-SK" sz="2800" dirty="0" err="1" smtClean="0"/>
              <a:t>double</a:t>
            </a:r>
            <a:r>
              <a:rPr lang="sk-SK" sz="2800" dirty="0" smtClean="0"/>
              <a:t>);</a:t>
            </a:r>
          </a:p>
          <a:p>
            <a:r>
              <a:rPr lang="sk-SK" sz="2800" dirty="0" smtClean="0"/>
              <a:t>Každá premenná použitá v programe musí mať svoju deklaráciu, ktorou oznámime kompilátoru </a:t>
            </a:r>
            <a:r>
              <a:rPr lang="sk-SK" sz="2800" dirty="0" smtClean="0">
                <a:solidFill>
                  <a:srgbClr val="FF0000"/>
                </a:solidFill>
              </a:rPr>
              <a:t>typ </a:t>
            </a:r>
            <a:r>
              <a:rPr lang="sk-SK" sz="2800" dirty="0" smtClean="0"/>
              <a:t>a </a:t>
            </a:r>
            <a:r>
              <a:rPr lang="sk-SK" sz="2800" dirty="0" smtClean="0">
                <a:solidFill>
                  <a:srgbClr val="FF0000"/>
                </a:solidFill>
              </a:rPr>
              <a:t>meno</a:t>
            </a:r>
            <a:r>
              <a:rPr lang="sk-SK" sz="2800" dirty="0" smtClean="0"/>
              <a:t> premennej; meno sa tak stáva </a:t>
            </a:r>
            <a:r>
              <a:rPr lang="sk-SK" sz="2800" dirty="0" smtClean="0">
                <a:solidFill>
                  <a:srgbClr val="FF0000"/>
                </a:solidFill>
              </a:rPr>
              <a:t>symbolickou adresou </a:t>
            </a:r>
            <a:r>
              <a:rPr lang="sk-SK" sz="2800" dirty="0" smtClean="0"/>
              <a:t>príslušnej premennej (jej fyzická adresa je v alokačnej tabuľke);</a:t>
            </a:r>
          </a:p>
          <a:p>
            <a:r>
              <a:rPr lang="sk-SK" sz="2800" dirty="0" smtClean="0"/>
              <a:t>Deklarácia premennej </a:t>
            </a:r>
            <a:r>
              <a:rPr lang="sk-SK" sz="2800" dirty="0" smtClean="0">
                <a:solidFill>
                  <a:srgbClr val="FF0000"/>
                </a:solidFill>
              </a:rPr>
              <a:t>musí predchádzať  </a:t>
            </a:r>
            <a:r>
              <a:rPr lang="sk-SK" sz="2800" dirty="0" smtClean="0"/>
              <a:t>jej prvé použitie!</a:t>
            </a:r>
            <a:endParaRPr lang="sk-SK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sk-SK" sz="2800" dirty="0" smtClean="0"/>
              <a:t>Zhrnutie – deklarácie premenných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289451"/>
          </a:xfrm>
        </p:spPr>
        <p:txBody>
          <a:bodyPr>
            <a:normAutofit lnSpcReduction="10000"/>
          </a:bodyPr>
          <a:lstStyle/>
          <a:p>
            <a:pPr marL="266700" lvl="1" indent="-266700">
              <a:buFont typeface="Arial" pitchFamily="34" charset="0"/>
              <a:buChar char="•"/>
              <a:tabLst>
                <a:tab pos="3770313" algn="l"/>
              </a:tabLst>
            </a:pPr>
            <a:r>
              <a:rPr lang="sk-SK" sz="2800" dirty="0" smtClean="0"/>
              <a:t>Príklady </a:t>
            </a:r>
            <a:r>
              <a:rPr lang="sk-SK" sz="2800" dirty="0" smtClean="0">
                <a:solidFill>
                  <a:srgbClr val="FF0000"/>
                </a:solidFill>
              </a:rPr>
              <a:t>deklarácií</a:t>
            </a:r>
            <a:r>
              <a:rPr lang="sk-SK" sz="2800" dirty="0" smtClean="0"/>
              <a:t>:	Reálne je premenná vytvorená</a:t>
            </a:r>
          </a:p>
          <a:p>
            <a:pPr marL="444500" lvl="1" indent="0">
              <a:buNone/>
              <a:tabLst>
                <a:tab pos="3770313" algn="l"/>
              </a:tabLst>
            </a:pPr>
            <a:r>
              <a:rPr lang="sk-SK" sz="2400" dirty="0" err="1" smtClean="0"/>
              <a:t>int</a:t>
            </a:r>
            <a:r>
              <a:rPr lang="sk-SK" sz="2400" dirty="0" smtClean="0"/>
              <a:t>  </a:t>
            </a:r>
            <a:r>
              <a:rPr lang="sk-SK" sz="2400" dirty="0" err="1" smtClean="0"/>
              <a:t>pocetStudentov</a:t>
            </a:r>
            <a:r>
              <a:rPr lang="sk-SK" sz="2400" dirty="0" smtClean="0"/>
              <a:t>;	až vtedy, keď jej prvý krát priradíme</a:t>
            </a:r>
          </a:p>
          <a:p>
            <a:pPr marL="444500" lvl="1" indent="0">
              <a:buNone/>
              <a:tabLst>
                <a:tab pos="3770313" algn="l"/>
              </a:tabLst>
            </a:pPr>
            <a:r>
              <a:rPr lang="sk-SK" sz="2400" dirty="0" err="1" smtClean="0"/>
              <a:t>short</a:t>
            </a:r>
            <a:r>
              <a:rPr lang="sk-SK" sz="2400" dirty="0" smtClean="0"/>
              <a:t> i, j, k;	hodnotu (čo nazývame </a:t>
            </a:r>
            <a:r>
              <a:rPr lang="sk-SK" sz="2400" dirty="0" smtClean="0">
                <a:solidFill>
                  <a:srgbClr val="FF0000"/>
                </a:solidFill>
              </a:rPr>
              <a:t>inicializácia</a:t>
            </a:r>
            <a:r>
              <a:rPr lang="sk-SK" sz="2400" dirty="0" smtClean="0"/>
              <a:t>)</a:t>
            </a:r>
          </a:p>
          <a:p>
            <a:pPr marL="444500" lvl="1" indent="0">
              <a:buNone/>
              <a:tabLst>
                <a:tab pos="3770313" algn="l"/>
              </a:tabLst>
            </a:pPr>
            <a:r>
              <a:rPr lang="sk-SK" sz="2400" dirty="0" err="1" smtClean="0"/>
              <a:t>bool</a:t>
            </a:r>
            <a:r>
              <a:rPr lang="sk-SK" sz="2400" dirty="0" smtClean="0"/>
              <a:t> ona1_on0;	</a:t>
            </a:r>
            <a:r>
              <a:rPr lang="sk-SK" sz="2400" dirty="0" err="1" smtClean="0"/>
              <a:t>pocetStudentov</a:t>
            </a:r>
            <a:r>
              <a:rPr lang="sk-SK" sz="2400" dirty="0" smtClean="0"/>
              <a:t> = 36;</a:t>
            </a:r>
          </a:p>
          <a:p>
            <a:pPr marL="444500" lvl="1" indent="0">
              <a:buNone/>
              <a:tabLst>
                <a:tab pos="3770313" algn="l"/>
              </a:tabLst>
            </a:pPr>
            <a:r>
              <a:rPr lang="sk-SK" sz="2400" dirty="0" err="1" smtClean="0"/>
              <a:t>char</a:t>
            </a:r>
            <a:r>
              <a:rPr lang="sk-SK" sz="2400" dirty="0" smtClean="0"/>
              <a:t> znak, </a:t>
            </a:r>
            <a:r>
              <a:rPr lang="sk-SK" sz="2400" dirty="0" err="1" smtClean="0"/>
              <a:t>pismeno</a:t>
            </a:r>
            <a:r>
              <a:rPr lang="sk-SK" sz="2400" dirty="0" smtClean="0"/>
              <a:t>;	i = 7; j = 4; k = 0;</a:t>
            </a:r>
          </a:p>
          <a:p>
            <a:pPr marL="444500" lvl="1" indent="0">
              <a:buNone/>
              <a:tabLst>
                <a:tab pos="3770313" algn="l"/>
              </a:tabLst>
            </a:pPr>
            <a:r>
              <a:rPr lang="sk-SK" sz="2400" dirty="0" err="1" smtClean="0"/>
              <a:t>float</a:t>
            </a:r>
            <a:r>
              <a:rPr lang="sk-SK" sz="2400" dirty="0" smtClean="0"/>
              <a:t> pi;	ona1_on0 = 1;</a:t>
            </a:r>
          </a:p>
          <a:p>
            <a:pPr marL="444500" lvl="1" indent="0">
              <a:buNone/>
              <a:tabLst>
                <a:tab pos="3770313" algn="l"/>
              </a:tabLst>
            </a:pPr>
            <a:r>
              <a:rPr lang="sk-SK" sz="2400" dirty="0" smtClean="0"/>
              <a:t>	písmeno = ´A´;</a:t>
            </a:r>
          </a:p>
          <a:p>
            <a:pPr>
              <a:buNone/>
              <a:tabLst>
                <a:tab pos="3770313" algn="l"/>
              </a:tabLst>
            </a:pPr>
            <a:r>
              <a:rPr lang="sk-SK" sz="2800" dirty="0" smtClean="0"/>
              <a:t>		pi = 3.14159;</a:t>
            </a:r>
          </a:p>
          <a:p>
            <a:pPr>
              <a:tabLst>
                <a:tab pos="3770313" algn="l"/>
              </a:tabLst>
            </a:pPr>
            <a:r>
              <a:rPr lang="sk-SK" sz="2800" dirty="0" smtClean="0"/>
              <a:t>Deklaráciu a inicializáciu možno spojiť:</a:t>
            </a:r>
          </a:p>
          <a:p>
            <a:pPr algn="ctr">
              <a:buNone/>
              <a:tabLst>
                <a:tab pos="3770313" algn="l"/>
              </a:tabLst>
            </a:pPr>
            <a:r>
              <a:rPr lang="sk-SK" sz="2800" dirty="0" err="1" smtClean="0"/>
              <a:t>float</a:t>
            </a:r>
            <a:r>
              <a:rPr lang="sk-SK" sz="2800" dirty="0" smtClean="0"/>
              <a:t> pi = 3.14159;</a:t>
            </a:r>
          </a:p>
          <a:p>
            <a:pPr marL="0" indent="0">
              <a:buNone/>
              <a:tabLst>
                <a:tab pos="3770313" algn="l"/>
              </a:tabLst>
            </a:pPr>
            <a:r>
              <a:rPr lang="sk-SK" sz="2800" dirty="0" err="1" smtClean="0"/>
              <a:t>Rovnítko</a:t>
            </a:r>
            <a:r>
              <a:rPr lang="sk-SK" sz="2800" dirty="0" smtClean="0"/>
              <a:t> (=) je operátorom </a:t>
            </a:r>
            <a:r>
              <a:rPr lang="sk-SK" sz="2800" dirty="0" smtClean="0">
                <a:solidFill>
                  <a:srgbClr val="FF0000"/>
                </a:solidFill>
              </a:rPr>
              <a:t>priradenia</a:t>
            </a:r>
            <a:r>
              <a:rPr lang="sk-SK" sz="2800" dirty="0" smtClean="0"/>
              <a:t> – hodnota výrazu na pravej strane sa priradí premennej na ľavej strane.</a:t>
            </a:r>
          </a:p>
        </p:txBody>
      </p:sp>
      <p:cxnSp>
        <p:nvCxnSpPr>
          <p:cNvPr id="5" name="Rovná spojnica 4"/>
          <p:cNvCxnSpPr/>
          <p:nvPr/>
        </p:nvCxnSpPr>
        <p:spPr>
          <a:xfrm>
            <a:off x="3707904" y="836712"/>
            <a:ext cx="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496944" cy="810089"/>
          </a:xfrm>
        </p:spPr>
        <p:txBody>
          <a:bodyPr>
            <a:normAutofit fontScale="90000"/>
          </a:bodyPr>
          <a:lstStyle/>
          <a:p>
            <a:r>
              <a:rPr lang="sk-SK" sz="2800" dirty="0" err="1" smtClean="0"/>
              <a:t>Random</a:t>
            </a:r>
            <a:r>
              <a:rPr lang="sk-SK" sz="2800" dirty="0" smtClean="0"/>
              <a:t> Access </a:t>
            </a:r>
            <a:r>
              <a:rPr lang="sk-SK" sz="2800" dirty="0" err="1" smtClean="0"/>
              <a:t>Memory</a:t>
            </a:r>
            <a:r>
              <a:rPr lang="sk-SK" sz="2800" dirty="0" smtClean="0"/>
              <a:t> (RAM)</a:t>
            </a:r>
            <a:br>
              <a:rPr lang="sk-SK" sz="2800" dirty="0" smtClean="0"/>
            </a:br>
            <a:r>
              <a:rPr lang="sk-SK" sz="2800" dirty="0" smtClean="0"/>
              <a:t>pamäť s priamym prístupom – operačná pamäť</a:t>
            </a:r>
            <a:endParaRPr lang="sk-SK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19" y="1133745"/>
            <a:ext cx="8685965" cy="5445605"/>
          </a:xfrm>
        </p:spPr>
        <p:txBody>
          <a:bodyPr>
            <a:normAutofit/>
          </a:bodyPr>
          <a:lstStyle/>
          <a:p>
            <a:pPr algn="l"/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Je ústredným pamäťovým priestorom  počítača a počas riešenia konkrétnej úlohy musí byť v nej uložený </a:t>
            </a:r>
            <a:r>
              <a:rPr lang="sk-SK" sz="2800" dirty="0" smtClean="0">
                <a:solidFill>
                  <a:srgbClr val="FF0000"/>
                </a:solidFill>
              </a:rPr>
              <a:t>program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 </a:t>
            </a:r>
            <a:r>
              <a:rPr lang="sk-SK" sz="2800" dirty="0" smtClean="0">
                <a:solidFill>
                  <a:srgbClr val="FF0000"/>
                </a:solidFill>
              </a:rPr>
              <a:t>údaje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s ktorými program pracuje. Nie je to však pamäť na dlhodobé ukladanie údajov,  pretože vypnutím počítača sa celý obsah pamäte RAM stratí.</a:t>
            </a:r>
          </a:p>
          <a:p>
            <a:pPr algn="l"/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Technicky je pamäť riešená ako polovodičový integrovaný obvod – dnes s extrémne vysokou hustotou integrácie. Elementárnym prvkom pamäti je taká </a:t>
            </a:r>
            <a:r>
              <a:rPr lang="sk-SK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mikroštruktúra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ktorá je schopná zotrvať vo dvoch diskrétnych stavoch – a teda uchovať jednu binárnu hodnotu {0, 1} – </a:t>
            </a:r>
            <a:r>
              <a:rPr lang="sk-SK" sz="2800" dirty="0" smtClean="0">
                <a:solidFill>
                  <a:srgbClr val="FF0000"/>
                </a:solidFill>
              </a:rPr>
              <a:t>jeden bit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Zaužívalo sa aj tento pamäťový element nazývať bitom.</a:t>
            </a:r>
            <a:endParaRPr lang="sk-SK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sk-SK" sz="3200" dirty="0" smtClean="0"/>
              <a:t>Zobrazenie údajov v pamäti RAM</a:t>
            </a:r>
            <a:endParaRPr lang="sk-SK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908720"/>
            <a:ext cx="6345704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dirty="0" smtClean="0"/>
              <a:t>Jeden bit je veľmi malý pamäťový priestor – ako základný adresovateľný prvok sa používa </a:t>
            </a:r>
            <a:r>
              <a:rPr lang="sk-SK" sz="2400" dirty="0" smtClean="0">
                <a:solidFill>
                  <a:srgbClr val="FF0000"/>
                </a:solidFill>
              </a:rPr>
              <a:t>8-bitová </a:t>
            </a:r>
            <a:r>
              <a:rPr lang="sk-SK" sz="2400" dirty="0" smtClean="0"/>
              <a:t>usporiadaná skupina: </a:t>
            </a:r>
          </a:p>
          <a:p>
            <a:pPr marL="0" indent="0" algn="ctr">
              <a:buNone/>
            </a:pPr>
            <a:endParaRPr lang="sk-SK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k-SK" sz="2400" dirty="0" smtClean="0"/>
              <a:t>ktorú nazývame </a:t>
            </a:r>
            <a:r>
              <a:rPr lang="sk-SK" sz="2400" dirty="0" smtClean="0">
                <a:solidFill>
                  <a:srgbClr val="FF0000"/>
                </a:solidFill>
              </a:rPr>
              <a:t>slabika </a:t>
            </a:r>
            <a:r>
              <a:rPr lang="sk-SK" sz="2400" dirty="0" smtClean="0"/>
              <a:t>(byte [bajt] ).</a:t>
            </a:r>
          </a:p>
          <a:p>
            <a:pPr marL="0" indent="0">
              <a:buNone/>
            </a:pPr>
            <a:r>
              <a:rPr lang="sk-SK" sz="2400" dirty="0" smtClean="0"/>
              <a:t>Slabiky sú usporiadané lineárne za sebou a každá má svojou jedinečnú </a:t>
            </a:r>
            <a:r>
              <a:rPr lang="sk-SK" sz="2400" dirty="0" smtClean="0">
                <a:solidFill>
                  <a:srgbClr val="FF0000"/>
                </a:solidFill>
              </a:rPr>
              <a:t>adresu.</a:t>
            </a:r>
          </a:p>
          <a:p>
            <a:pPr marL="0" indent="0">
              <a:buNone/>
            </a:pPr>
            <a:r>
              <a:rPr lang="sk-SK" sz="2400" dirty="0" smtClean="0"/>
              <a:t>Adresy zvyčajne vyjadrujeme v 16-kovej sústave,</a:t>
            </a:r>
          </a:p>
          <a:p>
            <a:pPr marL="0" indent="0">
              <a:buNone/>
            </a:pPr>
            <a:r>
              <a:rPr lang="sk-SK" sz="2400" dirty="0" smtClean="0"/>
              <a:t>v nakreslenom príklade je veľkosť pamäti :</a:t>
            </a:r>
          </a:p>
          <a:p>
            <a:pPr marL="0" indent="0" algn="ctr">
              <a:buNone/>
            </a:pPr>
            <a:r>
              <a:rPr lang="sk-SK" sz="2400" dirty="0" smtClean="0"/>
              <a:t>FFFFH + 1H = 65536   8-bitových slabík.</a:t>
            </a:r>
          </a:p>
          <a:p>
            <a:pPr marL="0" indent="0">
              <a:buNone/>
            </a:pP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Dnes sú už bežným štandardom počítače s operačnou (RAM) pamäťou 4 GB a viac.</a:t>
            </a:r>
          </a:p>
          <a:p>
            <a:pPr marL="0" indent="0">
              <a:buNone/>
            </a:pP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(4 GB + 1 = 4 294 967 296)</a:t>
            </a:r>
            <a:endParaRPr lang="sk-SK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Group 102"/>
          <p:cNvGrpSpPr/>
          <p:nvPr/>
        </p:nvGrpSpPr>
        <p:grpSpPr>
          <a:xfrm>
            <a:off x="6597225" y="998730"/>
            <a:ext cx="2169241" cy="5264860"/>
            <a:chOff x="6732240" y="1259904"/>
            <a:chExt cx="2169241" cy="5264860"/>
          </a:xfrm>
        </p:grpSpPr>
        <p:sp>
          <p:nvSpPr>
            <p:cNvPr id="6" name="Rectangle 5"/>
            <p:cNvSpPr/>
            <p:nvPr/>
          </p:nvSpPr>
          <p:spPr>
            <a:xfrm>
              <a:off x="7452320" y="1268760"/>
              <a:ext cx="1449161" cy="52205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7452320" y="144878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452320" y="162880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6" idx="0"/>
              <a:endCxn id="6" idx="2"/>
            </p:cNvCxnSpPr>
            <p:nvPr/>
          </p:nvCxnSpPr>
          <p:spPr>
            <a:xfrm>
              <a:off x="8176901" y="1268760"/>
              <a:ext cx="0" cy="5220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812360" y="1268760"/>
              <a:ext cx="0" cy="5220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532440" y="1268760"/>
              <a:ext cx="0" cy="5220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632340" y="1268760"/>
              <a:ext cx="0" cy="5220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992380" y="1268760"/>
              <a:ext cx="0" cy="5220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352420" y="1268760"/>
              <a:ext cx="0" cy="5220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712460" y="1268760"/>
              <a:ext cx="0" cy="52205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732240" y="1259904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0000</a:t>
              </a:r>
              <a:endParaRPr lang="sk-SK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32240" y="144878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0001</a:t>
              </a:r>
              <a:endParaRPr lang="sk-SK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32240" y="162880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0002</a:t>
              </a:r>
              <a:endParaRPr lang="sk-SK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32240" y="180882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0003</a:t>
              </a:r>
              <a:endParaRPr lang="sk-SK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732240" y="216886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0005</a:t>
              </a:r>
              <a:endParaRPr lang="sk-SK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732240" y="198884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0004</a:t>
              </a:r>
              <a:endParaRPr lang="sk-SK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32240" y="234888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0006</a:t>
              </a:r>
              <a:endParaRPr lang="sk-SK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32240" y="270892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0008</a:t>
              </a:r>
              <a:endParaRPr lang="sk-SK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732240" y="252890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0007</a:t>
              </a:r>
              <a:endParaRPr lang="sk-SK" sz="1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32240" y="288894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0009</a:t>
              </a:r>
              <a:endParaRPr lang="sk-SK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732240" y="306896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000A</a:t>
              </a:r>
              <a:endParaRPr lang="sk-SK" sz="1400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452320" y="180882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452320" y="198884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7452320" y="252890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452320" y="234888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452320" y="216886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452320" y="270892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452320" y="288894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452320" y="306896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7452320" y="378904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452320" y="360902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7452320" y="342900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7452320" y="324898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8712460" y="1286724"/>
              <a:ext cx="18002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sk-SK" sz="1000" b="1" dirty="0" smtClean="0"/>
                <a:t>b</a:t>
              </a:r>
              <a:r>
                <a:rPr lang="sk-SK" sz="600" b="1" dirty="0" smtClean="0"/>
                <a:t>0</a:t>
              </a:r>
              <a:endParaRPr lang="sk-SK" sz="600" b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52420" y="1281826"/>
              <a:ext cx="18002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sk-SK" sz="1000" b="1" dirty="0" smtClean="0"/>
                <a:t>b</a:t>
              </a:r>
              <a:r>
                <a:rPr lang="sk-SK" sz="600" b="1" dirty="0" smtClean="0"/>
                <a:t>2</a:t>
              </a:r>
              <a:endParaRPr lang="sk-SK" sz="600" b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532440" y="1281826"/>
              <a:ext cx="18002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sk-SK" sz="1000" b="1" dirty="0" smtClean="0"/>
                <a:t>b</a:t>
              </a:r>
              <a:r>
                <a:rPr lang="sk-SK" sz="600" b="1" dirty="0" smtClean="0"/>
                <a:t>1</a:t>
              </a:r>
              <a:endParaRPr lang="sk-SK" sz="6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812360" y="1281826"/>
              <a:ext cx="18002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sk-SK" sz="1000" b="1" dirty="0" smtClean="0"/>
                <a:t>b</a:t>
              </a:r>
              <a:r>
                <a:rPr lang="sk-SK" sz="600" b="1" dirty="0" smtClean="0"/>
                <a:t>5</a:t>
              </a:r>
              <a:endParaRPr lang="sk-SK" sz="600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992380" y="1281826"/>
              <a:ext cx="18002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sk-SK" sz="1000" b="1" dirty="0" smtClean="0"/>
                <a:t>b</a:t>
              </a:r>
              <a:r>
                <a:rPr lang="sk-SK" sz="600" b="1" dirty="0" smtClean="0"/>
                <a:t>4</a:t>
              </a:r>
              <a:endParaRPr lang="sk-SK" sz="600" b="1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172400" y="1281826"/>
              <a:ext cx="18002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sk-SK" sz="1000" b="1" dirty="0" smtClean="0"/>
                <a:t>b</a:t>
              </a:r>
              <a:r>
                <a:rPr lang="sk-SK" sz="600" b="1" dirty="0" smtClean="0"/>
                <a:t>3</a:t>
              </a:r>
              <a:endParaRPr lang="sk-SK" sz="6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452320" y="1281826"/>
              <a:ext cx="18002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sk-SK" sz="1000" b="1" dirty="0" smtClean="0"/>
                <a:t>b</a:t>
              </a:r>
              <a:r>
                <a:rPr lang="sk-SK" sz="600" b="1" dirty="0" smtClean="0"/>
                <a:t>7</a:t>
              </a:r>
              <a:endParaRPr lang="sk-SK" sz="6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632340" y="1281826"/>
              <a:ext cx="180020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sk-SK" sz="1000" b="1" dirty="0" smtClean="0"/>
                <a:t>b</a:t>
              </a:r>
              <a:r>
                <a:rPr lang="sk-SK" sz="600" b="1" dirty="0" smtClean="0"/>
                <a:t>6</a:t>
              </a:r>
              <a:endParaRPr lang="sk-SK" sz="600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732240" y="324898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000B</a:t>
              </a:r>
              <a:endParaRPr lang="sk-SK" sz="14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732240" y="342900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000C</a:t>
              </a:r>
              <a:endParaRPr lang="sk-SK" sz="14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732240" y="360902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000D</a:t>
              </a:r>
              <a:endParaRPr lang="sk-SK" sz="1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732240" y="414908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0010</a:t>
              </a:r>
              <a:endParaRPr lang="sk-SK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732240" y="378904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000E</a:t>
              </a:r>
              <a:endParaRPr lang="sk-SK" sz="14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732240" y="396906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000F</a:t>
              </a:r>
              <a:endParaRPr lang="sk-SK" sz="14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732240" y="432910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0011</a:t>
              </a:r>
              <a:endParaRPr lang="sk-SK" sz="14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732240" y="450912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0012</a:t>
              </a:r>
              <a:endParaRPr lang="sk-SK" sz="14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732240" y="468914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0013</a:t>
              </a:r>
              <a:endParaRPr lang="sk-SK" sz="14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732240" y="486916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•</a:t>
              </a:r>
              <a:endParaRPr lang="sk-SK" sz="14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732240" y="558924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FFFB</a:t>
              </a:r>
              <a:endParaRPr lang="sk-SK" sz="14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732240" y="540922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FFFA</a:t>
              </a:r>
              <a:endParaRPr lang="sk-SK" sz="14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732240" y="630932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FFFF</a:t>
              </a:r>
              <a:endParaRPr lang="sk-SK" sz="14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732240" y="612930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FFFE</a:t>
              </a:r>
              <a:endParaRPr lang="sk-SK" sz="14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32240" y="594928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FFFD</a:t>
              </a:r>
              <a:endParaRPr lang="sk-SK" sz="14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732240" y="576926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FFFC</a:t>
              </a:r>
              <a:endParaRPr lang="sk-SK" sz="14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732240" y="504918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•</a:t>
              </a:r>
              <a:endParaRPr lang="sk-SK" sz="14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732240" y="522920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•</a:t>
              </a:r>
              <a:endParaRPr lang="sk-SK" sz="1400" dirty="0"/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7452320" y="396906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452320" y="414908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7452320" y="432910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7452320" y="450912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452320" y="468914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7452320" y="486916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7452320" y="558924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7452320" y="540922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7857365" y="504918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•</a:t>
              </a:r>
              <a:endParaRPr lang="sk-SK" sz="14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857365" y="522920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•</a:t>
              </a:r>
              <a:endParaRPr lang="sk-SK" sz="14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857365" y="4869160"/>
              <a:ext cx="58506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sz="1400" dirty="0" smtClean="0"/>
                <a:t>•</a:t>
              </a:r>
              <a:endParaRPr lang="sk-SK" sz="1400" dirty="0"/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7452320" y="576926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7452320" y="594928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7452320" y="612930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7452320" y="6309320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Skupina 86"/>
          <p:cNvGrpSpPr/>
          <p:nvPr/>
        </p:nvGrpSpPr>
        <p:grpSpPr>
          <a:xfrm>
            <a:off x="1466655" y="2123855"/>
            <a:ext cx="3960440" cy="422405"/>
            <a:chOff x="2681790" y="2258870"/>
            <a:chExt cx="3960440" cy="422405"/>
          </a:xfrm>
        </p:grpSpPr>
        <p:sp>
          <p:nvSpPr>
            <p:cNvPr id="88" name="BlokTextu 87"/>
            <p:cNvSpPr txBox="1"/>
            <p:nvPr/>
          </p:nvSpPr>
          <p:spPr>
            <a:xfrm>
              <a:off x="614717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0</a:t>
              </a:r>
              <a:endParaRPr lang="sk-SK" b="1" baseline="-25000" dirty="0"/>
            </a:p>
          </p:txBody>
        </p:sp>
        <p:sp>
          <p:nvSpPr>
            <p:cNvPr id="89" name="BlokTextu 88"/>
            <p:cNvSpPr txBox="1"/>
            <p:nvPr/>
          </p:nvSpPr>
          <p:spPr>
            <a:xfrm>
              <a:off x="565212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1</a:t>
              </a:r>
              <a:endParaRPr lang="sk-SK" b="1" baseline="-25000" dirty="0"/>
            </a:p>
          </p:txBody>
        </p:sp>
        <p:sp>
          <p:nvSpPr>
            <p:cNvPr id="90" name="BlokTextu 89"/>
            <p:cNvSpPr txBox="1"/>
            <p:nvPr/>
          </p:nvSpPr>
          <p:spPr>
            <a:xfrm>
              <a:off x="515706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2</a:t>
              </a:r>
              <a:endParaRPr lang="sk-SK" b="1" baseline="-25000" dirty="0"/>
            </a:p>
          </p:txBody>
        </p:sp>
        <p:sp>
          <p:nvSpPr>
            <p:cNvPr id="91" name="BlokTextu 90"/>
            <p:cNvSpPr txBox="1"/>
            <p:nvPr/>
          </p:nvSpPr>
          <p:spPr>
            <a:xfrm>
              <a:off x="268179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7</a:t>
              </a:r>
              <a:endParaRPr lang="sk-SK" b="1" baseline="-25000" dirty="0"/>
            </a:p>
          </p:txBody>
        </p:sp>
        <p:sp>
          <p:nvSpPr>
            <p:cNvPr id="92" name="BlokTextu 91"/>
            <p:cNvSpPr txBox="1"/>
            <p:nvPr/>
          </p:nvSpPr>
          <p:spPr>
            <a:xfrm>
              <a:off x="317684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6</a:t>
              </a:r>
              <a:endParaRPr lang="sk-SK" b="1" baseline="-25000" dirty="0"/>
            </a:p>
          </p:txBody>
        </p:sp>
        <p:sp>
          <p:nvSpPr>
            <p:cNvPr id="93" name="BlokTextu 92"/>
            <p:cNvSpPr txBox="1"/>
            <p:nvPr/>
          </p:nvSpPr>
          <p:spPr>
            <a:xfrm>
              <a:off x="367190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5</a:t>
              </a:r>
              <a:endParaRPr lang="sk-SK" b="1" baseline="-25000" dirty="0"/>
            </a:p>
          </p:txBody>
        </p:sp>
        <p:sp>
          <p:nvSpPr>
            <p:cNvPr id="94" name="BlokTextu 93"/>
            <p:cNvSpPr txBox="1"/>
            <p:nvPr/>
          </p:nvSpPr>
          <p:spPr>
            <a:xfrm>
              <a:off x="416695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4</a:t>
              </a:r>
              <a:endParaRPr lang="sk-SK" b="1" baseline="-25000" dirty="0"/>
            </a:p>
          </p:txBody>
        </p:sp>
        <p:sp>
          <p:nvSpPr>
            <p:cNvPr id="95" name="BlokTextu 94"/>
            <p:cNvSpPr txBox="1"/>
            <p:nvPr/>
          </p:nvSpPr>
          <p:spPr>
            <a:xfrm>
              <a:off x="466201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3</a:t>
              </a:r>
              <a:endParaRPr lang="sk-SK" b="1" baseline="-250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77"/>
          </a:xfrm>
        </p:spPr>
        <p:txBody>
          <a:bodyPr>
            <a:normAutofit/>
          </a:bodyPr>
          <a:lstStyle/>
          <a:p>
            <a:r>
              <a:rPr lang="sk-SK" sz="3200" dirty="0" smtClean="0"/>
              <a:t>Čo sa zmestí do jednej slabiky?</a:t>
            </a: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76545" y="953725"/>
            <a:ext cx="8229600" cy="5307453"/>
          </a:xfrm>
        </p:spPr>
        <p:txBody>
          <a:bodyPr tIns="0" bIns="0">
            <a:normAutofit fontScale="85000" lnSpcReduction="10000"/>
          </a:bodyPr>
          <a:lstStyle/>
          <a:p>
            <a:pPr>
              <a:buNone/>
            </a:pPr>
            <a:r>
              <a:rPr lang="sk-SK" sz="2800" dirty="0" smtClean="0"/>
              <a:t>Odpoveď je na prvý pohľad veľmi jednoduchá -</a:t>
            </a:r>
          </a:p>
          <a:p>
            <a:pPr>
              <a:buNone/>
            </a:pPr>
            <a:r>
              <a:rPr lang="sk-SK" sz="2800" dirty="0" smtClean="0"/>
              <a:t>nič iné, ako 256 (=2</a:t>
            </a:r>
            <a:r>
              <a:rPr lang="sk-SK" sz="2800" baseline="30000" dirty="0" smtClean="0"/>
              <a:t>8</a:t>
            </a:r>
            <a:r>
              <a:rPr lang="sk-SK" sz="2800" dirty="0" smtClean="0"/>
              <a:t>) kombinácií núl (0) a jednotiek (1)</a:t>
            </a:r>
          </a:p>
          <a:p>
            <a:pPr>
              <a:buNone/>
            </a:pPr>
            <a:endParaRPr lang="sk-SK" sz="2800" dirty="0" smtClean="0"/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</a:rPr>
              <a:t>00000000	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To, že vieme do pamäti zapísať ako celé čísla, tak aj čísla </a:t>
            </a:r>
            <a:r>
              <a:rPr lang="sk-SK" sz="2400" dirty="0" smtClean="0">
                <a:solidFill>
                  <a:srgbClr val="FF0000"/>
                </a:solidFill>
              </a:rPr>
              <a:t> </a:t>
            </a:r>
            <a:r>
              <a:rPr lang="sk-SK" sz="2400" spc="200" dirty="0" smtClean="0">
                <a:solidFill>
                  <a:srgbClr val="FF0000"/>
                </a:solidFill>
              </a:rPr>
              <a:t>00000001	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 pohyblivou rádovou čiarkou, kladné aj záporné čísla, </a:t>
            </a:r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</a:rPr>
              <a:t>00000010	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texty a inštrukcie programu je vecou </a:t>
            </a:r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</a:rPr>
              <a:t>00000011	</a:t>
            </a:r>
            <a:endParaRPr lang="sk-SK" sz="2400" spc="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</a:rPr>
              <a:t>00000100	         interpretácie obsahu slabiky.</a:t>
            </a:r>
          </a:p>
          <a:p>
            <a:pPr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</a:rPr>
              <a:t>00000101</a:t>
            </a:r>
          </a:p>
          <a:p>
            <a:pPr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</a:rPr>
              <a:t>00000110	</a:t>
            </a:r>
            <a:r>
              <a:rPr lang="sk-SK" sz="2400" spc="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"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Najprirodzenejšia</a:t>
            </a:r>
            <a:r>
              <a:rPr lang="sk-SK" sz="2400" spc="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"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interpretácia považuje slabiku priamo </a:t>
            </a:r>
            <a:endParaRPr lang="sk-SK" sz="2400" spc="2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</a:rPr>
              <a:t>00000111	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za </a:t>
            </a:r>
            <a:r>
              <a:rPr lang="sk-SK" sz="2400" dirty="0" smtClean="0">
                <a:solidFill>
                  <a:srgbClr val="00B0F0"/>
                </a:solidFill>
              </a:rPr>
              <a:t>celé číslo (</a:t>
            </a:r>
            <a:r>
              <a:rPr lang="sk-SK" sz="2400" dirty="0" err="1" smtClean="0">
                <a:solidFill>
                  <a:srgbClr val="00B0F0"/>
                </a:solidFill>
              </a:rPr>
              <a:t>integer</a:t>
            </a:r>
            <a:r>
              <a:rPr lang="sk-SK" sz="2400" dirty="0" smtClean="0">
                <a:solidFill>
                  <a:srgbClr val="00B0F0"/>
                </a:solidFill>
              </a:rPr>
              <a:t>) 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zapísané v dvojkovej sústave a rozsah</a:t>
            </a:r>
            <a:endParaRPr lang="sk-SK" sz="2400" spc="2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</a:rPr>
              <a:t>00001000	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hodnôt týchto čísel v desiatkovej sústave je 0 … 255.</a:t>
            </a:r>
            <a:endParaRPr lang="sk-SK" sz="2400" spc="200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  <a:tabLst>
                <a:tab pos="541338" algn="l"/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  <a:sym typeface="Symbol"/>
              </a:rPr>
              <a:t>	</a:t>
            </a:r>
            <a:endParaRPr lang="sk-SK" sz="2400" spc="200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  <a:sym typeface="Symbol"/>
              </a:rPr>
              <a:t>11111100	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Je to veľmi malý rozsah a jazyk C++ spravidla nepoužíva</a:t>
            </a:r>
            <a:endParaRPr lang="sk-SK" sz="2400" spc="200" dirty="0" smtClean="0">
              <a:solidFill>
                <a:srgbClr val="FF0000"/>
              </a:solidFill>
              <a:sym typeface="Symbol"/>
            </a:endParaRPr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  <a:sym typeface="Symbol"/>
              </a:rPr>
              <a:t>11111101	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jednu slabiku na ukladanie celočíselných hodnôt.</a:t>
            </a:r>
            <a:endParaRPr lang="sk-SK" sz="2400" spc="200" dirty="0" smtClean="0">
              <a:solidFill>
                <a:srgbClr val="FF0000"/>
              </a:solidFill>
              <a:sym typeface="Symbol"/>
            </a:endParaRPr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  <a:sym typeface="Symbol"/>
              </a:rPr>
              <a:t>11111110</a:t>
            </a:r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r>
              <a:rPr lang="sk-SK" sz="2400" spc="200" dirty="0" smtClean="0">
                <a:solidFill>
                  <a:srgbClr val="FF0000"/>
                </a:solidFill>
                <a:sym typeface="Symbol"/>
              </a:rPr>
              <a:t>11111111</a:t>
            </a:r>
            <a:endParaRPr lang="sk-SK" sz="2400" spc="200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endParaRPr lang="sk-SK" sz="2400" spc="200" dirty="0" smtClean="0">
              <a:solidFill>
                <a:srgbClr val="FF0000"/>
              </a:solidFill>
              <a:sym typeface="Symbo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77"/>
          </a:xfrm>
        </p:spPr>
        <p:txBody>
          <a:bodyPr>
            <a:normAutofit/>
          </a:bodyPr>
          <a:lstStyle/>
          <a:p>
            <a:r>
              <a:rPr lang="sk-SK" sz="3200" dirty="0" smtClean="0"/>
              <a:t>Typy premenných a počet obsadených slabík</a:t>
            </a: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61510" y="953725"/>
            <a:ext cx="8775975" cy="5670630"/>
          </a:xfrm>
        </p:spPr>
        <p:txBody>
          <a:bodyPr tIns="0" bIns="0">
            <a:normAutofit/>
          </a:bodyPr>
          <a:lstStyle/>
          <a:p>
            <a:pPr marL="0" indent="0">
              <a:buNone/>
            </a:pPr>
            <a:r>
              <a:rPr lang="sk-SK" sz="2800" dirty="0" smtClean="0"/>
              <a:t>Jazyk C++ pozná štyri základné </a:t>
            </a:r>
            <a:r>
              <a:rPr lang="sk-SK" sz="2800" dirty="0" smtClean="0">
                <a:solidFill>
                  <a:srgbClr val="FF0000"/>
                </a:solidFill>
              </a:rPr>
              <a:t>typy premenných </a:t>
            </a:r>
            <a:r>
              <a:rPr lang="sk-SK" sz="2800" dirty="0" smtClean="0"/>
              <a:t>(</a:t>
            </a:r>
            <a:r>
              <a:rPr lang="sk-SK" sz="2800" dirty="0" err="1" smtClean="0">
                <a:solidFill>
                  <a:srgbClr val="00B050"/>
                </a:solidFill>
              </a:rPr>
              <a:t>boolean</a:t>
            </a:r>
            <a:r>
              <a:rPr lang="sk-SK" sz="2800" dirty="0" smtClean="0"/>
              <a:t>,</a:t>
            </a:r>
            <a:r>
              <a:rPr lang="sk-SK" sz="2800" dirty="0" smtClean="0">
                <a:solidFill>
                  <a:srgbClr val="00B050"/>
                </a:solidFill>
              </a:rPr>
              <a:t> </a:t>
            </a:r>
            <a:r>
              <a:rPr lang="sk-SK" sz="2800" dirty="0" err="1" smtClean="0">
                <a:solidFill>
                  <a:srgbClr val="00B050"/>
                </a:solidFill>
              </a:rPr>
              <a:t>character</a:t>
            </a:r>
            <a:r>
              <a:rPr lang="sk-SK" sz="2800" dirty="0" smtClean="0"/>
              <a:t>,</a:t>
            </a:r>
            <a:r>
              <a:rPr lang="sk-SK" sz="2800" dirty="0" smtClean="0">
                <a:solidFill>
                  <a:srgbClr val="00B050"/>
                </a:solidFill>
              </a:rPr>
              <a:t> </a:t>
            </a:r>
            <a:r>
              <a:rPr lang="sk-SK" sz="2800" dirty="0" err="1" smtClean="0">
                <a:solidFill>
                  <a:srgbClr val="00B050"/>
                </a:solidFill>
              </a:rPr>
              <a:t>integer</a:t>
            </a:r>
            <a:r>
              <a:rPr lang="sk-SK" sz="2800" dirty="0" smtClean="0">
                <a:solidFill>
                  <a:srgbClr val="00B050"/>
                </a:solidFill>
              </a:rPr>
              <a:t> </a:t>
            </a:r>
            <a:r>
              <a:rPr lang="sk-SK" sz="2800" dirty="0" smtClean="0"/>
              <a:t> a </a:t>
            </a:r>
            <a:r>
              <a:rPr lang="sk-SK" sz="2800" dirty="0" err="1" smtClean="0">
                <a:solidFill>
                  <a:srgbClr val="00B050"/>
                </a:solidFill>
              </a:rPr>
              <a:t>floating</a:t>
            </a:r>
            <a:r>
              <a:rPr lang="sk-SK" sz="2800" dirty="0" smtClean="0"/>
              <a:t>). Kompilátor im </a:t>
            </a:r>
            <a:r>
              <a:rPr lang="sk-SK" sz="2800" dirty="0" smtClean="0">
                <a:solidFill>
                  <a:srgbClr val="FF0000"/>
                </a:solidFill>
              </a:rPr>
              <a:t>pri deklarácii </a:t>
            </a:r>
            <a:r>
              <a:rPr lang="sk-SK" sz="2800" dirty="0" smtClean="0"/>
              <a:t>priradí pevný počet slabík v operačnej pamäti.</a:t>
            </a:r>
          </a:p>
          <a:p>
            <a:pPr marL="0" indent="0">
              <a:spcBef>
                <a:spcPts val="0"/>
              </a:spcBef>
              <a:buNone/>
              <a:tabLst>
                <a:tab pos="1882775" algn="l"/>
              </a:tabLst>
            </a:pPr>
            <a:endParaRPr lang="sk-SK" sz="2400" spc="200" dirty="0" smtClean="0">
              <a:solidFill>
                <a:srgbClr val="FF0000"/>
              </a:solidFill>
              <a:sym typeface="Symbol"/>
            </a:endParaRPr>
          </a:p>
        </p:txBody>
      </p:sp>
      <p:sp>
        <p:nvSpPr>
          <p:cNvPr id="4" name="Ovál 3"/>
          <p:cNvSpPr/>
          <p:nvPr/>
        </p:nvSpPr>
        <p:spPr>
          <a:xfrm>
            <a:off x="3806915" y="2798930"/>
            <a:ext cx="1980220" cy="184520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BlokTextu 4"/>
          <p:cNvSpPr txBox="1"/>
          <p:nvPr/>
        </p:nvSpPr>
        <p:spPr>
          <a:xfrm>
            <a:off x="6237185" y="2528900"/>
            <a:ext cx="2565285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k-SK" sz="2400" dirty="0" smtClean="0"/>
              <a:t>logické premenné (</a:t>
            </a:r>
            <a:r>
              <a:rPr lang="sk-SK" sz="2400" dirty="0" err="1" smtClean="0"/>
              <a:t>bool</a:t>
            </a:r>
            <a:r>
              <a:rPr lang="sk-SK" sz="2400" dirty="0" smtClean="0"/>
              <a:t>) [1]</a:t>
            </a:r>
            <a:endParaRPr lang="sk-SK" sz="2400" dirty="0"/>
          </a:p>
        </p:txBody>
      </p:sp>
      <p:sp>
        <p:nvSpPr>
          <p:cNvPr id="7" name="BlokTextu 6"/>
          <p:cNvSpPr txBox="1"/>
          <p:nvPr/>
        </p:nvSpPr>
        <p:spPr>
          <a:xfrm>
            <a:off x="251520" y="2438890"/>
            <a:ext cx="315035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k-SK" sz="2400" dirty="0" smtClean="0"/>
              <a:t>znakové premenné</a:t>
            </a:r>
          </a:p>
          <a:p>
            <a:pPr algn="ctr"/>
            <a:r>
              <a:rPr lang="sk-SK" sz="2400" dirty="0" smtClean="0"/>
              <a:t>(</a:t>
            </a:r>
            <a:r>
              <a:rPr lang="sk-SK" sz="2400" dirty="0" err="1" smtClean="0"/>
              <a:t>char</a:t>
            </a:r>
            <a:r>
              <a:rPr lang="sk-SK" sz="2400" dirty="0" smtClean="0"/>
              <a:t>) [1], (</a:t>
            </a:r>
            <a:r>
              <a:rPr lang="sk-SK" sz="2400" dirty="0" err="1" smtClean="0"/>
              <a:t>wchar_t</a:t>
            </a:r>
            <a:r>
              <a:rPr lang="sk-SK" sz="2400" dirty="0" smtClean="0"/>
              <a:t>) [2]</a:t>
            </a:r>
            <a:endParaRPr lang="sk-SK" sz="2400" dirty="0"/>
          </a:p>
        </p:txBody>
      </p:sp>
      <p:sp>
        <p:nvSpPr>
          <p:cNvPr id="9" name="BlokTextu 8"/>
          <p:cNvSpPr txBox="1"/>
          <p:nvPr/>
        </p:nvSpPr>
        <p:spPr>
          <a:xfrm>
            <a:off x="4752020" y="5184195"/>
            <a:ext cx="4185465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k-SK" sz="2400" dirty="0" smtClean="0"/>
              <a:t>celočíselné premenné (</a:t>
            </a:r>
            <a:r>
              <a:rPr lang="sk-SK" sz="2400" dirty="0" err="1" smtClean="0"/>
              <a:t>integer</a:t>
            </a:r>
            <a:r>
              <a:rPr lang="sk-SK" sz="2400" dirty="0" smtClean="0"/>
              <a:t>) </a:t>
            </a:r>
          </a:p>
          <a:p>
            <a:pPr algn="ctr"/>
            <a:r>
              <a:rPr lang="sk-SK" sz="2400" dirty="0" err="1" smtClean="0"/>
              <a:t>short</a:t>
            </a:r>
            <a:r>
              <a:rPr lang="sk-SK" sz="2400" dirty="0" smtClean="0"/>
              <a:t> [2], </a:t>
            </a:r>
            <a:r>
              <a:rPr lang="sk-SK" sz="2400" dirty="0" err="1" smtClean="0"/>
              <a:t>int</a:t>
            </a:r>
            <a:r>
              <a:rPr lang="sk-SK" sz="2400" dirty="0" smtClean="0"/>
              <a:t> [4], </a:t>
            </a:r>
            <a:r>
              <a:rPr lang="sk-SK" sz="2400" dirty="0" err="1" smtClean="0"/>
              <a:t>long</a:t>
            </a:r>
            <a:r>
              <a:rPr lang="sk-SK" sz="2400" dirty="0" smtClean="0"/>
              <a:t> [4],</a:t>
            </a:r>
          </a:p>
          <a:p>
            <a:pPr algn="ctr"/>
            <a:r>
              <a:rPr lang="sk-SK" sz="2400" dirty="0" err="1" smtClean="0"/>
              <a:t>long</a:t>
            </a:r>
            <a:r>
              <a:rPr lang="sk-SK" sz="2400" dirty="0" smtClean="0"/>
              <a:t> </a:t>
            </a:r>
            <a:r>
              <a:rPr lang="sk-SK" sz="2400" dirty="0" err="1" smtClean="0"/>
              <a:t>long</a:t>
            </a:r>
            <a:r>
              <a:rPr lang="sk-SK" sz="2400" dirty="0" smtClean="0"/>
              <a:t> [8]</a:t>
            </a:r>
            <a:endParaRPr lang="sk-SK" sz="2400" dirty="0"/>
          </a:p>
        </p:txBody>
      </p:sp>
      <p:sp>
        <p:nvSpPr>
          <p:cNvPr id="10" name="BlokTextu 9"/>
          <p:cNvSpPr txBox="1"/>
          <p:nvPr/>
        </p:nvSpPr>
        <p:spPr>
          <a:xfrm>
            <a:off x="386535" y="4779150"/>
            <a:ext cx="342038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premenné s pohyblivou rádovou bodkou</a:t>
            </a:r>
          </a:p>
          <a:p>
            <a:r>
              <a:rPr lang="sk-SK" sz="2400" dirty="0" smtClean="0"/>
              <a:t>(</a:t>
            </a:r>
            <a:r>
              <a:rPr lang="sk-SK" sz="2400" dirty="0" err="1" smtClean="0"/>
              <a:t>float</a:t>
            </a:r>
            <a:r>
              <a:rPr lang="sk-SK" sz="2400" dirty="0" smtClean="0"/>
              <a:t>) [4], (</a:t>
            </a:r>
            <a:r>
              <a:rPr lang="sk-SK" sz="2400" dirty="0" err="1" smtClean="0"/>
              <a:t>double</a:t>
            </a:r>
            <a:r>
              <a:rPr lang="sk-SK" sz="2400" dirty="0" smtClean="0"/>
              <a:t>) [8] </a:t>
            </a:r>
            <a:endParaRPr lang="sk-SK" sz="2400" dirty="0"/>
          </a:p>
        </p:txBody>
      </p:sp>
      <p:sp>
        <p:nvSpPr>
          <p:cNvPr id="11" name="BlokTextu 10"/>
          <p:cNvSpPr txBox="1"/>
          <p:nvPr/>
        </p:nvSpPr>
        <p:spPr>
          <a:xfrm>
            <a:off x="3986935" y="3519010"/>
            <a:ext cx="16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 smtClean="0"/>
              <a:t>kompilátor</a:t>
            </a:r>
            <a:endParaRPr lang="sk-SK" sz="2400" dirty="0"/>
          </a:p>
        </p:txBody>
      </p:sp>
      <p:cxnSp>
        <p:nvCxnSpPr>
          <p:cNvPr id="13" name="Rovná spojovacia šípka 12"/>
          <p:cNvCxnSpPr/>
          <p:nvPr/>
        </p:nvCxnSpPr>
        <p:spPr>
          <a:xfrm>
            <a:off x="5652120" y="4194085"/>
            <a:ext cx="1125125" cy="9001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ovná spojovacia šípka 14"/>
          <p:cNvCxnSpPr/>
          <p:nvPr/>
        </p:nvCxnSpPr>
        <p:spPr>
          <a:xfrm flipH="1">
            <a:off x="2096725" y="4014065"/>
            <a:ext cx="1755195" cy="6750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ovná spojovacia šípka 16"/>
          <p:cNvCxnSpPr/>
          <p:nvPr/>
        </p:nvCxnSpPr>
        <p:spPr>
          <a:xfrm flipV="1">
            <a:off x="5652120" y="2978950"/>
            <a:ext cx="540060" cy="27003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ovná spojovacia šípka 18"/>
          <p:cNvCxnSpPr/>
          <p:nvPr/>
        </p:nvCxnSpPr>
        <p:spPr>
          <a:xfrm flipH="1" flipV="1">
            <a:off x="3491880" y="2888940"/>
            <a:ext cx="495055" cy="27003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77"/>
          </a:xfrm>
        </p:spPr>
        <p:txBody>
          <a:bodyPr>
            <a:normAutofit/>
          </a:bodyPr>
          <a:lstStyle/>
          <a:p>
            <a:r>
              <a:rPr lang="sk-SK" sz="3200" dirty="0" smtClean="0"/>
              <a:t>Kde v pamäti sú naše údaje?</a:t>
            </a: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61510" y="953725"/>
            <a:ext cx="8775975" cy="5670630"/>
          </a:xfrm>
        </p:spPr>
        <p:txBody>
          <a:bodyPr tIns="0" bIns="0">
            <a:normAutofit lnSpcReduction="10000"/>
          </a:bodyPr>
          <a:lstStyle/>
          <a:p>
            <a:pPr marL="0" indent="0">
              <a:buNone/>
            </a:pPr>
            <a:r>
              <a:rPr lang="sk-SK" sz="2800" dirty="0" smtClean="0"/>
              <a:t>Každý program pre PC pracuje s údajmi (</a:t>
            </a:r>
            <a:r>
              <a:rPr lang="sk-SK" sz="2800" dirty="0" err="1" smtClean="0"/>
              <a:t>data</a:t>
            </a:r>
            <a:r>
              <a:rPr lang="sk-SK" sz="2800" dirty="0" smtClean="0"/>
              <a:t>), ktoré musia byť v priebehu výpočtu v operačnej pamäti. Programátor  rozhodne, v akom formáte ich uloží do počítača, aby sa v priebehu výpočtu napríklad nestrácala presnosť výsledkov.</a:t>
            </a:r>
            <a:r>
              <a:rPr lang="sk-SK" sz="2400" dirty="0" smtClean="0"/>
              <a:t> </a:t>
            </a:r>
            <a:r>
              <a:rPr lang="sk-SK" sz="2800" dirty="0" smtClean="0"/>
              <a:t>Údaje sa ukladajú do </a:t>
            </a:r>
            <a:r>
              <a:rPr lang="sk-SK" sz="2800" dirty="0" smtClean="0">
                <a:solidFill>
                  <a:srgbClr val="FF0000"/>
                </a:solidFill>
              </a:rPr>
              <a:t>premenných</a:t>
            </a:r>
            <a:r>
              <a:rPr lang="sk-SK" sz="2800" dirty="0" smtClean="0"/>
              <a:t>.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Každá premenná má svoje </a:t>
            </a:r>
            <a:r>
              <a:rPr lang="sk-SK" sz="2800" dirty="0" smtClean="0">
                <a:solidFill>
                  <a:srgbClr val="FF0000"/>
                </a:solidFill>
              </a:rPr>
              <a:t>meno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 </a:t>
            </a:r>
            <a:r>
              <a:rPr lang="sk-SK" sz="2800" dirty="0" smtClean="0">
                <a:solidFill>
                  <a:srgbClr val="FF0000"/>
                </a:solidFill>
              </a:rPr>
              <a:t>typ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sk-SK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Jazyk C++ je benevolentný  pri voľbe mien (</a:t>
            </a:r>
            <a:r>
              <a:rPr lang="sk-SK" sz="2800" dirty="0" smtClean="0">
                <a:solidFill>
                  <a:srgbClr val="00B0F0"/>
                </a:solidFill>
                <a:sym typeface="Symbol"/>
              </a:rPr>
              <a:t>identifikátorov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) premenných, zakázané sú iba tzv. kľúčové slová, nesmú sa používať žiadne zvláštne znaky (s výnimkou </a:t>
            </a:r>
            <a:r>
              <a:rPr lang="sk-SK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podčiarkovníka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) – teda ani napr. medzera. Identifikátor musí začínať písmenom.  Treba rešpektovať skutočnosť, že C++ je citlivé na veľké/malé písmená. </a:t>
            </a:r>
          </a:p>
          <a:p>
            <a:pPr marL="0" indent="0">
              <a:buNone/>
            </a:pP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Je výhodné ako identifikátory voliť zmysluplné názvy, ktoré napovedajú o obsahu </a:t>
            </a:r>
            <a:r>
              <a:rPr lang="sk-SK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tej-ktorej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 premennej.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ĺžnik 17"/>
          <p:cNvSpPr/>
          <p:nvPr/>
        </p:nvSpPr>
        <p:spPr>
          <a:xfrm>
            <a:off x="107504" y="764704"/>
            <a:ext cx="8892480" cy="1512168"/>
          </a:xfrm>
          <a:prstGeom prst="rect">
            <a:avLst/>
          </a:prstGeom>
          <a:solidFill>
            <a:schemeClr val="accent6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0" name="Obdĺžnik 19"/>
          <p:cNvSpPr/>
          <p:nvPr/>
        </p:nvSpPr>
        <p:spPr>
          <a:xfrm>
            <a:off x="107504" y="2420888"/>
            <a:ext cx="8892480" cy="4104456"/>
          </a:xfrm>
          <a:prstGeom prst="rect">
            <a:avLst/>
          </a:prstGeom>
          <a:solidFill>
            <a:schemeClr val="accent3">
              <a:lumMod val="60000"/>
              <a:lumOff val="4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4664"/>
          </a:xfrm>
        </p:spPr>
        <p:txBody>
          <a:bodyPr>
            <a:normAutofit fontScale="90000"/>
          </a:bodyPr>
          <a:lstStyle/>
          <a:p>
            <a:r>
              <a:rPr lang="sk-SK" sz="2800" dirty="0" smtClean="0"/>
              <a:t>Deklarácie premenných</a:t>
            </a:r>
            <a:endParaRPr lang="sk-SK" sz="2800" dirty="0"/>
          </a:p>
        </p:txBody>
      </p:sp>
      <p:grpSp>
        <p:nvGrpSpPr>
          <p:cNvPr id="4" name="Skupina 40"/>
          <p:cNvGrpSpPr/>
          <p:nvPr/>
        </p:nvGrpSpPr>
        <p:grpSpPr>
          <a:xfrm>
            <a:off x="6012160" y="764704"/>
            <a:ext cx="2376264" cy="1429127"/>
            <a:chOff x="6012160" y="548680"/>
            <a:chExt cx="2376264" cy="1429127"/>
          </a:xfrm>
        </p:grpSpPr>
        <p:cxnSp>
          <p:nvCxnSpPr>
            <p:cNvPr id="19" name="Rovná spojnica 18"/>
            <p:cNvCxnSpPr/>
            <p:nvPr/>
          </p:nvCxnSpPr>
          <p:spPr>
            <a:xfrm>
              <a:off x="6300192" y="620688"/>
              <a:ext cx="0" cy="1224136"/>
            </a:xfrm>
            <a:prstGeom prst="line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ovná spojnica 20"/>
            <p:cNvCxnSpPr/>
            <p:nvPr/>
          </p:nvCxnSpPr>
          <p:spPr>
            <a:xfrm>
              <a:off x="6084168" y="1700808"/>
              <a:ext cx="2232248" cy="0"/>
            </a:xfrm>
            <a:prstGeom prst="line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ál 21"/>
            <p:cNvSpPr/>
            <p:nvPr/>
          </p:nvSpPr>
          <p:spPr>
            <a:xfrm flipV="1">
              <a:off x="7812360" y="908720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24" name="Rovná spojnica 23"/>
            <p:cNvCxnSpPr/>
            <p:nvPr/>
          </p:nvCxnSpPr>
          <p:spPr>
            <a:xfrm>
              <a:off x="7884368" y="980728"/>
              <a:ext cx="10545" cy="73062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ovná spojnica 29"/>
            <p:cNvCxnSpPr/>
            <p:nvPr/>
          </p:nvCxnSpPr>
          <p:spPr>
            <a:xfrm>
              <a:off x="6300192" y="980728"/>
              <a:ext cx="158417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ovná spojnica 31"/>
            <p:cNvCxnSpPr>
              <a:endCxn id="22" idx="1"/>
            </p:cNvCxnSpPr>
            <p:nvPr/>
          </p:nvCxnSpPr>
          <p:spPr>
            <a:xfrm flipV="1">
              <a:off x="6300192" y="1031645"/>
              <a:ext cx="1533259" cy="6691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BlokTextu 33"/>
            <p:cNvSpPr txBox="1"/>
            <p:nvPr/>
          </p:nvSpPr>
          <p:spPr>
            <a:xfrm>
              <a:off x="8100392" y="1700808"/>
              <a:ext cx="28803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dirty="0" smtClean="0"/>
                <a:t>x</a:t>
              </a:r>
              <a:endParaRPr lang="sk-SK" dirty="0"/>
            </a:p>
          </p:txBody>
        </p:sp>
        <p:sp>
          <p:nvSpPr>
            <p:cNvPr id="35" name="BlokTextu 34"/>
            <p:cNvSpPr txBox="1"/>
            <p:nvPr/>
          </p:nvSpPr>
          <p:spPr>
            <a:xfrm>
              <a:off x="6012160" y="548680"/>
              <a:ext cx="28803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dirty="0" smtClean="0"/>
                <a:t>y</a:t>
              </a:r>
              <a:endParaRPr lang="sk-SK" dirty="0"/>
            </a:p>
          </p:txBody>
        </p:sp>
        <p:sp>
          <p:nvSpPr>
            <p:cNvPr id="36" name="BlokTextu 35"/>
            <p:cNvSpPr txBox="1"/>
            <p:nvPr/>
          </p:nvSpPr>
          <p:spPr>
            <a:xfrm>
              <a:off x="6012160" y="836712"/>
              <a:ext cx="28803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dirty="0" smtClean="0"/>
                <a:t>y</a:t>
              </a:r>
              <a:r>
                <a:rPr lang="sk-SK" baseline="-25000" dirty="0" smtClean="0"/>
                <a:t>0</a:t>
              </a:r>
              <a:endParaRPr lang="sk-SK" baseline="-25000" dirty="0"/>
            </a:p>
          </p:txBody>
        </p:sp>
        <p:sp>
          <p:nvSpPr>
            <p:cNvPr id="37" name="BlokTextu 36"/>
            <p:cNvSpPr txBox="1"/>
            <p:nvPr/>
          </p:nvSpPr>
          <p:spPr>
            <a:xfrm>
              <a:off x="7740352" y="1700808"/>
              <a:ext cx="28803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dirty="0" smtClean="0"/>
                <a:t>x</a:t>
              </a:r>
              <a:r>
                <a:rPr lang="sk-SK" baseline="-25000" dirty="0" smtClean="0"/>
                <a:t>0</a:t>
              </a:r>
              <a:endParaRPr lang="sk-SK" baseline="-25000" dirty="0"/>
            </a:p>
          </p:txBody>
        </p:sp>
        <p:sp>
          <p:nvSpPr>
            <p:cNvPr id="38" name="BlokTextu 37"/>
            <p:cNvSpPr txBox="1"/>
            <p:nvPr/>
          </p:nvSpPr>
          <p:spPr>
            <a:xfrm>
              <a:off x="6804248" y="1412776"/>
              <a:ext cx="28803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dirty="0" smtClean="0">
                  <a:latin typeface="Symbol" pitchFamily="18" charset="2"/>
                  <a:sym typeface="Symbol"/>
                </a:rPr>
                <a:t></a:t>
              </a:r>
              <a:endParaRPr lang="sk-SK" dirty="0">
                <a:latin typeface="Symbol" pitchFamily="18" charset="2"/>
              </a:endParaRPr>
            </a:p>
          </p:txBody>
        </p:sp>
        <p:sp>
          <p:nvSpPr>
            <p:cNvPr id="39" name="BlokTextu 38"/>
            <p:cNvSpPr txBox="1"/>
            <p:nvPr/>
          </p:nvSpPr>
          <p:spPr>
            <a:xfrm>
              <a:off x="6876256" y="1124744"/>
              <a:ext cx="28803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dirty="0" smtClean="0"/>
                <a:t>r</a:t>
              </a:r>
              <a:endParaRPr lang="sk-SK" dirty="0"/>
            </a:p>
          </p:txBody>
        </p:sp>
      </p:grpSp>
      <p:sp>
        <p:nvSpPr>
          <p:cNvPr id="17" name="BlokTextu 16"/>
          <p:cNvSpPr txBox="1"/>
          <p:nvPr/>
        </p:nvSpPr>
        <p:spPr>
          <a:xfrm>
            <a:off x="8028384" y="1196752"/>
            <a:ext cx="36004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M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904656"/>
          </a:xfrm>
          <a:noFill/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k-SK" sz="2400" dirty="0" smtClean="0">
                <a:solidFill>
                  <a:srgbClr val="FF0000"/>
                </a:solidFill>
              </a:rPr>
              <a:t>Úloha:</a:t>
            </a:r>
          </a:p>
          <a:p>
            <a:pPr>
              <a:buNone/>
            </a:pP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(r, 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ymbol" pitchFamily="18" charset="2"/>
                <a:sym typeface="Symbol"/>
              </a:rPr>
              <a:t>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sú polárne súradnice bodu M v rovine.</a:t>
            </a:r>
          </a:p>
          <a:p>
            <a:pPr>
              <a:buNone/>
            </a:pP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Určte jeho pravouhlé súradnice (x</a:t>
            </a:r>
            <a:r>
              <a:rPr lang="sk-SK" sz="24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y</a:t>
            </a:r>
            <a:r>
              <a:rPr lang="sk-SK" sz="24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)!</a:t>
            </a:r>
          </a:p>
          <a:p>
            <a:pPr>
              <a:buNone/>
            </a:pPr>
            <a:endParaRPr lang="sk-SK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sk-SK" sz="1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sk-SK" sz="2400" dirty="0" smtClean="0">
                <a:solidFill>
                  <a:srgbClr val="FF0000"/>
                </a:solidFill>
              </a:rPr>
              <a:t>Programátor:</a:t>
            </a:r>
          </a:p>
          <a:p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nalistuje v učebnici transformačné vzťahy:</a:t>
            </a:r>
          </a:p>
          <a:p>
            <a:pPr algn="ctr">
              <a:buNone/>
            </a:pP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sk-SK" sz="24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= r . cos 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;	y</a:t>
            </a:r>
            <a:r>
              <a:rPr lang="sk-SK" sz="24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0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 = r. sin </a:t>
            </a:r>
          </a:p>
          <a:p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vidí, že bude musieť pridať knižnicu: #</a:t>
            </a:r>
            <a:r>
              <a:rPr lang="sk-SK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include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&lt;</a:t>
            </a:r>
            <a:r>
              <a:rPr lang="sk-SK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cmath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&gt;</a:t>
            </a:r>
            <a:endParaRPr lang="sk-SK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0363" indent="-360363"/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konštatuje, že bude potrebovať uložiť do pamäti štyri hodnoty </a:t>
            </a:r>
          </a:p>
          <a:p>
            <a:pPr marL="360363" indent="0">
              <a:buNone/>
            </a:pP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(r, 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, x</a:t>
            </a:r>
            <a:r>
              <a:rPr lang="sk-SK" sz="24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0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, y</a:t>
            </a:r>
            <a:r>
              <a:rPr lang="sk-SK" sz="24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0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), zvolí názvy premenných (r, </a:t>
            </a:r>
            <a:r>
              <a:rPr lang="sk-SK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fi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, x, y) 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po úvahe sa rozhodne pre všetky premenné zvoliť typ </a:t>
            </a:r>
            <a:r>
              <a:rPr lang="sk-SK" sz="2400" dirty="0" err="1" smtClean="0">
                <a:solidFill>
                  <a:srgbClr val="00B050"/>
                </a:solidFill>
              </a:rPr>
              <a:t>float</a:t>
            </a:r>
            <a:r>
              <a:rPr lang="sk-SK" sz="2400" dirty="0" smtClean="0">
                <a:solidFill>
                  <a:srgbClr val="00B050"/>
                </a:solidFill>
              </a:rPr>
              <a:t> 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[4 slabiky]</a:t>
            </a:r>
          </a:p>
          <a:p>
            <a:pPr marL="360363" indent="-360363">
              <a:tabLst>
                <a:tab pos="1076325" algn="l"/>
              </a:tabLst>
            </a:pP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kompilátoru oznámi svoje rozhodnutie </a:t>
            </a:r>
            <a:r>
              <a:rPr lang="sk-SK" sz="2400" dirty="0" smtClean="0">
                <a:solidFill>
                  <a:srgbClr val="FF0000"/>
                </a:solidFill>
              </a:rPr>
              <a:t>deklaráciou premenných</a:t>
            </a: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marL="0" indent="0" algn="ctr">
              <a:buNone/>
              <a:tabLst>
                <a:tab pos="1076325" algn="l"/>
              </a:tabLst>
            </a:pPr>
            <a:r>
              <a:rPr lang="sk-SK" sz="2400" dirty="0" err="1" smtClean="0">
                <a:solidFill>
                  <a:srgbClr val="00B050"/>
                </a:solidFill>
              </a:rPr>
              <a:t>float</a:t>
            </a:r>
            <a:r>
              <a:rPr lang="sk-SK" sz="2400" dirty="0" smtClean="0">
                <a:solidFill>
                  <a:srgbClr val="00B050"/>
                </a:solidFill>
              </a:rPr>
              <a:t> r = 10, </a:t>
            </a:r>
            <a:r>
              <a:rPr lang="sk-SK" sz="2400" dirty="0" err="1" smtClean="0">
                <a:solidFill>
                  <a:srgbClr val="00B050"/>
                </a:solidFill>
              </a:rPr>
              <a:t>fi</a:t>
            </a:r>
            <a:r>
              <a:rPr lang="sk-SK" sz="2400" dirty="0" smtClean="0">
                <a:solidFill>
                  <a:srgbClr val="00B050"/>
                </a:solidFill>
              </a:rPr>
              <a:t> = </a:t>
            </a:r>
            <a:r>
              <a:rPr lang="sk-SK" sz="2400" dirty="0" smtClean="0">
                <a:solidFill>
                  <a:srgbClr val="00B050"/>
                </a:solidFill>
                <a:sym typeface="Symbol"/>
              </a:rPr>
              <a:t>/3</a:t>
            </a:r>
            <a:r>
              <a:rPr lang="sk-SK" sz="2400" dirty="0" smtClean="0">
                <a:solidFill>
                  <a:srgbClr val="00B050"/>
                </a:solidFill>
              </a:rPr>
              <a:t>, x = 0, y = 0;</a:t>
            </a:r>
            <a:r>
              <a:rPr lang="sk-SK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endParaRPr lang="sk-SK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0363" indent="-360363">
              <a:tabLst>
                <a:tab pos="2873375" algn="l"/>
              </a:tabLst>
            </a:pP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 deklarácii môže premenným priradiť aj počiatočné hodnoty</a:t>
            </a:r>
            <a:r>
              <a:rPr lang="sk-SK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endParaRPr lang="sk-SK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0363" indent="-360363">
              <a:tabLst>
                <a:tab pos="2873375" algn="l"/>
              </a:tabLst>
            </a:pPr>
            <a:r>
              <a:rPr lang="sk-SK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deklarácia premennej musí predchádzať jej prvému použitiu!</a:t>
            </a:r>
            <a:endParaRPr lang="sk-SK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ĺžnik 17"/>
          <p:cNvSpPr/>
          <p:nvPr/>
        </p:nvSpPr>
        <p:spPr>
          <a:xfrm>
            <a:off x="107504" y="548680"/>
            <a:ext cx="8892480" cy="5688632"/>
          </a:xfrm>
          <a:prstGeom prst="rect">
            <a:avLst/>
          </a:prstGeom>
          <a:solidFill>
            <a:schemeClr val="tx2">
              <a:lumMod val="40000"/>
              <a:lumOff val="6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4664"/>
          </a:xfrm>
        </p:spPr>
        <p:txBody>
          <a:bodyPr>
            <a:normAutofit fontScale="90000"/>
          </a:bodyPr>
          <a:lstStyle/>
          <a:p>
            <a:r>
              <a:rPr lang="sk-SK" sz="2800" dirty="0" smtClean="0"/>
              <a:t>Deklarácie premenných</a:t>
            </a:r>
            <a:endParaRPr lang="sk-SK" sz="2800" dirty="0"/>
          </a:p>
        </p:txBody>
      </p:sp>
      <p:sp>
        <p:nvSpPr>
          <p:cNvPr id="23" name="Zástupný symbol obsahu 2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800" dirty="0" smtClean="0">
                <a:solidFill>
                  <a:srgbClr val="FF0000"/>
                </a:solidFill>
              </a:rPr>
              <a:t>Kompilátor:</a:t>
            </a:r>
          </a:p>
          <a:p>
            <a:pPr marL="360363" indent="-360363"/>
            <a:r>
              <a:rPr lang="sk-SK" sz="2800" dirty="0" smtClean="0"/>
              <a:t>požiadavku vytvoriť premennú typu </a:t>
            </a:r>
            <a:r>
              <a:rPr lang="sk-SK" sz="2800" dirty="0" err="1" smtClean="0">
                <a:solidFill>
                  <a:srgbClr val="00B050"/>
                </a:solidFill>
              </a:rPr>
              <a:t>float</a:t>
            </a:r>
            <a:r>
              <a:rPr lang="sk-SK" sz="2800" dirty="0" smtClean="0"/>
              <a:t> s menom </a:t>
            </a:r>
            <a:r>
              <a:rPr lang="sk-SK" sz="2800" dirty="0" smtClean="0">
                <a:solidFill>
                  <a:srgbClr val="00B0F0"/>
                </a:solidFill>
              </a:rPr>
              <a:t>"r"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realizuje tak, že do tzv. </a:t>
            </a:r>
            <a:r>
              <a:rPr lang="sk-SK" sz="2800" dirty="0" smtClean="0">
                <a:solidFill>
                  <a:schemeClr val="accent6">
                    <a:lumMod val="75000"/>
                  </a:schemeClr>
                </a:solidFill>
              </a:rPr>
              <a:t>alokačnej tabuľky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zapíše meno premennej, jej typ a vyhľadá v časti pamäti, do ktorej ukladá údaje, súvislú 4-slabičnú oblasť, ktorú rezervuje a počiatočnú adresu tejto oblasti tiež uloží do alokačnej tabuľky. </a:t>
            </a:r>
          </a:p>
        </p:txBody>
      </p:sp>
      <p:graphicFrame>
        <p:nvGraphicFramePr>
          <p:cNvPr id="5" name="Tabuľka 4"/>
          <p:cNvGraphicFramePr>
            <a:graphicFrameLocks noGrp="1"/>
          </p:cNvGraphicFramePr>
          <p:nvPr/>
        </p:nvGraphicFramePr>
        <p:xfrm>
          <a:off x="1259632" y="378904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>
                          <a:solidFill>
                            <a:srgbClr val="FF0000"/>
                          </a:solidFill>
                        </a:rPr>
                        <a:t>identifikátor</a:t>
                      </a:r>
                      <a:endParaRPr lang="sk-SK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>
                          <a:solidFill>
                            <a:srgbClr val="FF0000"/>
                          </a:solidFill>
                        </a:rPr>
                        <a:t>typ</a:t>
                      </a:r>
                      <a:endParaRPr lang="sk-SK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>
                          <a:solidFill>
                            <a:srgbClr val="FF0000"/>
                          </a:solidFill>
                        </a:rPr>
                        <a:t>adresa</a:t>
                      </a:r>
                      <a:endParaRPr lang="sk-SK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r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 smtClean="0"/>
                        <a:t>float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1000H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 smtClean="0"/>
                        <a:t>fi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 smtClean="0"/>
                        <a:t>float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1004H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x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 smtClean="0"/>
                        <a:t>float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1008H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y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 smtClean="0"/>
                        <a:t>float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100CH</a:t>
                      </a:r>
                      <a:endParaRPr lang="sk-SK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ĺžnik 17"/>
          <p:cNvSpPr/>
          <p:nvPr/>
        </p:nvSpPr>
        <p:spPr>
          <a:xfrm>
            <a:off x="107504" y="548680"/>
            <a:ext cx="8892480" cy="5688632"/>
          </a:xfrm>
          <a:prstGeom prst="rect">
            <a:avLst/>
          </a:prstGeom>
          <a:solidFill>
            <a:schemeClr val="tx2">
              <a:lumMod val="40000"/>
              <a:lumOff val="6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4664"/>
          </a:xfrm>
        </p:spPr>
        <p:txBody>
          <a:bodyPr>
            <a:normAutofit fontScale="90000"/>
          </a:bodyPr>
          <a:lstStyle/>
          <a:p>
            <a:r>
              <a:rPr lang="sk-SK" sz="2800" dirty="0" smtClean="0"/>
              <a:t>Deklarácie premenných</a:t>
            </a:r>
            <a:endParaRPr lang="sk-SK" sz="2800" dirty="0"/>
          </a:p>
        </p:txBody>
      </p:sp>
      <p:sp>
        <p:nvSpPr>
          <p:cNvPr id="23" name="Zástupný symbol obsahu 2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sz="2800" dirty="0" smtClean="0">
              <a:solidFill>
                <a:srgbClr val="FF0000"/>
              </a:solidFill>
            </a:endParaRPr>
          </a:p>
          <a:p>
            <a:pPr marL="360363" indent="-360363"/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od tohto okamžiku, každá odvolávka na premennú </a:t>
            </a:r>
            <a:r>
              <a:rPr lang="sk-SK" sz="2800" dirty="0" smtClean="0">
                <a:solidFill>
                  <a:srgbClr val="00B0F0"/>
                </a:solidFill>
              </a:rPr>
              <a:t>"r"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znamená, že kompilátor v alokačnej tabuľke vyhľadá meno </a:t>
            </a:r>
            <a:r>
              <a:rPr lang="sk-SK" sz="2800" dirty="0" smtClean="0">
                <a:solidFill>
                  <a:srgbClr val="00B0F0"/>
                </a:solidFill>
              </a:rPr>
              <a:t>"r",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zistí, že premenná s týmto menom je typu </a:t>
            </a:r>
            <a:r>
              <a:rPr lang="sk-SK" sz="2800" dirty="0" err="1" smtClean="0">
                <a:solidFill>
                  <a:srgbClr val="00B050"/>
                </a:solidFill>
              </a:rPr>
              <a:t>float</a:t>
            </a:r>
            <a:r>
              <a:rPr lang="sk-SK" sz="2800" dirty="0" smtClean="0">
                <a:solidFill>
                  <a:srgbClr val="00B050"/>
                </a:solidFill>
              </a:rPr>
              <a:t>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od zaznamenanej počiatočnej adresy (1000H) vyberie štyri slabiky a vráti ich volajúcemu miestu v programe ako hodnotu premennej </a:t>
            </a:r>
            <a:r>
              <a:rPr lang="sk-SK" sz="2800" dirty="0" smtClean="0">
                <a:solidFill>
                  <a:srgbClr val="00B0F0"/>
                </a:solidFill>
              </a:rPr>
              <a:t>"r"</a:t>
            </a:r>
          </a:p>
          <a:p>
            <a:pPr marL="360363" indent="-360363"/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podobne pre premenné </a:t>
            </a:r>
            <a:r>
              <a:rPr lang="sk-SK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x, y pozná správnu adresu, od ktorej štyri nasledujúce slabiky obsahujú ich hodnotu</a:t>
            </a:r>
          </a:p>
          <a:p>
            <a:pPr marL="360363" indent="-360363"/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napíše výkonnú časť programu (čo sa iba budeme učiť)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2126</TotalTime>
  <Words>969</Words>
  <Application>Microsoft Office PowerPoint</Application>
  <PresentationFormat>Prezentácia na obrazovke (4:3)</PresentationFormat>
  <Paragraphs>176</Paragraphs>
  <Slides>12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3" baseType="lpstr">
      <vt:lpstr>Motív Office</vt:lpstr>
      <vt:lpstr>Premenné</vt:lpstr>
      <vt:lpstr>Random Access Memory (RAM) pamäť s priamym prístupom – operačná pamäť</vt:lpstr>
      <vt:lpstr>Zobrazenie údajov v pamäti RAM</vt:lpstr>
      <vt:lpstr>Čo sa zmestí do jednej slabiky?</vt:lpstr>
      <vt:lpstr>Typy premenných a počet obsadených slabík</vt:lpstr>
      <vt:lpstr>Kde v pamäti sú naše údaje?</vt:lpstr>
      <vt:lpstr>Deklarácie premenných</vt:lpstr>
      <vt:lpstr>Deklarácie premenných</vt:lpstr>
      <vt:lpstr>Deklarácie premenných</vt:lpstr>
      <vt:lpstr>Deklarácie premenných</vt:lpstr>
      <vt:lpstr>Zhrnutie – deklarácie premenných</vt:lpstr>
      <vt:lpstr>Zhrnutie – deklarácie premenných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Úvod do programovania v jazyku C++</dc:title>
  <dc:creator>boss</dc:creator>
  <cp:lastModifiedBy>kundracik</cp:lastModifiedBy>
  <cp:revision>199</cp:revision>
  <dcterms:created xsi:type="dcterms:W3CDTF">2013-01-26T14:20:30Z</dcterms:created>
  <dcterms:modified xsi:type="dcterms:W3CDTF">2013-03-05T10:06:51Z</dcterms:modified>
</cp:coreProperties>
</file>