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7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26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914450-94A1-454D-AE3D-8199981F69B1}" type="datetimeFigureOut">
              <a:rPr lang="sk-SK" smtClean="0"/>
              <a:t>8. 10. 2019</a:t>
            </a:fld>
            <a:endParaRPr lang="sk-SK"/>
          </a:p>
        </p:txBody>
      </p:sp>
      <p:sp>
        <p:nvSpPr>
          <p:cNvPr id="20" name="Zástupný symbol päty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10" name="Zástupný symbol čísla snímky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AB2BAC-7BAE-4030-9841-D72534C60FA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vá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914450-94A1-454D-AE3D-8199981F69B1}" type="datetimeFigureOut">
              <a:rPr lang="sk-SK" smtClean="0"/>
              <a:t>8. 10. 2019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AB2BAC-7BAE-4030-9841-D72534C60FA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914450-94A1-454D-AE3D-8199981F69B1}" type="datetimeFigureOut">
              <a:rPr lang="sk-SK" smtClean="0"/>
              <a:t>8. 10. 2019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AB2BAC-7BAE-4030-9841-D72534C60FA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914450-94A1-454D-AE3D-8199981F69B1}" type="datetimeFigureOut">
              <a:rPr lang="sk-SK" smtClean="0"/>
              <a:t>8. 10. 2019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AB2BAC-7BAE-4030-9841-D72534C60FA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914450-94A1-454D-AE3D-8199981F69B1}" type="datetimeFigureOut">
              <a:rPr lang="sk-SK" smtClean="0"/>
              <a:t>8. 10. 2019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AB2BAC-7BAE-4030-9841-D72534C60FAE}" type="slidenum">
              <a:rPr lang="sk-SK" smtClean="0"/>
              <a:t>‹#›</a:t>
            </a:fld>
            <a:endParaRPr lang="sk-SK"/>
          </a:p>
        </p:txBody>
      </p:sp>
      <p:sp>
        <p:nvSpPr>
          <p:cNvPr id="10" name="Obdĺžni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914450-94A1-454D-AE3D-8199981F69B1}" type="datetimeFigureOut">
              <a:rPr lang="sk-SK" smtClean="0"/>
              <a:t>8. 10. 2019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AB2BAC-7BAE-4030-9841-D72534C60FA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914450-94A1-454D-AE3D-8199981F69B1}" type="datetimeFigureOut">
              <a:rPr lang="sk-SK" smtClean="0"/>
              <a:t>8. 10. 2019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AB2BAC-7BAE-4030-9841-D72534C60FA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914450-94A1-454D-AE3D-8199981F69B1}" type="datetimeFigureOut">
              <a:rPr lang="sk-SK" smtClean="0"/>
              <a:t>8. 10. 2019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AB2BAC-7BAE-4030-9841-D72534C60FA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914450-94A1-454D-AE3D-8199981F69B1}" type="datetimeFigureOut">
              <a:rPr lang="sk-SK" smtClean="0"/>
              <a:t>8. 10. 2019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AB2BAC-7BAE-4030-9841-D72534C60FAE}" type="slidenum">
              <a:rPr lang="sk-SK" smtClean="0"/>
              <a:t>‹#›</a:t>
            </a:fld>
            <a:endParaRPr lang="sk-SK"/>
          </a:p>
        </p:txBody>
      </p:sp>
      <p:sp>
        <p:nvSpPr>
          <p:cNvPr id="6" name="Obdĺžni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914450-94A1-454D-AE3D-8199981F69B1}" type="datetimeFigureOut">
              <a:rPr lang="sk-SK" smtClean="0"/>
              <a:t>8. 10. 2019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AB2BAC-7BAE-4030-9841-D72534C60FA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914450-94A1-454D-AE3D-8199981F69B1}" type="datetimeFigureOut">
              <a:rPr lang="sk-SK" smtClean="0"/>
              <a:t>8. 10. 2019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AB2BAC-7BAE-4030-9841-D72534C60FA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bdĺžni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9" name="Vývojový 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olá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nadpis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9" name="Zástupný symbol textu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24" name="Zástupný symbol dátumu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4914450-94A1-454D-AE3D-8199981F69B1}" type="datetimeFigureOut">
              <a:rPr lang="sk-SK" smtClean="0"/>
              <a:t>8. 10. 2019</a:t>
            </a:fld>
            <a:endParaRPr lang="sk-SK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sk-SK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5AB2BAC-7BAE-4030-9841-D72534C60FAE}" type="slidenum">
              <a:rPr lang="sk-SK" smtClean="0"/>
              <a:t>‹#›</a:t>
            </a:fld>
            <a:endParaRPr lang="sk-SK"/>
          </a:p>
        </p:txBody>
      </p:sp>
      <p:sp>
        <p:nvSpPr>
          <p:cNvPr id="15" name="Obdĺžni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Cykly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err="1" smtClean="0"/>
              <a:t>Loops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808443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Syntax </a:t>
            </a:r>
            <a:r>
              <a:rPr lang="sk-SK" dirty="0" err="1" smtClean="0"/>
              <a:t>while</a:t>
            </a:r>
            <a:r>
              <a:rPr lang="sk-SK" dirty="0" smtClean="0"/>
              <a:t> a do...</a:t>
            </a:r>
            <a:r>
              <a:rPr lang="sk-SK" dirty="0" err="1" smtClean="0"/>
              <a:t>while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12776"/>
            <a:ext cx="7498080" cy="5445224"/>
          </a:xfrm>
        </p:spPr>
        <p:txBody>
          <a:bodyPr>
            <a:normAutofit fontScale="77500" lnSpcReduction="20000"/>
          </a:bodyPr>
          <a:lstStyle/>
          <a:p>
            <a:r>
              <a:rPr lang="sk-SK" dirty="0" smtClean="0"/>
              <a:t>Aký je medzi nimi vlastne rozdiel?</a:t>
            </a:r>
          </a:p>
          <a:p>
            <a:r>
              <a:rPr lang="sk-SK" dirty="0" smtClean="0"/>
              <a:t>V cykle </a:t>
            </a:r>
            <a:r>
              <a:rPr lang="sk-SK" dirty="0" smtClean="0">
                <a:solidFill>
                  <a:schemeClr val="accent1"/>
                </a:solidFill>
              </a:rPr>
              <a:t>do...</a:t>
            </a:r>
            <a:r>
              <a:rPr lang="sk-SK" dirty="0" err="1" smtClean="0">
                <a:solidFill>
                  <a:schemeClr val="accent1"/>
                </a:solidFill>
              </a:rPr>
              <a:t>while</a:t>
            </a:r>
            <a:r>
              <a:rPr lang="sk-SK" dirty="0" smtClean="0">
                <a:solidFill>
                  <a:schemeClr val="accent1"/>
                </a:solidFill>
              </a:rPr>
              <a:t> </a:t>
            </a:r>
            <a:r>
              <a:rPr lang="sk-SK" dirty="0" smtClean="0">
                <a:solidFill>
                  <a:srgbClr val="FF0000"/>
                </a:solidFill>
              </a:rPr>
              <a:t>sa telo cyklu vždy vykoná aspoň raz</a:t>
            </a:r>
          </a:p>
          <a:p>
            <a:r>
              <a:rPr lang="sk-SK" dirty="0" smtClean="0"/>
              <a:t>V cykle </a:t>
            </a:r>
            <a:r>
              <a:rPr lang="sk-SK" dirty="0" err="1" smtClean="0">
                <a:solidFill>
                  <a:schemeClr val="accent1"/>
                </a:solidFill>
              </a:rPr>
              <a:t>while</a:t>
            </a:r>
            <a:r>
              <a:rPr lang="sk-SK" dirty="0" smtClean="0">
                <a:solidFill>
                  <a:schemeClr val="accent1"/>
                </a:solidFill>
              </a:rPr>
              <a:t> </a:t>
            </a:r>
            <a:r>
              <a:rPr lang="sk-SK" dirty="0" smtClean="0"/>
              <a:t>sa telo vykoná iba vtedy, ak na začiatku je splnená podmienka cyklu</a:t>
            </a:r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while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(podmienka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Príkazy;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do</a:t>
            </a: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Príkazy;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while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(podmienka)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115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Syntax </a:t>
            </a:r>
            <a:r>
              <a:rPr lang="sk-SK" dirty="0" err="1" smtClean="0"/>
              <a:t>while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5589240"/>
          </a:xfrm>
        </p:spPr>
        <p:txBody>
          <a:bodyPr>
            <a:normAutofit lnSpcReduction="10000"/>
          </a:bodyPr>
          <a:lstStyle/>
          <a:p>
            <a:r>
              <a:rPr lang="sk-SK" dirty="0" smtClean="0"/>
              <a:t>Príklad: nájsť také n, aby</a:t>
            </a:r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12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12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nt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i = 0;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= 0;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while(vysledok&lt;1000)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i++;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+= i;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c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out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&lt;&lt; “n = “ &lt;&lt; i &lt;&lt;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8687346"/>
              </p:ext>
            </p:extLst>
          </p:nvPr>
        </p:nvGraphicFramePr>
        <p:xfrm>
          <a:off x="5436096" y="1988840"/>
          <a:ext cx="2088232" cy="12678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Rovnica" r:id="rId3" imgW="711000" imgH="431640" progId="Equation.3">
                  <p:embed/>
                </p:oleObj>
              </mc:Choice>
              <mc:Fallback>
                <p:oleObj name="Rovnica" r:id="rId3" imgW="7110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36096" y="1988840"/>
                        <a:ext cx="2088232" cy="12678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4249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Syntax do...</a:t>
            </a:r>
            <a:r>
              <a:rPr lang="sk-SK" dirty="0" err="1" smtClean="0"/>
              <a:t>while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5589240"/>
          </a:xfrm>
        </p:spPr>
        <p:txBody>
          <a:bodyPr>
            <a:normAutofit lnSpcReduction="10000"/>
          </a:bodyPr>
          <a:lstStyle/>
          <a:p>
            <a:r>
              <a:rPr lang="sk-SK" dirty="0" smtClean="0"/>
              <a:t>Príklad: nájsť také n, aby</a:t>
            </a:r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12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12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i = 0;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= 0;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do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i++;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+= i;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while(vysledok&lt;1000)</a:t>
            </a: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c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out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&lt;&lt; “n = “ &lt;&lt; i &lt;&lt;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5413490"/>
              </p:ext>
            </p:extLst>
          </p:nvPr>
        </p:nvGraphicFramePr>
        <p:xfrm>
          <a:off x="5436096" y="1988840"/>
          <a:ext cx="2088232" cy="12678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Rovnica" r:id="rId3" imgW="711000" imgH="431640" progId="Equation.3">
                  <p:embed/>
                </p:oleObj>
              </mc:Choice>
              <mc:Fallback>
                <p:oleObj name="Rovnica" r:id="rId3" imgW="7110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36096" y="1988840"/>
                        <a:ext cx="2088232" cy="12678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97046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Syntax </a:t>
            </a:r>
            <a:r>
              <a:rPr lang="sk-SK" dirty="0" err="1" smtClean="0"/>
              <a:t>while</a:t>
            </a:r>
            <a:r>
              <a:rPr lang="sk-SK" dirty="0" smtClean="0"/>
              <a:t> a do...</a:t>
            </a:r>
            <a:r>
              <a:rPr lang="sk-SK" dirty="0" err="1" smtClean="0"/>
              <a:t>while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12776"/>
            <a:ext cx="7498080" cy="5445224"/>
          </a:xfrm>
        </p:spPr>
        <p:txBody>
          <a:bodyPr>
            <a:normAutofit/>
          </a:bodyPr>
          <a:lstStyle/>
          <a:p>
            <a:r>
              <a:rPr lang="sk-SK" dirty="0" smtClean="0"/>
              <a:t>Násilná úprava behu cyklov </a:t>
            </a:r>
            <a:r>
              <a:rPr lang="sk-SK" dirty="0" err="1" smtClean="0">
                <a:solidFill>
                  <a:srgbClr val="FF0000"/>
                </a:solidFill>
              </a:rPr>
              <a:t>while</a:t>
            </a:r>
            <a:r>
              <a:rPr lang="sk-SK" dirty="0" smtClean="0">
                <a:solidFill>
                  <a:srgbClr val="FF0000"/>
                </a:solidFill>
              </a:rPr>
              <a:t> </a:t>
            </a:r>
            <a:r>
              <a:rPr lang="sk-SK" dirty="0" smtClean="0"/>
              <a:t>a </a:t>
            </a:r>
            <a:r>
              <a:rPr lang="sk-SK" dirty="0" smtClean="0">
                <a:solidFill>
                  <a:srgbClr val="FF0000"/>
                </a:solidFill>
              </a:rPr>
              <a:t>do...</a:t>
            </a:r>
            <a:r>
              <a:rPr lang="sk-SK" dirty="0" err="1" smtClean="0">
                <a:solidFill>
                  <a:srgbClr val="FF0000"/>
                </a:solidFill>
              </a:rPr>
              <a:t>while</a:t>
            </a:r>
            <a:endParaRPr lang="sk-SK" dirty="0" smtClean="0">
              <a:solidFill>
                <a:srgbClr val="FF0000"/>
              </a:solidFill>
            </a:endParaRPr>
          </a:p>
          <a:p>
            <a:r>
              <a:rPr lang="sk-SK" dirty="0" smtClean="0"/>
              <a:t>Príkazy </a:t>
            </a:r>
            <a:r>
              <a:rPr lang="sk-SK" dirty="0" smtClean="0">
                <a:solidFill>
                  <a:srgbClr val="FF0000"/>
                </a:solidFill>
              </a:rPr>
              <a:t>break;</a:t>
            </a:r>
            <a:r>
              <a:rPr lang="sk-SK" dirty="0" smtClean="0"/>
              <a:t> a </a:t>
            </a:r>
            <a:r>
              <a:rPr lang="sk-SK" dirty="0" err="1" smtClean="0">
                <a:solidFill>
                  <a:srgbClr val="FF0000"/>
                </a:solidFill>
              </a:rPr>
              <a:t>continue</a:t>
            </a:r>
            <a:r>
              <a:rPr lang="sk-SK" dirty="0" smtClean="0">
                <a:solidFill>
                  <a:srgbClr val="FF0000"/>
                </a:solidFill>
              </a:rPr>
              <a:t>;  </a:t>
            </a:r>
            <a:r>
              <a:rPr lang="sk-SK" dirty="0" smtClean="0"/>
              <a:t>fungujú rovnako ako v cykle </a:t>
            </a:r>
            <a:r>
              <a:rPr lang="sk-SK" dirty="0" err="1" smtClean="0"/>
              <a:t>for</a:t>
            </a:r>
            <a:endParaRPr lang="sk-SK" dirty="0" smtClean="0"/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54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Príkaz </a:t>
            </a:r>
            <a:r>
              <a:rPr lang="sk-SK" dirty="0" err="1" smtClean="0"/>
              <a:t>goto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12776"/>
            <a:ext cx="7498080" cy="5445224"/>
          </a:xfrm>
        </p:spPr>
        <p:txBody>
          <a:bodyPr>
            <a:normAutofit/>
          </a:bodyPr>
          <a:lstStyle/>
          <a:p>
            <a:r>
              <a:rPr lang="sk-SK" dirty="0" smtClean="0"/>
              <a:t>Príkaz </a:t>
            </a:r>
            <a:r>
              <a:rPr lang="sk-SK" dirty="0" err="1" smtClean="0">
                <a:solidFill>
                  <a:srgbClr val="FF0000"/>
                </a:solidFill>
              </a:rPr>
              <a:t>goto</a:t>
            </a:r>
            <a:r>
              <a:rPr lang="sk-SK" dirty="0" smtClean="0">
                <a:solidFill>
                  <a:srgbClr val="FF0000"/>
                </a:solidFill>
              </a:rPr>
              <a:t> </a:t>
            </a:r>
            <a:r>
              <a:rPr lang="sk-SK" dirty="0" smtClean="0"/>
              <a:t>je pozostatkom starších programovacích jazykov (napríklad </a:t>
            </a:r>
            <a:r>
              <a:rPr lang="sk-SK" dirty="0" err="1" smtClean="0"/>
              <a:t>Fortran</a:t>
            </a:r>
            <a:r>
              <a:rPr lang="sk-SK" dirty="0" smtClean="0"/>
              <a:t>)</a:t>
            </a:r>
          </a:p>
          <a:p>
            <a:r>
              <a:rPr lang="sk-SK" dirty="0" smtClean="0"/>
              <a:t>Jeho </a:t>
            </a:r>
            <a:r>
              <a:rPr lang="sk-SK" dirty="0" smtClean="0">
                <a:solidFill>
                  <a:srgbClr val="FF0000"/>
                </a:solidFill>
              </a:rPr>
              <a:t>použitie sa neodporúča </a:t>
            </a:r>
            <a:r>
              <a:rPr lang="sk-SK" dirty="0" smtClean="0"/>
              <a:t>kvôli ľahkým omylom a </a:t>
            </a:r>
            <a:r>
              <a:rPr lang="sk-SK" dirty="0" smtClean="0">
                <a:solidFill>
                  <a:srgbClr val="FF0000"/>
                </a:solidFill>
              </a:rPr>
              <a:t>ťažkému hľadaniu chyby</a:t>
            </a:r>
            <a:r>
              <a:rPr lang="sk-SK" dirty="0" smtClean="0"/>
              <a:t>, ak cyklus nerobí to, čo má</a:t>
            </a:r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9295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Syntax </a:t>
            </a:r>
            <a:r>
              <a:rPr lang="sk-SK" dirty="0" err="1" smtClean="0"/>
              <a:t>goto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12776"/>
            <a:ext cx="7498080" cy="5445224"/>
          </a:xfrm>
        </p:spPr>
        <p:txBody>
          <a:bodyPr>
            <a:normAutofit/>
          </a:bodyPr>
          <a:lstStyle/>
          <a:p>
            <a:r>
              <a:rPr lang="sk-SK" dirty="0" smtClean="0"/>
              <a:t>Ten istý príklad s hľadaním n:</a:t>
            </a:r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nt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i = 0;</a:t>
            </a:r>
          </a:p>
          <a:p>
            <a:pPr marL="82296" indent="0">
              <a:buNone/>
            </a:pP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nt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= 0;</a:t>
            </a:r>
          </a:p>
          <a:p>
            <a:pPr marL="82296" indent="0">
              <a:buNone/>
            </a:pP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zaciatok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i++;</a:t>
            </a: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+= i;</a:t>
            </a: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if(vysledok&lt;1000)</a:t>
            </a: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goto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zaciatok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;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c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out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&lt;&lt; “n = “ &lt;&lt; i &lt;&lt;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3531676"/>
              </p:ext>
            </p:extLst>
          </p:nvPr>
        </p:nvGraphicFramePr>
        <p:xfrm>
          <a:off x="6156176" y="2060848"/>
          <a:ext cx="2089150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Rovnica" r:id="rId3" imgW="711000" imgH="431640" progId="Equation.3">
                  <p:embed/>
                </p:oleObj>
              </mc:Choice>
              <mc:Fallback>
                <p:oleObj name="Rovnica" r:id="rId3" imgW="7110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2060848"/>
                        <a:ext cx="2089150" cy="1266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21179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Načo toľko typov cyklov?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12776"/>
            <a:ext cx="7498080" cy="5445224"/>
          </a:xfrm>
        </p:spPr>
        <p:txBody>
          <a:bodyPr>
            <a:normAutofit fontScale="92500" lnSpcReduction="20000"/>
          </a:bodyPr>
          <a:lstStyle/>
          <a:p>
            <a:r>
              <a:rPr lang="sk-SK" dirty="0" smtClean="0"/>
              <a:t>Načo máme toľko typov cyklov, keď s nimi vieme urobiť to isté?</a:t>
            </a:r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for(i=0;i&lt;100;i++)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....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28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i=0;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while(i&lt;100)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....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i++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6527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Načo toľko typov cyklov?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12776"/>
            <a:ext cx="7498080" cy="5445224"/>
          </a:xfrm>
        </p:spPr>
        <p:txBody>
          <a:bodyPr>
            <a:normAutofit lnSpcReduction="10000"/>
          </a:bodyPr>
          <a:lstStyle/>
          <a:p>
            <a:r>
              <a:rPr lang="sk-SK" dirty="0" smtClean="0"/>
              <a:t>Odpoveď?</a:t>
            </a:r>
          </a:p>
          <a:p>
            <a:r>
              <a:rPr lang="sk-SK" dirty="0" smtClean="0">
                <a:solidFill>
                  <a:srgbClr val="FF0000"/>
                </a:solidFill>
              </a:rPr>
              <a:t>Aby bol program čo najlepšie čitateľný</a:t>
            </a:r>
          </a:p>
          <a:p>
            <a:r>
              <a:rPr lang="sk-SK" dirty="0" err="1" smtClean="0">
                <a:solidFill>
                  <a:schemeClr val="accent6"/>
                </a:solidFill>
              </a:rPr>
              <a:t>for</a:t>
            </a:r>
            <a:r>
              <a:rPr lang="sk-SK" dirty="0" smtClean="0">
                <a:solidFill>
                  <a:schemeClr val="accent6"/>
                </a:solidFill>
              </a:rPr>
              <a:t> </a:t>
            </a:r>
            <a:r>
              <a:rPr lang="sk-SK" dirty="0" smtClean="0"/>
              <a:t>– pri klasických cykloch, kde sa jedna premenná postupne zväčšuje</a:t>
            </a:r>
          </a:p>
          <a:p>
            <a:r>
              <a:rPr lang="sk-SK" dirty="0" err="1" smtClean="0">
                <a:solidFill>
                  <a:schemeClr val="accent6"/>
                </a:solidFill>
              </a:rPr>
              <a:t>while</a:t>
            </a:r>
            <a:r>
              <a:rPr lang="sk-SK" dirty="0" smtClean="0">
                <a:solidFill>
                  <a:schemeClr val="accent6"/>
                </a:solidFill>
              </a:rPr>
              <a:t> </a:t>
            </a:r>
            <a:r>
              <a:rPr lang="sk-SK" dirty="0" smtClean="0"/>
              <a:t>alebo </a:t>
            </a:r>
            <a:r>
              <a:rPr lang="sk-SK" dirty="0" smtClean="0">
                <a:solidFill>
                  <a:schemeClr val="accent6"/>
                </a:solidFill>
              </a:rPr>
              <a:t>do...</a:t>
            </a:r>
            <a:r>
              <a:rPr lang="sk-SK" dirty="0" err="1" smtClean="0">
                <a:solidFill>
                  <a:schemeClr val="accent6"/>
                </a:solidFill>
              </a:rPr>
              <a:t>while</a:t>
            </a:r>
            <a:r>
              <a:rPr lang="sk-SK" dirty="0" smtClean="0">
                <a:solidFill>
                  <a:schemeClr val="accent6"/>
                </a:solidFill>
              </a:rPr>
              <a:t> </a:t>
            </a:r>
            <a:r>
              <a:rPr lang="sk-SK" dirty="0" smtClean="0"/>
              <a:t>– ak má cyklus jasnú podmienku, ale nie je založený na postupnom zvyšovaní jednej premennej</a:t>
            </a:r>
          </a:p>
          <a:p>
            <a:r>
              <a:rPr lang="sk-SK" dirty="0" err="1" smtClean="0">
                <a:solidFill>
                  <a:schemeClr val="accent6"/>
                </a:solidFill>
              </a:rPr>
              <a:t>goto</a:t>
            </a:r>
            <a:r>
              <a:rPr lang="sk-SK" dirty="0" smtClean="0">
                <a:solidFill>
                  <a:schemeClr val="accent6"/>
                </a:solidFill>
              </a:rPr>
              <a:t> </a:t>
            </a:r>
            <a:r>
              <a:rPr lang="sk-SK" dirty="0" smtClean="0"/>
              <a:t>– radšej nepoužívať </a:t>
            </a:r>
            <a:r>
              <a:rPr lang="sk-SK" dirty="0" smtClean="0">
                <a:sym typeface="Wingdings" pitchFamily="2" charset="2"/>
              </a:rPr>
              <a:t></a:t>
            </a:r>
          </a:p>
          <a:p>
            <a:r>
              <a:rPr lang="sk-SK" dirty="0" smtClean="0">
                <a:solidFill>
                  <a:schemeClr val="accent6"/>
                </a:solidFill>
                <a:sym typeface="Wingdings" pitchFamily="2" charset="2"/>
              </a:rPr>
              <a:t>break</a:t>
            </a:r>
            <a:r>
              <a:rPr lang="sk-SK" dirty="0" smtClean="0">
                <a:sym typeface="Wingdings" pitchFamily="2" charset="2"/>
              </a:rPr>
              <a:t> a </a:t>
            </a:r>
            <a:r>
              <a:rPr lang="sk-SK" dirty="0" err="1" smtClean="0">
                <a:solidFill>
                  <a:schemeClr val="accent6"/>
                </a:solidFill>
                <a:sym typeface="Wingdings" pitchFamily="2" charset="2"/>
              </a:rPr>
              <a:t>continue</a:t>
            </a:r>
            <a:r>
              <a:rPr lang="sk-SK" dirty="0" smtClean="0">
                <a:solidFill>
                  <a:schemeClr val="accent6"/>
                </a:solidFill>
                <a:sym typeface="Wingdings" pitchFamily="2" charset="2"/>
              </a:rPr>
              <a:t> </a:t>
            </a:r>
            <a:r>
              <a:rPr lang="sk-SK" dirty="0" smtClean="0">
                <a:sym typeface="Wingdings" pitchFamily="2" charset="2"/>
              </a:rPr>
              <a:t>– iba ak je jasné, na čo slúžia, a ak iné konštrukcie by boli zbytočne komplikované</a:t>
            </a:r>
            <a:endParaRPr lang="sk-SK" dirty="0" smtClean="0"/>
          </a:p>
          <a:p>
            <a:endParaRPr lang="sk-SK" dirty="0" smtClean="0"/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908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Cyklus </a:t>
            </a:r>
            <a:r>
              <a:rPr lang="sk-SK" dirty="0" err="1" smtClean="0">
                <a:solidFill>
                  <a:srgbClr val="FF0000"/>
                </a:solidFill>
              </a:rPr>
              <a:t>for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k-SK" dirty="0" smtClean="0"/>
              <a:t>Klasická programátorská konštrukcia pre programy, kde sa nejaké číslo má postupne zväčšovať/zmenšovať, napríklad i = 1, 2, 3, 4, ...</a:t>
            </a:r>
          </a:p>
          <a:p>
            <a:r>
              <a:rPr lang="sk-SK" dirty="0" smtClean="0"/>
              <a:t>Syntax:</a:t>
            </a: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</a:t>
            </a:r>
            <a:r>
              <a:rPr lang="sk-SK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íkazy</a:t>
            </a:r>
            <a:r>
              <a:rPr lang="sk-SK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záhlavia cyklu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Príkazy tela cyklu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028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Syntax cyklu </a:t>
            </a:r>
            <a:r>
              <a:rPr lang="sk-SK" dirty="0" err="1" smtClean="0"/>
              <a:t>for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Príklad: súčet aritmetického radu 1...100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i;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= 0;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for(i=1;i&lt;=100;i++)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+= i;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&lt;&lt; “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sucet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: “ &lt;&lt;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903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Syntax cyklu </a:t>
            </a:r>
            <a:r>
              <a:rPr lang="sk-SK" dirty="0" err="1" smtClean="0"/>
              <a:t>for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for(i=1;i&lt;=100;i++)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+= i;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Obdĺžniková bublina 3"/>
          <p:cNvSpPr/>
          <p:nvPr/>
        </p:nvSpPr>
        <p:spPr>
          <a:xfrm>
            <a:off x="251520" y="1340768"/>
            <a:ext cx="2376264" cy="1225504"/>
          </a:xfrm>
          <a:prstGeom prst="wedgeRectCallout">
            <a:avLst>
              <a:gd name="adj1" fmla="val 58577"/>
              <a:gd name="adj2" fmla="val 14728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2400" dirty="0" smtClean="0"/>
              <a:t>Vykoná sa pred prvým vstupom do cyklu</a:t>
            </a:r>
            <a:endParaRPr lang="sk-SK" sz="2400" dirty="0"/>
          </a:p>
        </p:txBody>
      </p:sp>
      <p:sp>
        <p:nvSpPr>
          <p:cNvPr id="5" name="Obdĺžniková bublina 4"/>
          <p:cNvSpPr/>
          <p:nvPr/>
        </p:nvSpPr>
        <p:spPr>
          <a:xfrm>
            <a:off x="2915816" y="1622764"/>
            <a:ext cx="2808312" cy="1225504"/>
          </a:xfrm>
          <a:prstGeom prst="wedgeRectCallout">
            <a:avLst>
              <a:gd name="adj1" fmla="val -6723"/>
              <a:gd name="adj2" fmla="val 12580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2400" dirty="0" smtClean="0"/>
              <a:t>Overí sa pred každým vykonaním tela cyklu</a:t>
            </a:r>
            <a:endParaRPr lang="sk-SK" sz="2400" dirty="0"/>
          </a:p>
        </p:txBody>
      </p:sp>
      <p:sp>
        <p:nvSpPr>
          <p:cNvPr id="6" name="Obdĺžniková bublina 5"/>
          <p:cNvSpPr/>
          <p:nvPr/>
        </p:nvSpPr>
        <p:spPr>
          <a:xfrm>
            <a:off x="6012160" y="1973767"/>
            <a:ext cx="2376264" cy="1225504"/>
          </a:xfrm>
          <a:prstGeom prst="wedgeRectCallout">
            <a:avLst>
              <a:gd name="adj1" fmla="val -62111"/>
              <a:gd name="adj2" fmla="val 9189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2400" dirty="0" smtClean="0"/>
              <a:t>Vykoná sa po každom vykonaní tela cyklu</a:t>
            </a: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2596932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Syntax cyklu </a:t>
            </a:r>
            <a:r>
              <a:rPr lang="sk-SK" dirty="0" err="1" smtClean="0"/>
              <a:t>for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47800"/>
            <a:ext cx="7708392" cy="4800600"/>
          </a:xfrm>
        </p:spPr>
        <p:txBody>
          <a:bodyPr>
            <a:normAutofit fontScale="92500"/>
          </a:bodyPr>
          <a:lstStyle/>
          <a:p>
            <a:r>
              <a:rPr lang="sk-SK" dirty="0" smtClean="0"/>
              <a:t>Ak je v tele cyklu iba jediný príkaz, netreba dávať zátvorky bloku {...}, ale neodporúča sa to kvôli častým chybám z nepozornosti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(i=1;i&lt;=100;i++)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+= i;  // O.K.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(i=1;i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&lt;=100;i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++)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+= i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 // O.K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.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for(i=1;i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&lt;=100;i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++);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 += i;  // 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Kde je chyba?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665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Syntax cyklu </a:t>
            </a:r>
            <a:r>
              <a:rPr lang="sk-SK" dirty="0" err="1" smtClean="0"/>
              <a:t>for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Zvláštnosť: v záhlaví môže byť aj niekoľko príkazov oddelených čiarkami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v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ysledok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= 0;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for(i=1,j=100;i&lt;=100;i++,j--)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+= 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*j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  // O.K.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sk-SK" sz="2800" dirty="0" smtClean="0"/>
              <a:t>Program vypočíta: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100 + 2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99 +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3*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98 + ... + 100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1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495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Syntax cyklu </a:t>
            </a:r>
            <a:r>
              <a:rPr lang="sk-SK" dirty="0" err="1" smtClean="0"/>
              <a:t>for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5589240"/>
          </a:xfrm>
        </p:spPr>
        <p:txBody>
          <a:bodyPr>
            <a:normAutofit fontScale="92500" lnSpcReduction="10000"/>
          </a:bodyPr>
          <a:lstStyle/>
          <a:p>
            <a:r>
              <a:rPr lang="sk-SK" dirty="0" smtClean="0"/>
              <a:t>Násilná úprava behu cyklu</a:t>
            </a:r>
          </a:p>
          <a:p>
            <a:r>
              <a:rPr lang="sk-SK" dirty="0" smtClean="0"/>
              <a:t>Príkaz 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break;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smtClean="0">
                <a:latin typeface="+mj-lt"/>
                <a:cs typeface="Courier New" pitchFamily="49" charset="0"/>
              </a:rPr>
              <a:t>okamžite ukončí cyklus a program pokračuje nasledujúcou inštrukciou po tele cyklu</a:t>
            </a:r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v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ysledok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= 0;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for(i=1,j=100;i&lt;=100;i++,j--)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if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((i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*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j) &gt; 1000) </a:t>
            </a:r>
            <a:r>
              <a:rPr lang="sk-SK" sz="24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break;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+= 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*j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  // O.K.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&lt;&lt; “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Sucet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: “ &lt;&lt;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 </a:t>
            </a:r>
          </a:p>
          <a:p>
            <a:pPr marL="82296" indent="0">
              <a:buNone/>
            </a:pPr>
            <a:endParaRPr lang="sk-SK" sz="2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sk-SK" sz="3000" dirty="0" smtClean="0"/>
              <a:t>Sčíta iba prvé členy (kým i</a:t>
            </a:r>
            <a:r>
              <a:rPr lang="en-US" sz="3000" dirty="0" smtClean="0"/>
              <a:t>*</a:t>
            </a:r>
            <a:r>
              <a:rPr lang="sk-SK" sz="3000" dirty="0" smtClean="0"/>
              <a:t>j nedosiahne 1000)</a:t>
            </a:r>
            <a:endParaRPr lang="sk-SK" sz="3000" dirty="0"/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8" name="Zalomená spojnica 7"/>
          <p:cNvCxnSpPr/>
          <p:nvPr/>
        </p:nvCxnSpPr>
        <p:spPr>
          <a:xfrm rot="10800000" flipV="1">
            <a:off x="1835696" y="4653136"/>
            <a:ext cx="4752528" cy="936104"/>
          </a:xfrm>
          <a:prstGeom prst="bentConnector3">
            <a:avLst>
              <a:gd name="adj1" fmla="val -11219"/>
            </a:avLst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1807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Syntax cyklu </a:t>
            </a:r>
            <a:r>
              <a:rPr lang="sk-SK" dirty="0" err="1" smtClean="0"/>
              <a:t>for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5589240"/>
          </a:xfrm>
        </p:spPr>
        <p:txBody>
          <a:bodyPr>
            <a:normAutofit lnSpcReduction="10000"/>
          </a:bodyPr>
          <a:lstStyle/>
          <a:p>
            <a:r>
              <a:rPr lang="sk-SK" dirty="0" smtClean="0"/>
              <a:t>Násilná úprava behu cyklu</a:t>
            </a:r>
          </a:p>
          <a:p>
            <a:r>
              <a:rPr lang="sk-SK" dirty="0" smtClean="0"/>
              <a:t>Príkaz </a:t>
            </a:r>
            <a:r>
              <a:rPr lang="sk-SK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continue</a:t>
            </a:r>
            <a:r>
              <a:rPr lang="sk-SK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;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smtClean="0">
                <a:latin typeface="+mj-lt"/>
                <a:cs typeface="Courier New" pitchFamily="49" charset="0"/>
              </a:rPr>
              <a:t>okamžite ukončí vykonávanie tela cyklu a program pokračuje prechodom na ďalšie vykonanie tela cyklu</a:t>
            </a:r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v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ysledok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= 0;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for(i=1,j=100;i&lt;=100;i++,j--)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if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((i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*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j) &gt; 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1000) </a:t>
            </a:r>
            <a:r>
              <a:rPr lang="sk-SK" sz="24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continue</a:t>
            </a:r>
            <a:r>
              <a:rPr lang="sk-SK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sk-SK" sz="2400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 += 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*j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;  // O.K.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sk-SK" sz="3000" dirty="0" smtClean="0"/>
              <a:t>Sčíta iba členy, ktorých i</a:t>
            </a:r>
            <a:r>
              <a:rPr lang="en-US" sz="3000" dirty="0" smtClean="0"/>
              <a:t>*</a:t>
            </a:r>
            <a:r>
              <a:rPr lang="sk-SK" sz="3000" dirty="0" smtClean="0"/>
              <a:t>j &lt;= 1000</a:t>
            </a:r>
            <a:endParaRPr lang="sk-SK" sz="3000" dirty="0"/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8" name="Zalomená spojnica 7"/>
          <p:cNvCxnSpPr/>
          <p:nvPr/>
        </p:nvCxnSpPr>
        <p:spPr>
          <a:xfrm rot="10800000">
            <a:off x="2411760" y="4941168"/>
            <a:ext cx="4824536" cy="360042"/>
          </a:xfrm>
          <a:prstGeom prst="bentConnector3">
            <a:avLst>
              <a:gd name="adj1" fmla="val -4849"/>
            </a:avLst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5472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Cykly </a:t>
            </a:r>
            <a:r>
              <a:rPr lang="sk-SK" dirty="0" err="1" smtClean="0">
                <a:solidFill>
                  <a:srgbClr val="FF0000"/>
                </a:solidFill>
              </a:rPr>
              <a:t>while</a:t>
            </a:r>
            <a:r>
              <a:rPr lang="sk-SK" dirty="0" smtClean="0">
                <a:solidFill>
                  <a:srgbClr val="FF0000"/>
                </a:solidFill>
              </a:rPr>
              <a:t> </a:t>
            </a:r>
            <a:r>
              <a:rPr lang="sk-SK" dirty="0" smtClean="0"/>
              <a:t>a </a:t>
            </a:r>
            <a:r>
              <a:rPr lang="sk-SK" dirty="0" smtClean="0">
                <a:solidFill>
                  <a:srgbClr val="FF0000"/>
                </a:solidFill>
              </a:rPr>
              <a:t>do...</a:t>
            </a:r>
            <a:r>
              <a:rPr lang="sk-SK" dirty="0" err="1" smtClean="0">
                <a:solidFill>
                  <a:srgbClr val="FF0000"/>
                </a:solidFill>
              </a:rPr>
              <a:t>while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5589240"/>
          </a:xfrm>
        </p:spPr>
        <p:txBody>
          <a:bodyPr>
            <a:normAutofit lnSpcReduction="10000"/>
          </a:bodyPr>
          <a:lstStyle/>
          <a:p>
            <a:r>
              <a:rPr lang="sk-SK" dirty="0" smtClean="0"/>
              <a:t>Jednoduchšie cykly, populárne najmä kvôli dobrej čitateľnosti kódu</a:t>
            </a:r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err="1" smtClean="0">
                <a:latin typeface="Courier New" pitchFamily="49" charset="0"/>
                <a:cs typeface="Courier New" pitchFamily="49" charset="0"/>
              </a:rPr>
              <a:t>while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podmienka</a:t>
            </a: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Príkazy tela cyklu;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do</a:t>
            </a:r>
          </a:p>
          <a:p>
            <a:pPr marL="82296" indent="0">
              <a:buNone/>
            </a:pPr>
            <a:r>
              <a:rPr lang="sk-SK" sz="2400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sk-SK" sz="24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4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Príkazy tela cyklu;</a:t>
            </a:r>
          </a:p>
          <a:p>
            <a:pPr marL="82296" indent="0">
              <a:buNone/>
            </a:pPr>
            <a:r>
              <a:rPr lang="sk-SK" sz="24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r>
              <a:rPr lang="sk-SK" sz="2400" dirty="0" err="1">
                <a:latin typeface="Courier New" pitchFamily="49" charset="0"/>
                <a:cs typeface="Courier New" pitchFamily="49" charset="0"/>
              </a:rPr>
              <a:t>while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4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podmienka</a:t>
            </a:r>
            <a:r>
              <a:rPr lang="sk-SK" sz="2400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6137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novrat">
  <a:themeElements>
    <a:clrScheme name="Sl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</TotalTime>
  <Words>571</Words>
  <Application>Microsoft Office PowerPoint</Application>
  <PresentationFormat>On-screen Show (4:3)</PresentationFormat>
  <Paragraphs>178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Courier New</vt:lpstr>
      <vt:lpstr>Gill Sans MT</vt:lpstr>
      <vt:lpstr>Verdana</vt:lpstr>
      <vt:lpstr>Wingdings</vt:lpstr>
      <vt:lpstr>Wingdings 2</vt:lpstr>
      <vt:lpstr>Slnovrat</vt:lpstr>
      <vt:lpstr>Rovnica</vt:lpstr>
      <vt:lpstr>Cykly</vt:lpstr>
      <vt:lpstr>Cyklus for</vt:lpstr>
      <vt:lpstr>Syntax cyklu for</vt:lpstr>
      <vt:lpstr>Syntax cyklu for</vt:lpstr>
      <vt:lpstr>Syntax cyklu for</vt:lpstr>
      <vt:lpstr>Syntax cyklu for</vt:lpstr>
      <vt:lpstr>Syntax cyklu for</vt:lpstr>
      <vt:lpstr>Syntax cyklu for</vt:lpstr>
      <vt:lpstr>Cykly while a do...while</vt:lpstr>
      <vt:lpstr>Syntax while a do...while</vt:lpstr>
      <vt:lpstr>Syntax while</vt:lpstr>
      <vt:lpstr>Syntax do...while</vt:lpstr>
      <vt:lpstr>Syntax while a do...while</vt:lpstr>
      <vt:lpstr>Príkaz goto</vt:lpstr>
      <vt:lpstr>Syntax goto</vt:lpstr>
      <vt:lpstr>Načo toľko typov cyklov?</vt:lpstr>
      <vt:lpstr>Načo toľko typov cyklov?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Cykly</dc:title>
  <dc:creator>kundracik</dc:creator>
  <cp:lastModifiedBy>Frantisek Kundracik</cp:lastModifiedBy>
  <cp:revision>3</cp:revision>
  <dcterms:created xsi:type="dcterms:W3CDTF">2013-03-01T08:42:57Z</dcterms:created>
  <dcterms:modified xsi:type="dcterms:W3CDTF">2019-10-08T10:55:31Z</dcterms:modified>
</cp:coreProperties>
</file>