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6" r:id="rId11"/>
    <p:sldId id="264" r:id="rId12"/>
    <p:sldId id="265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8. 10. 2020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Funkcie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– návratový typ </a:t>
            </a:r>
            <a:r>
              <a:rPr lang="sk-SK" dirty="0" err="1" smtClean="0"/>
              <a:t>void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25000" lnSpcReduction="20000"/>
          </a:bodyPr>
          <a:lstStyle/>
          <a:p>
            <a:r>
              <a:rPr lang="sk-SK" sz="9600" dirty="0" smtClean="0"/>
              <a:t>Funkcia nemusí dostať a ani vracať žiadnu hodnotu. Môže slúžiť iba ako časť kódu, ktorý sa často opakuje, alebo pracuje s globálnymi premennými (ako v ukážke). Je to však nezvyklé a neodporúča sa to.</a:t>
            </a:r>
            <a:endParaRPr lang="en-US" sz="9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55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i,j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marL="82296" indent="0">
              <a:buNone/>
            </a:pP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64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i=2; j=3;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Funkcia();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6400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oid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Funkcia()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j = i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*j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}</a:t>
            </a:r>
            <a:endParaRPr lang="sk-SK" sz="4000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420473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30622"/>
            <a:ext cx="7498080" cy="778098"/>
          </a:xfrm>
        </p:spPr>
        <p:txBody>
          <a:bodyPr/>
          <a:lstStyle/>
          <a:p>
            <a:r>
              <a:rPr lang="sk-SK" dirty="0" smtClean="0"/>
              <a:t>Lokálne premenné v rámci bloku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589240"/>
          </a:xfrm>
        </p:spPr>
        <p:txBody>
          <a:bodyPr>
            <a:normAutofit fontScale="25000" lnSpcReduction="20000"/>
          </a:bodyPr>
          <a:lstStyle/>
          <a:p>
            <a:r>
              <a:rPr lang="sk-SK" sz="9600" dirty="0" smtClean="0"/>
              <a:t>Premenná môže mať aj ešte menšiu oblasť platnosti (angl. </a:t>
            </a:r>
            <a:r>
              <a:rPr lang="sk-SK" sz="9600" dirty="0" err="1" smtClean="0"/>
              <a:t>scope</a:t>
            </a:r>
            <a:r>
              <a:rPr lang="sk-SK" sz="9600" dirty="0" smtClean="0"/>
              <a:t>), než je funkcia.  Ak je deklarovaná </a:t>
            </a:r>
            <a:r>
              <a:rPr lang="sk-SK" sz="9600" dirty="0" smtClean="0">
                <a:solidFill>
                  <a:srgbClr val="FF0000"/>
                </a:solidFill>
              </a:rPr>
              <a:t>vo vnútri bloku</a:t>
            </a:r>
            <a:r>
              <a:rPr lang="sk-SK" sz="9600" dirty="0" smtClean="0"/>
              <a:t> </a:t>
            </a:r>
            <a:r>
              <a:rPr lang="sk-SK" sz="9600" b="1" dirty="0" smtClean="0">
                <a:solidFill>
                  <a:srgbClr val="FF0000"/>
                </a:solidFill>
              </a:rPr>
              <a:t>{ ... }</a:t>
            </a:r>
            <a:r>
              <a:rPr lang="sk-SK" sz="9600" dirty="0" smtClean="0"/>
              <a:t>, platí iba v </a:t>
            </a:r>
            <a:r>
              <a:rPr lang="sk-SK" sz="9600" dirty="0" smtClean="0"/>
              <a:t>ňom.</a:t>
            </a:r>
          </a:p>
          <a:p>
            <a:r>
              <a:rPr lang="sk-SK" sz="9600" dirty="0" smtClean="0">
                <a:latin typeface="Gill Sans Nova" panose="020B0602020104020203" pitchFamily="34" charset="0"/>
                <a:cs typeface="Courier New" pitchFamily="49" charset="0"/>
              </a:rPr>
              <a:t>Rovnako ak je premenná deklarovaná </a:t>
            </a:r>
            <a:r>
              <a:rPr lang="sk-SK" sz="9600" dirty="0" smtClean="0">
                <a:solidFill>
                  <a:srgbClr val="FF0000"/>
                </a:solidFill>
                <a:latin typeface="Gill Sans Nova" panose="020B0602020104020203" pitchFamily="34" charset="0"/>
                <a:cs typeface="Courier New" pitchFamily="49" charset="0"/>
              </a:rPr>
              <a:t>v záhlaví cyklu</a:t>
            </a:r>
            <a:r>
              <a:rPr lang="sk-SK" sz="9600" dirty="0" smtClean="0">
                <a:latin typeface="Gill Sans Nova" panose="020B0602020104020203" pitchFamily="34" charset="0"/>
                <a:cs typeface="Courier New" pitchFamily="49" charset="0"/>
              </a:rPr>
              <a:t>, platí iba v cykle</a:t>
            </a:r>
            <a:endParaRPr lang="en-US" sz="9600" dirty="0" smtClean="0">
              <a:latin typeface="Gill Sans Nova" panose="020B0602020104020203" pitchFamily="34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6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64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6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j; //lokálna premenná – platí iba v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j = 2;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i=0; i&lt;j; i++) // i platí iba v cykle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for</a:t>
            </a:r>
            <a:endParaRPr lang="sk-SK" sz="6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	j = j + i;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if(j&gt;3)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i = 2; //toto i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plati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iba v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nema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nic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	  //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spolocne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 s i z </a:t>
            </a:r>
            <a:r>
              <a:rPr lang="sk-SK" sz="6400" dirty="0" err="1" smtClean="0">
                <a:latin typeface="Courier New" pitchFamily="49" charset="0"/>
                <a:cs typeface="Courier New" pitchFamily="49" charset="0"/>
              </a:rPr>
              <a:t>for</a:t>
            </a:r>
            <a:endParaRPr lang="sk-SK" sz="6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j = j</a:t>
            </a:r>
            <a:r>
              <a:rPr lang="en-US" sz="6400" dirty="0" smtClean="0">
                <a:latin typeface="Courier New" pitchFamily="49" charset="0"/>
                <a:cs typeface="Courier New" pitchFamily="49" charset="0"/>
              </a:rPr>
              <a:t>*i</a:t>
            </a: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 smtClean="0">
                <a:latin typeface="Courier New" pitchFamily="49" charset="0"/>
                <a:cs typeface="Courier New" pitchFamily="49" charset="0"/>
              </a:rPr>
              <a:t>	}</a:t>
            </a:r>
            <a:endParaRPr lang="sk-SK" sz="6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6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55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6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a premenné - zhrnutie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259632" y="1052736"/>
            <a:ext cx="7498080" cy="5805264"/>
          </a:xfrm>
        </p:spPr>
        <p:txBody>
          <a:bodyPr>
            <a:normAutofit fontScale="77500" lnSpcReduction="20000"/>
          </a:bodyPr>
          <a:lstStyle/>
          <a:p>
            <a:r>
              <a:rPr lang="sk-SK" dirty="0" smtClean="0"/>
              <a:t>Funkcia je oblasť kódu, ktorá sa obvykle často opakuje</a:t>
            </a:r>
          </a:p>
          <a:p>
            <a:r>
              <a:rPr lang="sk-SK" dirty="0" smtClean="0">
                <a:cs typeface="Courier New" pitchFamily="49" charset="0"/>
              </a:rPr>
              <a:t>Do funkcie vstupuje jedna alebo viac premenných, vracia sa jedna alebo žiadna premenná</a:t>
            </a:r>
          </a:p>
          <a:p>
            <a:r>
              <a:rPr lang="sk-SK" dirty="0" smtClean="0">
                <a:cs typeface="Courier New" pitchFamily="49" charset="0"/>
              </a:rPr>
              <a:t>Funkciu treba na vrchu programu deklarovať (pomôcka pre kompilátor a pre nás)</a:t>
            </a:r>
          </a:p>
          <a:p>
            <a:r>
              <a:rPr lang="sk-SK" dirty="0" smtClean="0">
                <a:cs typeface="Courier New" pitchFamily="49" charset="0"/>
              </a:rPr>
              <a:t>Premenné platia iba v rámci bloku (</a:t>
            </a:r>
            <a:r>
              <a:rPr lang="sk-SK" dirty="0" err="1" smtClean="0">
                <a:cs typeface="Courier New" pitchFamily="49" charset="0"/>
              </a:rPr>
              <a:t>scope</a:t>
            </a:r>
            <a:r>
              <a:rPr lang="sk-SK" dirty="0" smtClean="0">
                <a:cs typeface="Courier New" pitchFamily="49" charset="0"/>
              </a:rPr>
              <a:t>), kde boli deklarované. Lokálne premenné neovplyvňujú obsah vyššie deklarovaných premenných, aj keď majú rovnaké meno.</a:t>
            </a:r>
          </a:p>
          <a:p>
            <a:r>
              <a:rPr lang="sk-SK" dirty="0" smtClean="0">
                <a:cs typeface="Courier New" pitchFamily="49" charset="0"/>
              </a:rPr>
              <a:t>Globálne premenné (deklarované mimo funkcií) platia v celom súbore </a:t>
            </a:r>
            <a:r>
              <a:rPr lang="en-US" dirty="0" smtClean="0">
                <a:cs typeface="Courier New" pitchFamily="49" charset="0"/>
              </a:rPr>
              <a:t>*.</a:t>
            </a:r>
            <a:r>
              <a:rPr lang="en-US" dirty="0" err="1" smtClean="0">
                <a:cs typeface="Courier New" pitchFamily="49" charset="0"/>
              </a:rPr>
              <a:t>cpp</a:t>
            </a:r>
            <a:endParaRPr lang="en-US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Glob</a:t>
            </a:r>
            <a:r>
              <a:rPr lang="sk-SK" dirty="0" smtClean="0">
                <a:cs typeface="Courier New" pitchFamily="49" charset="0"/>
              </a:rPr>
              <a:t>á</a:t>
            </a:r>
            <a:r>
              <a:rPr lang="en-US" dirty="0" err="1" smtClean="0">
                <a:cs typeface="Courier New" pitchFamily="49" charset="0"/>
              </a:rPr>
              <a:t>lne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err="1" smtClean="0">
                <a:cs typeface="Courier New" pitchFamily="49" charset="0"/>
              </a:rPr>
              <a:t>premenn</a:t>
            </a:r>
            <a:r>
              <a:rPr lang="sk-SK" dirty="0" smtClean="0">
                <a:cs typeface="Courier New" pitchFamily="49" charset="0"/>
              </a:rPr>
              <a:t>é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err="1" smtClean="0">
                <a:cs typeface="Courier New" pitchFamily="49" charset="0"/>
              </a:rPr>
              <a:t>sa</a:t>
            </a:r>
            <a:r>
              <a:rPr lang="en-US" dirty="0" smtClean="0">
                <a:cs typeface="Courier New" pitchFamily="49" charset="0"/>
              </a:rPr>
              <a:t> </a:t>
            </a:r>
            <a:r>
              <a:rPr lang="en-US" dirty="0" err="1" smtClean="0">
                <a:cs typeface="Courier New" pitchFamily="49" charset="0"/>
              </a:rPr>
              <a:t>neodpor</a:t>
            </a:r>
            <a:r>
              <a:rPr lang="sk-SK" dirty="0" err="1" smtClean="0">
                <a:cs typeface="Courier New" pitchFamily="49" charset="0"/>
              </a:rPr>
              <a:t>úč</a:t>
            </a:r>
            <a:r>
              <a:rPr lang="en-US" dirty="0" smtClean="0">
                <a:cs typeface="Courier New" pitchFamily="49" charset="0"/>
              </a:rPr>
              <a:t>a </a:t>
            </a:r>
            <a:r>
              <a:rPr lang="en-US" dirty="0" err="1" smtClean="0">
                <a:cs typeface="Courier New" pitchFamily="49" charset="0"/>
              </a:rPr>
              <a:t>pou</a:t>
            </a:r>
            <a:r>
              <a:rPr lang="sk-SK" dirty="0" err="1" smtClean="0">
                <a:cs typeface="Courier New" pitchFamily="49" charset="0"/>
              </a:rPr>
              <a:t>ží</a:t>
            </a:r>
            <a:r>
              <a:rPr lang="en-US" dirty="0" err="1" smtClean="0">
                <a:cs typeface="Courier New" pitchFamily="49" charset="0"/>
              </a:rPr>
              <a:t>va</a:t>
            </a:r>
            <a:r>
              <a:rPr lang="sk-SK" dirty="0" smtClean="0">
                <a:cs typeface="Courier New" pitchFamily="49" charset="0"/>
              </a:rPr>
              <a:t>ť, ťažko sa počas behu programu ustráži, aby nedošlo k </a:t>
            </a:r>
            <a:r>
              <a:rPr lang="sk-SK" dirty="0" smtClean="0">
                <a:cs typeface="Courier New" pitchFamily="49" charset="0"/>
              </a:rPr>
              <a:t>ich neželanej </a:t>
            </a:r>
            <a:r>
              <a:rPr lang="sk-SK" dirty="0" smtClean="0">
                <a:cs typeface="Courier New" pitchFamily="49" charset="0"/>
              </a:rPr>
              <a:t>zmene. </a:t>
            </a:r>
          </a:p>
          <a:p>
            <a:r>
              <a:rPr lang="sk-SK" dirty="0" smtClean="0">
                <a:cs typeface="Courier New" pitchFamily="49" charset="0"/>
              </a:rPr>
              <a:t>Ak potrebujete, aby funkcia zmenila obsah premennej deklarovanej vo volajúcej funkcii, použite referencie.</a:t>
            </a:r>
          </a:p>
          <a:p>
            <a:endParaRPr lang="en-US" dirty="0" smtClean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6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85000" lnSpcReduction="20000"/>
          </a:bodyPr>
          <a:lstStyle/>
          <a:p>
            <a:r>
              <a:rPr lang="sk-SK" sz="4700" dirty="0" smtClean="0"/>
              <a:t> Funkcia je základným stavebným blokom </a:t>
            </a:r>
            <a:r>
              <a:rPr lang="sk-SK" sz="4700" dirty="0" smtClean="0"/>
              <a:t>jazyka C</a:t>
            </a:r>
          </a:p>
          <a:p>
            <a:r>
              <a:rPr lang="sk-SK" sz="4700" dirty="0" smtClean="0">
                <a:solidFill>
                  <a:srgbClr val="FF0000"/>
                </a:solidFill>
                <a:latin typeface="+mj-lt"/>
                <a:cs typeface="Courier New" pitchFamily="49" charset="0"/>
              </a:rPr>
              <a:t>Aj samotný program je funkciou – funkcia </a:t>
            </a:r>
            <a:r>
              <a:rPr lang="sk-SK" sz="4700" dirty="0" err="1" smtClean="0">
                <a:solidFill>
                  <a:srgbClr val="FF0000"/>
                </a:solidFill>
                <a:latin typeface="+mj-lt"/>
                <a:cs typeface="Courier New" pitchFamily="49" charset="0"/>
              </a:rPr>
              <a:t>main</a:t>
            </a:r>
            <a:r>
              <a:rPr lang="sk-SK" sz="4700" dirty="0" smtClean="0">
                <a:solidFill>
                  <a:srgbClr val="FF0000"/>
                </a:solidFill>
                <a:latin typeface="+mj-lt"/>
                <a:cs typeface="Courier New" pitchFamily="49" charset="0"/>
              </a:rPr>
              <a:t>()</a:t>
            </a:r>
          </a:p>
          <a:p>
            <a:r>
              <a:rPr lang="sk-SK" sz="4700" dirty="0" smtClean="0">
                <a:cs typeface="Courier New" pitchFamily="49" charset="0"/>
              </a:rPr>
              <a:t>Vytvorenie </a:t>
            </a:r>
            <a:r>
              <a:rPr lang="sk-SK" sz="4700" dirty="0" smtClean="0">
                <a:cs typeface="Courier New" pitchFamily="49" charset="0"/>
              </a:rPr>
              <a:t>ďalších funkcií má zmysel, ak sa nejaká časť kódu často opakuje</a:t>
            </a:r>
          </a:p>
          <a:p>
            <a:r>
              <a:rPr lang="sk-SK" sz="4700" dirty="0" smtClean="0">
                <a:cs typeface="Courier New" pitchFamily="49" charset="0"/>
              </a:rPr>
              <a:t>Do funkcie môžeme poslať parametre, funkcia môže vracať výsledok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5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- syntax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925100"/>
            <a:ext cx="7498080" cy="5932900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4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en-US" sz="4400" dirty="0" err="1" smtClean="0">
                <a:latin typeface="Courier New" pitchFamily="49" charset="0"/>
                <a:cs typeface="Courier New" pitchFamily="49" charset="0"/>
              </a:rPr>
              <a:t>ocnina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3(float);</a:t>
            </a:r>
          </a:p>
          <a:p>
            <a:pPr marL="82296" indent="0">
              <a:buNone/>
            </a:pP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x=1,y;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y = Mocnina3(x);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0;</a:t>
            </a:r>
            <a:endParaRPr lang="sk-SK" sz="4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Mocnina3(float a)</a:t>
            </a:r>
          </a:p>
          <a:p>
            <a:pPr marL="82296" indent="0">
              <a:buNone/>
            </a:pP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a</a:t>
            </a: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a;</a:t>
            </a: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bdĺžniková bublina 3"/>
          <p:cNvSpPr/>
          <p:nvPr/>
        </p:nvSpPr>
        <p:spPr>
          <a:xfrm>
            <a:off x="6012160" y="431922"/>
            <a:ext cx="2880320" cy="864096"/>
          </a:xfrm>
          <a:prstGeom prst="wedgeRectCallout">
            <a:avLst>
              <a:gd name="adj1" fmla="val -61951"/>
              <a:gd name="adj2" fmla="val 737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Deklarácia funkcie</a:t>
            </a:r>
          </a:p>
          <a:p>
            <a:pPr algn="ctr"/>
            <a:r>
              <a:rPr lang="sk-SK" b="1" dirty="0" smtClean="0"/>
              <a:t>(pomoc kompilátoru)</a:t>
            </a:r>
            <a:endParaRPr lang="sk-SK" b="1" dirty="0"/>
          </a:p>
        </p:txBody>
      </p:sp>
      <p:sp>
        <p:nvSpPr>
          <p:cNvPr id="5" name="Obdĺžniková bublina 4"/>
          <p:cNvSpPr/>
          <p:nvPr/>
        </p:nvSpPr>
        <p:spPr>
          <a:xfrm>
            <a:off x="5253135" y="1916832"/>
            <a:ext cx="3779912" cy="1051311"/>
          </a:xfrm>
          <a:prstGeom prst="wedgeRectCallout">
            <a:avLst>
              <a:gd name="adj1" fmla="val -45664"/>
              <a:gd name="adj2" fmla="val 87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Volanie funkcie</a:t>
            </a:r>
          </a:p>
          <a:p>
            <a:pPr algn="ctr"/>
            <a:r>
              <a:rPr lang="sk-SK" b="1" dirty="0" smtClean="0"/>
              <a:t>(hodnota x sa odovzdá funkcii)</a:t>
            </a:r>
          </a:p>
          <a:p>
            <a:pPr algn="ctr"/>
            <a:r>
              <a:rPr lang="sk-SK" b="1" dirty="0" smtClean="0"/>
              <a:t>(vrátená hodnota sa priradí  do y)</a:t>
            </a:r>
            <a:endParaRPr lang="sk-SK" b="1" dirty="0"/>
          </a:p>
        </p:txBody>
      </p:sp>
      <p:sp>
        <p:nvSpPr>
          <p:cNvPr id="6" name="Obdĺžniková bublina 5"/>
          <p:cNvSpPr/>
          <p:nvPr/>
        </p:nvSpPr>
        <p:spPr>
          <a:xfrm>
            <a:off x="5508104" y="3501008"/>
            <a:ext cx="3384376" cy="1152128"/>
          </a:xfrm>
          <a:prstGeom prst="wedgeRectCallout">
            <a:avLst>
              <a:gd name="adj1" fmla="val -47245"/>
              <a:gd name="adj2" fmla="val 77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Začiatok kódu funkcie</a:t>
            </a:r>
          </a:p>
          <a:p>
            <a:pPr algn="ctr"/>
            <a:r>
              <a:rPr lang="sk-SK" b="1" dirty="0" smtClean="0"/>
              <a:t>(vytvorí sa nová premenná </a:t>
            </a:r>
            <a:r>
              <a:rPr lang="sk-SK" b="1" i="1" dirty="0" smtClean="0"/>
              <a:t>a,</a:t>
            </a:r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naplní sa prijatou hodnotou)</a:t>
            </a:r>
            <a:endParaRPr lang="sk-SK" b="1" dirty="0"/>
          </a:p>
        </p:txBody>
      </p:sp>
      <p:sp>
        <p:nvSpPr>
          <p:cNvPr id="7" name="Obdĺžniková bublina 6"/>
          <p:cNvSpPr/>
          <p:nvPr/>
        </p:nvSpPr>
        <p:spPr>
          <a:xfrm>
            <a:off x="5720680" y="5661248"/>
            <a:ext cx="3312367" cy="864096"/>
          </a:xfrm>
          <a:prstGeom prst="wedgeRectCallout">
            <a:avLst>
              <a:gd name="adj1" fmla="val -73390"/>
              <a:gd name="adj2" fmla="val -24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Jadro funkcie - výpočet</a:t>
            </a:r>
          </a:p>
          <a:p>
            <a:pPr algn="ctr"/>
            <a:r>
              <a:rPr lang="sk-SK" b="1" dirty="0" smtClean="0"/>
              <a:t>(vracia sa  3. mocnina)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278004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r>
              <a:rPr lang="sk-SK" dirty="0" smtClean="0"/>
              <a:t>Funkcie – príklad (</a:t>
            </a:r>
            <a:r>
              <a:rPr lang="sk-SK" dirty="0" err="1" smtClean="0"/>
              <a:t>faktoriál</a:t>
            </a:r>
            <a:r>
              <a:rPr lang="sk-SK" dirty="0" smtClean="0"/>
              <a:t>)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25100"/>
            <a:ext cx="7890080" cy="5932900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n;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&lt;&lt; “Zadaj n: “;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&gt;&gt; n;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(n);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0;</a:t>
            </a:r>
            <a:endParaRPr lang="sk-SK" sz="4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4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= 1;</a:t>
            </a: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	for(i=1;i&lt;=n;i++)</a:t>
            </a:r>
          </a:p>
          <a:p>
            <a:pPr marL="82296" indent="0">
              <a:buNone/>
            </a:pPr>
            <a:r>
              <a:rPr lang="sk-SK" sz="4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4400" dirty="0" smtClean="0">
                <a:latin typeface="Courier New" pitchFamily="49" charset="0"/>
                <a:cs typeface="Courier New" pitchFamily="49" charset="0"/>
              </a:rPr>
              <a:t>*=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4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4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5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620688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Funkcie – príklad (kombinačné číslo)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404664"/>
            <a:ext cx="7992888" cy="6453336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endParaRPr lang="en-US" sz="4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ong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KombinacneCislo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int,int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n,k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&lt;&lt; “Zadaj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n,k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oddelene medzerou: “;</a:t>
            </a:r>
          </a:p>
          <a:p>
            <a:pPr marL="82296" indent="0">
              <a:buNone/>
            </a:pP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&gt;&gt; n;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&gt;&gt; k;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KombinacneCislo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n,k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0;</a:t>
            </a:r>
            <a:endParaRPr lang="sk-SK" sz="7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7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ong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KombinacneCislo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n,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k)</a:t>
            </a: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(n)/</a:t>
            </a: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n-k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)/</a:t>
            </a: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(k);</a:t>
            </a:r>
            <a:endParaRPr lang="sk-SK" sz="7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7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ong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en-US" sz="7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7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i;</a:t>
            </a:r>
            <a:r>
              <a:rPr lang="sk-SK" sz="72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= 1;</a:t>
            </a: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	for(i=1;i&lt;=n;i++)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7200" dirty="0" smtClean="0">
                <a:latin typeface="Courier New" pitchFamily="49" charset="0"/>
                <a:cs typeface="Courier New" pitchFamily="49" charset="0"/>
              </a:rPr>
              <a:t>*=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72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7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72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4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60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– lokálne premenné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733256"/>
          </a:xfrm>
        </p:spPr>
        <p:txBody>
          <a:bodyPr>
            <a:normAutofit fontScale="25000" lnSpcReduction="20000"/>
          </a:bodyPr>
          <a:lstStyle/>
          <a:p>
            <a:r>
              <a:rPr lang="sk-SK" sz="8000" dirty="0" smtClean="0"/>
              <a:t> Všetky premenné vo funkcii sú </a:t>
            </a:r>
            <a:r>
              <a:rPr lang="sk-SK" sz="8000" b="1" dirty="0" smtClean="0">
                <a:solidFill>
                  <a:srgbClr val="FF0000"/>
                </a:solidFill>
              </a:rPr>
              <a:t>novovytvorené</a:t>
            </a:r>
            <a:r>
              <a:rPr lang="sk-SK" sz="8000" dirty="0" smtClean="0"/>
              <a:t>,  aj pre odovzdanie argumentov funkcie sa </a:t>
            </a:r>
            <a:r>
              <a:rPr lang="sk-SK" sz="8000" b="1" dirty="0" smtClean="0">
                <a:solidFill>
                  <a:srgbClr val="FF0000"/>
                </a:solidFill>
              </a:rPr>
              <a:t>vytvorí kópia premennej</a:t>
            </a:r>
            <a:r>
              <a:rPr lang="sk-SK" sz="8000" dirty="0" smtClean="0"/>
              <a:t>.  </a:t>
            </a:r>
          </a:p>
          <a:p>
            <a:r>
              <a:rPr lang="sk-SK" sz="8000" dirty="0" smtClean="0"/>
              <a:t>Vo funkcii sa dokonca môžu používať premenné s tým istým názvom, ako v hlavnom programe – </a:t>
            </a:r>
            <a:r>
              <a:rPr lang="sk-SK" sz="8000" b="1" dirty="0" smtClean="0">
                <a:solidFill>
                  <a:srgbClr val="FF0000"/>
                </a:solidFill>
              </a:rPr>
              <a:t>neovplyvňujú sa</a:t>
            </a:r>
          </a:p>
          <a:p>
            <a:pPr marL="82296" indent="0">
              <a:buNone/>
            </a:pPr>
            <a:endParaRPr lang="en-US" sz="55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i=5, j;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i &lt;&lt; 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j = Funkcia(i);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5600" dirty="0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&lt;&lt; i &lt;&lt; 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Funkcia(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n)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i = </a:t>
            </a:r>
            <a:r>
              <a:rPr lang="en-US" sz="56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= i</a:t>
            </a:r>
            <a:r>
              <a:rPr lang="en-US" sz="5600" dirty="0" smtClean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; n = 0;</a:t>
            </a: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 &lt;&lt; “Vo funkcii: i= “ &lt;&lt; i &lt;&lt; “ n= “ &lt;&lt; n &lt;&lt; 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6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6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56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600" dirty="0">
                <a:latin typeface="Courier New" pitchFamily="49" charset="0"/>
                <a:cs typeface="Courier New" pitchFamily="49" charset="0"/>
              </a:rPr>
              <a:t>}</a:t>
            </a:r>
            <a:endParaRPr lang="sk-SK" sz="3600" dirty="0">
              <a:latin typeface="Courier New" pitchFamily="49" charset="0"/>
              <a:cs typeface="Courier New" pitchFamily="49" charset="0"/>
            </a:endParaRPr>
          </a:p>
          <a:p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28049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– globálne premenné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40000" lnSpcReduction="20000"/>
          </a:bodyPr>
          <a:lstStyle/>
          <a:p>
            <a:r>
              <a:rPr lang="sk-SK" sz="8000" dirty="0" smtClean="0"/>
              <a:t>Globálna premenná – deklarovaná </a:t>
            </a:r>
            <a:r>
              <a:rPr lang="sk-SK" sz="8000" b="1" dirty="0" smtClean="0">
                <a:solidFill>
                  <a:srgbClr val="FF0000"/>
                </a:solidFill>
              </a:rPr>
              <a:t>mimo</a:t>
            </a:r>
            <a:r>
              <a:rPr lang="sk-SK" sz="8000" dirty="0" smtClean="0"/>
              <a:t> akejkoľvek </a:t>
            </a:r>
            <a:r>
              <a:rPr lang="sk-SK" sz="8000" b="1" dirty="0" smtClean="0">
                <a:solidFill>
                  <a:srgbClr val="FF0000"/>
                </a:solidFill>
              </a:rPr>
              <a:t>funkcie</a:t>
            </a:r>
          </a:p>
          <a:p>
            <a:r>
              <a:rPr lang="sk-SK" sz="8000" dirty="0" smtClean="0"/>
              <a:t>Globálne premenné „sú viditeľné“ všetkým funkciám z daného </a:t>
            </a:r>
            <a:r>
              <a:rPr lang="en-US" sz="8000" dirty="0" smtClean="0"/>
              <a:t>*</a:t>
            </a:r>
            <a:r>
              <a:rPr lang="sk-SK" sz="8000" dirty="0" smtClean="0"/>
              <a:t>.</a:t>
            </a:r>
            <a:r>
              <a:rPr lang="sk-SK" sz="8000" dirty="0" err="1" smtClean="0"/>
              <a:t>cpp</a:t>
            </a:r>
            <a:r>
              <a:rPr lang="sk-SK" sz="8000" dirty="0" smtClean="0"/>
              <a:t> súboru</a:t>
            </a:r>
          </a:p>
          <a:p>
            <a:r>
              <a:rPr lang="sk-SK" sz="8000" dirty="0" smtClean="0"/>
              <a:t>Ak vo funkcii deklarujeme lokálnu premennú s rovnakým menom, ako má nejaká globálna premenná, vždy platí lokálna premenná (globálna premenná sa neovplyvní). </a:t>
            </a:r>
          </a:p>
          <a:p>
            <a:r>
              <a:rPr lang="sk-SK" sz="8000" dirty="0" smtClean="0"/>
              <a:t>V ukážke funkcia ovplyvní/neovplyvní  globálnu premennú i:</a:t>
            </a:r>
            <a:endParaRPr lang="en-US" sz="80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55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3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– globálne premenné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32500" lnSpcReduction="20000"/>
          </a:bodyPr>
          <a:lstStyle/>
          <a:p>
            <a:pPr marL="82296" indent="0">
              <a:buNone/>
            </a:pPr>
            <a:endParaRPr lang="sk-SK" sz="55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i = 5;  //globálna premenná – deklarovaná mimo funkcií</a:t>
            </a:r>
          </a:p>
          <a:p>
            <a:pPr marL="82296" indent="0">
              <a:buNone/>
            </a:pP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j; //lokálna premenná – platí v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i &lt;&lt;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j = Funkcia(i);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5500" dirty="0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i &lt;&lt;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Funkcia(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n)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50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smtClean="0">
                <a:latin typeface="Courier New" pitchFamily="49" charset="0"/>
                <a:cs typeface="Courier New" pitchFamily="49" charset="0"/>
              </a:rPr>
              <a:t>i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55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 //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meni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sa obsah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globalnej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premennej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&lt;&lt; i &lt;&lt;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5500" dirty="0" smtClean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}</a:t>
            </a:r>
            <a:endParaRPr lang="sk-SK" sz="3400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val 3"/>
          <p:cNvSpPr/>
          <p:nvPr/>
        </p:nvSpPr>
        <p:spPr>
          <a:xfrm>
            <a:off x="2195736" y="5517232"/>
            <a:ext cx="1296144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986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Funkcie – globálne premenné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672896" cy="5589240"/>
          </a:xfrm>
        </p:spPr>
        <p:txBody>
          <a:bodyPr>
            <a:normAutofit fontScale="32500" lnSpcReduction="20000"/>
          </a:bodyPr>
          <a:lstStyle/>
          <a:p>
            <a:pPr marL="82296" indent="0">
              <a:buNone/>
            </a:pPr>
            <a:endParaRPr lang="sk-SK" sz="55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i = 5;  //globálna premenná – deklarovaná mimo funkcií</a:t>
            </a:r>
          </a:p>
          <a:p>
            <a:pPr marL="82296" indent="0">
              <a:buNone/>
            </a:pP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j; //lokálna premenná – platí v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i &lt;&lt;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j = Funkcia(i);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5500" dirty="0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&lt;&lt; i &lt;&lt; 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Funkcia(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n)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i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55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//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nemeni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sa obsah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globalnej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premennej</a:t>
            </a: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 &lt;&lt; i &lt;&lt; </a:t>
            </a:r>
            <a:r>
              <a:rPr lang="sk-SK" sz="55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55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55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5500" dirty="0" smtClean="0">
                <a:latin typeface="Courier New" pitchFamily="49" charset="0"/>
                <a:cs typeface="Courier New" pitchFamily="49" charset="0"/>
              </a:rPr>
              <a:t>*n</a:t>
            </a:r>
            <a:r>
              <a:rPr lang="sk-SK" sz="55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55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5500" dirty="0">
                <a:latin typeface="Courier New" pitchFamily="49" charset="0"/>
                <a:cs typeface="Courier New" pitchFamily="49" charset="0"/>
              </a:rPr>
              <a:t>}</a:t>
            </a:r>
            <a:endParaRPr lang="sk-SK" sz="3400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</p:txBody>
      </p:sp>
      <p:sp>
        <p:nvSpPr>
          <p:cNvPr id="4" name="Oval 3"/>
          <p:cNvSpPr/>
          <p:nvPr/>
        </p:nvSpPr>
        <p:spPr>
          <a:xfrm>
            <a:off x="2195736" y="5517232"/>
            <a:ext cx="180020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7555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156</TotalTime>
  <Words>508</Words>
  <Application>Microsoft Office PowerPoint</Application>
  <PresentationFormat>On-screen Show (4:3)</PresentationFormat>
  <Paragraphs>183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Courier New</vt:lpstr>
      <vt:lpstr>Gill Sans MT</vt:lpstr>
      <vt:lpstr>Gill Sans Nova</vt:lpstr>
      <vt:lpstr>Verdana</vt:lpstr>
      <vt:lpstr>Wingdings 2</vt:lpstr>
      <vt:lpstr>Slnovrat</vt:lpstr>
      <vt:lpstr>Funkcie</vt:lpstr>
      <vt:lpstr>Funkcie</vt:lpstr>
      <vt:lpstr>Funkcie - syntax</vt:lpstr>
      <vt:lpstr>Funkcie – príklad (faktoriál)</vt:lpstr>
      <vt:lpstr>Funkcie – príklad (kombinačné číslo)</vt:lpstr>
      <vt:lpstr>Funkcie – lokálne premenné</vt:lpstr>
      <vt:lpstr>Funkcie – globálne premenné</vt:lpstr>
      <vt:lpstr>Funkcie – globálne premenné</vt:lpstr>
      <vt:lpstr>Funkcie – globálne premenné</vt:lpstr>
      <vt:lpstr>Funkcie – návratový typ void</vt:lpstr>
      <vt:lpstr>Lokálne premenné v rámci bloku</vt:lpstr>
      <vt:lpstr>Funkcie a premenné - zhrnutie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Frantisek Kundracik</cp:lastModifiedBy>
  <cp:revision>21</cp:revision>
  <dcterms:created xsi:type="dcterms:W3CDTF">2013-03-01T08:46:17Z</dcterms:created>
  <dcterms:modified xsi:type="dcterms:W3CDTF">2020-10-08T15:25:18Z</dcterms:modified>
</cp:coreProperties>
</file>