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adpis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22" name="Podnadpis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sk-SK" smtClean="0"/>
              <a:t>Upravte štýl predlohy podnadpisov</a:t>
            </a:r>
            <a:endParaRPr kumimoji="0"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5. 3. 2013</a:t>
            </a:fld>
            <a:endParaRPr lang="sk-SK"/>
          </a:p>
        </p:txBody>
      </p:sp>
      <p:sp>
        <p:nvSpPr>
          <p:cNvPr id="20" name="Zástupný symbol päty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10" name="Zástupný symbol čísla snímky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  <p:sp>
        <p:nvSpPr>
          <p:cNvPr id="8" name="Ová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á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5. 3. 2013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5. 3. 2013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5. 3. 2013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ĺžnik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5. 3. 2013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  <p:sp>
        <p:nvSpPr>
          <p:cNvPr id="10" name="Obdĺžnik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á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á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5. 3. 2013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5" name="Zástupný symbol obsahu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5. 3. 2013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5. 3. 2013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ĺžnik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5. 3. 2013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  <p:sp>
        <p:nvSpPr>
          <p:cNvPr id="6" name="Obdĺžnik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5. 3. 2013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5. 3. 2013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  <p:sp>
        <p:nvSpPr>
          <p:cNvPr id="8" name="Obdĺžnik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sk-SK" smtClean="0"/>
              <a:t>Ak chcete pridať obrázok, kliknite na ikonu</a:t>
            </a:r>
            <a:endParaRPr kumimoji="0" lang="en-US" dirty="0"/>
          </a:p>
        </p:txBody>
      </p:sp>
      <p:sp>
        <p:nvSpPr>
          <p:cNvPr id="9" name="Vývojový diagram: proce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Vývojový diagram: proce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Koláč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á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Prstenec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Obdĺžnik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Zástupný symbol nadpisu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9" name="Zástupný symbol textu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  <a:p>
            <a:pPr lvl="1" eaLnBrk="1" latinLnBrk="0" hangingPunct="1"/>
            <a:r>
              <a:rPr kumimoji="0" lang="sk-SK" smtClean="0"/>
              <a:t>Druhá úroveň</a:t>
            </a:r>
          </a:p>
          <a:p>
            <a:pPr lvl="2" eaLnBrk="1" latinLnBrk="0" hangingPunct="1"/>
            <a:r>
              <a:rPr kumimoji="0" lang="sk-SK" smtClean="0"/>
              <a:t>Tretia úroveň</a:t>
            </a:r>
          </a:p>
          <a:p>
            <a:pPr lvl="3" eaLnBrk="1" latinLnBrk="0" hangingPunct="1"/>
            <a:r>
              <a:rPr kumimoji="0" lang="sk-SK" smtClean="0"/>
              <a:t>Štvrtá úroveň</a:t>
            </a:r>
          </a:p>
          <a:p>
            <a:pPr lvl="4" eaLnBrk="1" latinLnBrk="0" hangingPunct="1"/>
            <a:r>
              <a:rPr kumimoji="0" lang="sk-SK" smtClean="0"/>
              <a:t>Piata úroveň</a:t>
            </a:r>
            <a:endParaRPr kumimoji="0" lang="en-US"/>
          </a:p>
        </p:txBody>
      </p:sp>
      <p:sp>
        <p:nvSpPr>
          <p:cNvPr id="24" name="Zástupný symbol dátumu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52D5674-54F1-4A83-A74C-567988F1D6A5}" type="datetimeFigureOut">
              <a:rPr lang="sk-SK" smtClean="0"/>
              <a:t>5. 3. 2013</a:t>
            </a:fld>
            <a:endParaRPr lang="sk-SK"/>
          </a:p>
        </p:txBody>
      </p:sp>
      <p:sp>
        <p:nvSpPr>
          <p:cNvPr id="10" name="Zástupný symbol päty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sk-SK"/>
          </a:p>
        </p:txBody>
      </p:sp>
      <p:sp>
        <p:nvSpPr>
          <p:cNvPr id="22" name="Zástupný symbol čísla snímky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  <p:sp>
        <p:nvSpPr>
          <p:cNvPr id="15" name="Obdĺžnik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Odkazy</a:t>
            </a:r>
            <a:endParaRPr lang="sk-SK" dirty="0"/>
          </a:p>
        </p:txBody>
      </p:sp>
      <p:sp>
        <p:nvSpPr>
          <p:cNvPr id="3" name="Podnadp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 err="1" smtClean="0"/>
              <a:t>References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616219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Odkazy (referencie) - motivácia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k-SK" dirty="0" smtClean="0"/>
              <a:t>Premenné deklarované v záhlaví funkcie, ako aj deklarované vo vnútri funkcie, sú </a:t>
            </a:r>
            <a:r>
              <a:rPr lang="sk-SK" b="1" dirty="0" smtClean="0">
                <a:solidFill>
                  <a:srgbClr val="FF0000"/>
                </a:solidFill>
              </a:rPr>
              <a:t>lokálne</a:t>
            </a:r>
            <a:r>
              <a:rPr lang="sk-SK" dirty="0" smtClean="0"/>
              <a:t>, t. j. neovplyvňujú obsah premenných vo volajúcej funkcii</a:t>
            </a:r>
          </a:p>
          <a:p>
            <a:r>
              <a:rPr lang="sk-SK" dirty="0" smtClean="0"/>
              <a:t>Funkcia dokáže </a:t>
            </a:r>
            <a:r>
              <a:rPr lang="sk-SK" b="1" dirty="0" smtClean="0">
                <a:solidFill>
                  <a:srgbClr val="FF0000"/>
                </a:solidFill>
              </a:rPr>
              <a:t>vrátiť iba jednu hodnotu</a:t>
            </a:r>
          </a:p>
          <a:p>
            <a:r>
              <a:rPr lang="sk-SK" dirty="0" smtClean="0"/>
              <a:t>Čo robiť, ak potrebujeme vrátiť viac hodnôt odrazu? Príklad: funkcia má prepočítať polárne súradnice [r, </a:t>
            </a:r>
            <a:r>
              <a:rPr lang="el-GR" dirty="0" smtClean="0">
                <a:latin typeface="Times New Roman"/>
                <a:cs typeface="Times New Roman"/>
              </a:rPr>
              <a:t>φ</a:t>
            </a:r>
            <a:r>
              <a:rPr lang="sk-SK" dirty="0" smtClean="0"/>
              <a:t>] na pravouhlé súradnice [x, y]</a:t>
            </a:r>
          </a:p>
          <a:p>
            <a:r>
              <a:rPr lang="sk-SK" dirty="0" smtClean="0"/>
              <a:t>Je možné, aby </a:t>
            </a:r>
            <a:r>
              <a:rPr lang="sk-SK" b="1" dirty="0" smtClean="0">
                <a:solidFill>
                  <a:srgbClr val="FF0000"/>
                </a:solidFill>
              </a:rPr>
              <a:t>funkcia zmenila premenné vo volajúcej funkcii </a:t>
            </a:r>
            <a:r>
              <a:rPr lang="sk-SK" dirty="0" smtClean="0"/>
              <a:t>a nemuseli sme použiť globálne premenné </a:t>
            </a:r>
            <a:r>
              <a:rPr lang="sk-SK" dirty="0"/>
              <a:t>r, </a:t>
            </a:r>
            <a:r>
              <a:rPr lang="el-GR" dirty="0" smtClean="0">
                <a:latin typeface="Times New Roman"/>
                <a:cs typeface="Times New Roman"/>
              </a:rPr>
              <a:t>φ</a:t>
            </a:r>
            <a:r>
              <a:rPr lang="sk-SK" dirty="0" smtClean="0">
                <a:latin typeface="Times New Roman"/>
                <a:cs typeface="Times New Roman"/>
              </a:rPr>
              <a:t>?</a:t>
            </a:r>
            <a:r>
              <a:rPr lang="sk-SK" dirty="0" smtClean="0">
                <a:cs typeface="Times New Roman"/>
              </a:rPr>
              <a:t> Áno – </a:t>
            </a:r>
            <a:r>
              <a:rPr lang="sk-SK" b="1" dirty="0" smtClean="0">
                <a:solidFill>
                  <a:srgbClr val="FF0000"/>
                </a:solidFill>
                <a:cs typeface="Times New Roman"/>
              </a:rPr>
              <a:t>odkazmi</a:t>
            </a:r>
            <a:r>
              <a:rPr lang="sk-SK" dirty="0" smtClean="0">
                <a:cs typeface="Times New Roman"/>
              </a:rPr>
              <a:t>.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95964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530040" cy="1143000"/>
          </a:xfrm>
        </p:spPr>
        <p:txBody>
          <a:bodyPr>
            <a:normAutofit/>
          </a:bodyPr>
          <a:lstStyle/>
          <a:p>
            <a:r>
              <a:rPr lang="sk-SK" dirty="0" smtClean="0"/>
              <a:t>Čo je adresa premennej?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357464"/>
          </a:xfrm>
        </p:spPr>
        <p:txBody>
          <a:bodyPr>
            <a:normAutofit fontScale="85000" lnSpcReduction="10000"/>
          </a:bodyPr>
          <a:lstStyle/>
          <a:p>
            <a:r>
              <a:rPr lang="sk-SK" dirty="0" smtClean="0"/>
              <a:t>Už vieme, že pre každú premennú v pamäti je rezervované nejaké miesto (istý počet bajtov)</a:t>
            </a:r>
          </a:p>
          <a:p>
            <a:r>
              <a:rPr lang="sk-SK" dirty="0" smtClean="0"/>
              <a:t>Pri vzniku premennej jej deklarovaním kompilátor vie, pod akým menom sa dané miesto v pamäti bude odkazovať. </a:t>
            </a:r>
          </a:p>
          <a:p>
            <a:pPr marL="82296" indent="0">
              <a:buNone/>
            </a:pPr>
            <a:endParaRPr lang="sk-SK" dirty="0" smtClean="0"/>
          </a:p>
          <a:p>
            <a:pPr marL="82296" indent="0">
              <a:buNone/>
            </a:pP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 i;</a:t>
            </a:r>
          </a:p>
          <a:p>
            <a:pPr marL="82296" indent="0">
              <a:buNone/>
            </a:pPr>
            <a:endParaRPr lang="sk-SK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 &lt;&lt; &amp;i; </a:t>
            </a:r>
          </a:p>
          <a:p>
            <a:pPr marL="82296" indent="0">
              <a:buNone/>
            </a:pPr>
            <a:endParaRPr lang="sk-SK" dirty="0" smtClean="0">
              <a:latin typeface="Courier New" pitchFamily="49" charset="0"/>
              <a:cs typeface="Courier New" pitchFamily="49" charset="0"/>
            </a:endParaRPr>
          </a:p>
        </p:txBody>
      </p:sp>
      <p:grpSp>
        <p:nvGrpSpPr>
          <p:cNvPr id="18" name="Skupina 17"/>
          <p:cNvGrpSpPr/>
          <p:nvPr/>
        </p:nvGrpSpPr>
        <p:grpSpPr>
          <a:xfrm>
            <a:off x="5076055" y="3899883"/>
            <a:ext cx="1728192" cy="2874657"/>
            <a:chOff x="6372200" y="3650687"/>
            <a:chExt cx="1728192" cy="2874657"/>
          </a:xfrm>
        </p:grpSpPr>
        <p:sp>
          <p:nvSpPr>
            <p:cNvPr id="15" name="Obdĺžnik 14"/>
            <p:cNvSpPr/>
            <p:nvPr/>
          </p:nvSpPr>
          <p:spPr>
            <a:xfrm>
              <a:off x="6372200" y="5013176"/>
              <a:ext cx="1296144" cy="129614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4" name="Obdĺžnik 3"/>
            <p:cNvSpPr/>
            <p:nvPr/>
          </p:nvSpPr>
          <p:spPr>
            <a:xfrm>
              <a:off x="6372200" y="4149080"/>
              <a:ext cx="1296144" cy="2376264"/>
            </a:xfrm>
            <a:prstGeom prst="rect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cxnSp>
          <p:nvCxnSpPr>
            <p:cNvPr id="6" name="Rovná spojnica 5"/>
            <p:cNvCxnSpPr/>
            <p:nvPr/>
          </p:nvCxnSpPr>
          <p:spPr>
            <a:xfrm>
              <a:off x="6372200" y="4437112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Rovná spojnica 7"/>
            <p:cNvCxnSpPr/>
            <p:nvPr/>
          </p:nvCxnSpPr>
          <p:spPr>
            <a:xfrm>
              <a:off x="6372200" y="4725144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Rovná spojnica 9"/>
            <p:cNvCxnSpPr/>
            <p:nvPr/>
          </p:nvCxnSpPr>
          <p:spPr>
            <a:xfrm>
              <a:off x="6372200" y="5013176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Rovná spojnica 10"/>
            <p:cNvCxnSpPr/>
            <p:nvPr/>
          </p:nvCxnSpPr>
          <p:spPr>
            <a:xfrm>
              <a:off x="6372200" y="5337212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Rovná spojnica 11"/>
            <p:cNvCxnSpPr/>
            <p:nvPr/>
          </p:nvCxnSpPr>
          <p:spPr>
            <a:xfrm>
              <a:off x="6372200" y="5655987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Rovná spojnica 12"/>
            <p:cNvCxnSpPr/>
            <p:nvPr/>
          </p:nvCxnSpPr>
          <p:spPr>
            <a:xfrm>
              <a:off x="6372200" y="6021288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Rovná spojnica 13"/>
            <p:cNvCxnSpPr/>
            <p:nvPr/>
          </p:nvCxnSpPr>
          <p:spPr>
            <a:xfrm>
              <a:off x="6372200" y="6309320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BlokTextu 15"/>
            <p:cNvSpPr txBox="1"/>
            <p:nvPr/>
          </p:nvSpPr>
          <p:spPr>
            <a:xfrm>
              <a:off x="6632184" y="3650687"/>
              <a:ext cx="7761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k-SK" dirty="0" smtClean="0"/>
                <a:t>Pamäť</a:t>
              </a:r>
              <a:endParaRPr lang="sk-SK" dirty="0"/>
            </a:p>
          </p:txBody>
        </p:sp>
        <p:sp>
          <p:nvSpPr>
            <p:cNvPr id="17" name="Pravá zložená zátvorka 16"/>
            <p:cNvSpPr/>
            <p:nvPr/>
          </p:nvSpPr>
          <p:spPr>
            <a:xfrm>
              <a:off x="7668344" y="5013176"/>
              <a:ext cx="432048" cy="1296144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</p:grpSp>
      <p:sp>
        <p:nvSpPr>
          <p:cNvPr id="19" name="BlokTextu 18"/>
          <p:cNvSpPr txBox="1"/>
          <p:nvPr/>
        </p:nvSpPr>
        <p:spPr>
          <a:xfrm>
            <a:off x="6804247" y="5586408"/>
            <a:ext cx="20162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 smtClean="0"/>
              <a:t>Miesto rezervované</a:t>
            </a:r>
          </a:p>
          <a:p>
            <a:r>
              <a:rPr lang="sk-SK" dirty="0" smtClean="0"/>
              <a:t>pre premennú i</a:t>
            </a:r>
            <a:endParaRPr lang="sk-SK" dirty="0"/>
          </a:p>
        </p:txBody>
      </p:sp>
      <p:cxnSp>
        <p:nvCxnSpPr>
          <p:cNvPr id="21" name="Rovná spojovacia šípka 20"/>
          <p:cNvCxnSpPr/>
          <p:nvPr/>
        </p:nvCxnSpPr>
        <p:spPr>
          <a:xfrm>
            <a:off x="2555776" y="4269215"/>
            <a:ext cx="2304256" cy="9931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Bublina v tvare zaobleného obdĺžnika 4"/>
          <p:cNvSpPr/>
          <p:nvPr/>
        </p:nvSpPr>
        <p:spPr>
          <a:xfrm>
            <a:off x="1547664" y="5910444"/>
            <a:ext cx="2520280" cy="648072"/>
          </a:xfrm>
          <a:prstGeom prst="wedgeRoundRectCallout">
            <a:avLst>
              <a:gd name="adj1" fmla="val 23695"/>
              <a:gd name="adj2" fmla="val -9783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Adresa pamäte,  kde je uložená premenná i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685330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Odkazy – čo je to?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691680" y="1412777"/>
            <a:ext cx="7282056" cy="4985101"/>
          </a:xfrm>
        </p:spPr>
        <p:txBody>
          <a:bodyPr>
            <a:normAutofit/>
          </a:bodyPr>
          <a:lstStyle/>
          <a:p>
            <a:r>
              <a:rPr lang="sk-SK" sz="2400" dirty="0" smtClean="0"/>
              <a:t>Odkaz – premenná odkazujúca na inú premennú.  Analógia odkazov na články v encyklopédiách:</a:t>
            </a:r>
            <a:br>
              <a:rPr lang="sk-SK" sz="2400" dirty="0" smtClean="0"/>
            </a:br>
            <a:r>
              <a:rPr lang="sk-SK" sz="2400" i="1" dirty="0" smtClean="0">
                <a:solidFill>
                  <a:schemeClr val="accent6"/>
                </a:solidFill>
              </a:rPr>
              <a:t>pokrovec</a:t>
            </a:r>
            <a:r>
              <a:rPr lang="sk-SK" sz="2400" dirty="0" smtClean="0">
                <a:solidFill>
                  <a:schemeClr val="accent6"/>
                </a:solidFill>
              </a:rPr>
              <a:t> – pozri </a:t>
            </a:r>
            <a:r>
              <a:rPr lang="sk-SK" sz="2400" i="1" dirty="0" smtClean="0">
                <a:solidFill>
                  <a:schemeClr val="accent6"/>
                </a:solidFill>
              </a:rPr>
              <a:t>koberec</a:t>
            </a:r>
          </a:p>
          <a:p>
            <a:r>
              <a:rPr lang="sk-SK" sz="2400" dirty="0" smtClean="0"/>
              <a:t>Obsah premennej (vyčlenenú časť pamäte) sprístupníme aj pod iným menom. </a:t>
            </a:r>
          </a:p>
          <a:p>
            <a:pPr marL="82296" indent="0">
              <a:buNone/>
            </a:pPr>
            <a:endParaRPr lang="sk-SK" sz="2400" dirty="0" smtClean="0"/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i=2;</a:t>
            </a: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&amp;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n=i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	</a:t>
            </a: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	n = 5;</a:t>
            </a:r>
          </a:p>
        </p:txBody>
      </p:sp>
      <p:grpSp>
        <p:nvGrpSpPr>
          <p:cNvPr id="18" name="Skupina 17"/>
          <p:cNvGrpSpPr/>
          <p:nvPr/>
        </p:nvGrpSpPr>
        <p:grpSpPr>
          <a:xfrm>
            <a:off x="5076055" y="3899883"/>
            <a:ext cx="1728192" cy="2874657"/>
            <a:chOff x="6372200" y="3650687"/>
            <a:chExt cx="1728192" cy="2874657"/>
          </a:xfrm>
        </p:grpSpPr>
        <p:sp>
          <p:nvSpPr>
            <p:cNvPr id="15" name="Obdĺžnik 14"/>
            <p:cNvSpPr/>
            <p:nvPr/>
          </p:nvSpPr>
          <p:spPr>
            <a:xfrm>
              <a:off x="6372200" y="5013176"/>
              <a:ext cx="1296144" cy="129614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4" name="Obdĺžnik 3"/>
            <p:cNvSpPr/>
            <p:nvPr/>
          </p:nvSpPr>
          <p:spPr>
            <a:xfrm>
              <a:off x="6372200" y="4149080"/>
              <a:ext cx="1296144" cy="2376264"/>
            </a:xfrm>
            <a:prstGeom prst="rect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cxnSp>
          <p:nvCxnSpPr>
            <p:cNvPr id="6" name="Rovná spojnica 5"/>
            <p:cNvCxnSpPr/>
            <p:nvPr/>
          </p:nvCxnSpPr>
          <p:spPr>
            <a:xfrm>
              <a:off x="6372200" y="4437112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Rovná spojnica 7"/>
            <p:cNvCxnSpPr/>
            <p:nvPr/>
          </p:nvCxnSpPr>
          <p:spPr>
            <a:xfrm>
              <a:off x="6372200" y="4725144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Rovná spojnica 9"/>
            <p:cNvCxnSpPr/>
            <p:nvPr/>
          </p:nvCxnSpPr>
          <p:spPr>
            <a:xfrm>
              <a:off x="6372200" y="5013176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Rovná spojnica 10"/>
            <p:cNvCxnSpPr/>
            <p:nvPr/>
          </p:nvCxnSpPr>
          <p:spPr>
            <a:xfrm>
              <a:off x="6372200" y="5337212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Rovná spojnica 11"/>
            <p:cNvCxnSpPr/>
            <p:nvPr/>
          </p:nvCxnSpPr>
          <p:spPr>
            <a:xfrm>
              <a:off x="6372200" y="5655987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Rovná spojnica 12"/>
            <p:cNvCxnSpPr/>
            <p:nvPr/>
          </p:nvCxnSpPr>
          <p:spPr>
            <a:xfrm>
              <a:off x="6372200" y="6021288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Rovná spojnica 13"/>
            <p:cNvCxnSpPr/>
            <p:nvPr/>
          </p:nvCxnSpPr>
          <p:spPr>
            <a:xfrm>
              <a:off x="6372200" y="6309320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BlokTextu 15"/>
            <p:cNvSpPr txBox="1"/>
            <p:nvPr/>
          </p:nvSpPr>
          <p:spPr>
            <a:xfrm>
              <a:off x="6632184" y="3650687"/>
              <a:ext cx="7761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k-SK" dirty="0" smtClean="0"/>
                <a:t>Pamäť</a:t>
              </a:r>
              <a:endParaRPr lang="sk-SK" dirty="0"/>
            </a:p>
          </p:txBody>
        </p:sp>
        <p:sp>
          <p:nvSpPr>
            <p:cNvPr id="17" name="Pravá zložená zátvorka 16"/>
            <p:cNvSpPr/>
            <p:nvPr/>
          </p:nvSpPr>
          <p:spPr>
            <a:xfrm>
              <a:off x="7668344" y="5013176"/>
              <a:ext cx="432048" cy="1296144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</p:grpSp>
      <p:sp>
        <p:nvSpPr>
          <p:cNvPr id="19" name="BlokTextu 18"/>
          <p:cNvSpPr txBox="1"/>
          <p:nvPr/>
        </p:nvSpPr>
        <p:spPr>
          <a:xfrm>
            <a:off x="6804247" y="5586408"/>
            <a:ext cx="20162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 smtClean="0"/>
              <a:t>Miesto rezervované</a:t>
            </a:r>
          </a:p>
          <a:p>
            <a:r>
              <a:rPr lang="sk-SK" dirty="0" smtClean="0"/>
              <a:t>pre premennú i</a:t>
            </a:r>
            <a:endParaRPr lang="sk-SK" dirty="0"/>
          </a:p>
        </p:txBody>
      </p:sp>
      <p:cxnSp>
        <p:nvCxnSpPr>
          <p:cNvPr id="21" name="Rovná spojovacia šípka 20"/>
          <p:cNvCxnSpPr/>
          <p:nvPr/>
        </p:nvCxnSpPr>
        <p:spPr>
          <a:xfrm>
            <a:off x="3707904" y="4269215"/>
            <a:ext cx="1152128" cy="9931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Bublina v tvare zaobleného obdĺžnika 21"/>
          <p:cNvSpPr/>
          <p:nvPr/>
        </p:nvSpPr>
        <p:spPr>
          <a:xfrm>
            <a:off x="131524" y="2852936"/>
            <a:ext cx="1872208" cy="943581"/>
          </a:xfrm>
          <a:prstGeom prst="wedgeRoundRectCallout">
            <a:avLst>
              <a:gd name="adj1" fmla="val 123469"/>
              <a:gd name="adj2" fmla="val 5992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Deklarácia premennej i</a:t>
            </a:r>
          </a:p>
          <a:p>
            <a:pPr algn="ctr"/>
            <a:r>
              <a:rPr lang="sk-SK" dirty="0" smtClean="0"/>
              <a:t>typu </a:t>
            </a:r>
            <a:r>
              <a:rPr lang="sk-SK" dirty="0" err="1" smtClean="0"/>
              <a:t>int</a:t>
            </a:r>
            <a:endParaRPr lang="sk-SK" dirty="0"/>
          </a:p>
        </p:txBody>
      </p:sp>
      <p:sp>
        <p:nvSpPr>
          <p:cNvPr id="23" name="Bublina v tvare zaobleného obdĺžnika 22"/>
          <p:cNvSpPr/>
          <p:nvPr/>
        </p:nvSpPr>
        <p:spPr>
          <a:xfrm>
            <a:off x="131524" y="3948744"/>
            <a:ext cx="1872208" cy="920244"/>
          </a:xfrm>
          <a:prstGeom prst="wedgeRoundRectCallout">
            <a:avLst>
              <a:gd name="adj1" fmla="val 121249"/>
              <a:gd name="adj2" fmla="val 4200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Deklarácia premennej n typu odkaz na </a:t>
            </a:r>
            <a:r>
              <a:rPr lang="sk-SK" dirty="0" err="1" smtClean="0"/>
              <a:t>int</a:t>
            </a:r>
            <a:endParaRPr lang="sk-SK" dirty="0"/>
          </a:p>
        </p:txBody>
      </p:sp>
      <p:sp>
        <p:nvSpPr>
          <p:cNvPr id="24" name="Bublina v tvare zaobleného obdĺžnika 23"/>
          <p:cNvSpPr/>
          <p:nvPr/>
        </p:nvSpPr>
        <p:spPr>
          <a:xfrm>
            <a:off x="131524" y="5112536"/>
            <a:ext cx="1872208" cy="920244"/>
          </a:xfrm>
          <a:prstGeom prst="wedgeRoundRectCallout">
            <a:avLst>
              <a:gd name="adj1" fmla="val 155289"/>
              <a:gd name="adj2" fmla="val -4832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n bude odkazovať na i (na jej obsah)</a:t>
            </a:r>
            <a:endParaRPr lang="sk-SK" dirty="0"/>
          </a:p>
        </p:txBody>
      </p:sp>
      <p:cxnSp>
        <p:nvCxnSpPr>
          <p:cNvPr id="26" name="Rovná spojovacia šípka 25"/>
          <p:cNvCxnSpPr/>
          <p:nvPr/>
        </p:nvCxnSpPr>
        <p:spPr>
          <a:xfrm flipH="1" flipV="1">
            <a:off x="3563888" y="4269215"/>
            <a:ext cx="72008" cy="4675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Bublina v tvare zaobleného obdĺžnika 31"/>
          <p:cNvSpPr/>
          <p:nvPr/>
        </p:nvSpPr>
        <p:spPr>
          <a:xfrm>
            <a:off x="292424" y="6297641"/>
            <a:ext cx="4581463" cy="460122"/>
          </a:xfrm>
          <a:prstGeom prst="wedgeRoundRectCallout">
            <a:avLst>
              <a:gd name="adj1" fmla="val 19565"/>
              <a:gd name="adj2" fmla="val -10553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Nezmení sa obsah n,  ale obsah premennej i !</a:t>
            </a:r>
            <a:endParaRPr lang="sk-SK" dirty="0"/>
          </a:p>
        </p:txBody>
      </p:sp>
      <p:cxnSp>
        <p:nvCxnSpPr>
          <p:cNvPr id="34" name="Rovná spojovacia šípka 33"/>
          <p:cNvCxnSpPr/>
          <p:nvPr/>
        </p:nvCxnSpPr>
        <p:spPr>
          <a:xfrm flipV="1">
            <a:off x="3635896" y="5288087"/>
            <a:ext cx="1224136" cy="46012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1230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Odkazy – na čo je to dobré?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5410200"/>
          </a:xfrm>
        </p:spPr>
        <p:txBody>
          <a:bodyPr>
            <a:normAutofit fontScale="70000" lnSpcReduction="20000"/>
          </a:bodyPr>
          <a:lstStyle/>
          <a:p>
            <a:r>
              <a:rPr lang="sk-SK" sz="4000" dirty="0" smtClean="0"/>
              <a:t>Rôzne využitie, ale výhodne sa používajú pre odovzdávanie návratových hodnôt funkcií</a:t>
            </a:r>
          </a:p>
          <a:p>
            <a:pPr marL="82296" indent="0">
              <a:buNone/>
            </a:pPr>
            <a:endParaRPr lang="sk-SK" dirty="0" smtClean="0"/>
          </a:p>
          <a:p>
            <a:pPr marL="82296" indent="0">
              <a:buNone/>
            </a:pPr>
            <a:r>
              <a:rPr lang="sk-SK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nt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main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 marL="82296" indent="0">
              <a:buNone/>
            </a:pPr>
            <a:r>
              <a:rPr lang="sk-SK" dirty="0">
                <a:latin typeface="Courier New" pitchFamily="49" charset="0"/>
                <a:cs typeface="Courier New" pitchFamily="49" charset="0"/>
              </a:rPr>
              <a:t>{</a:t>
            </a:r>
            <a:endParaRPr lang="sk-SK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 r0=2, fi0=2.5, x0, y0;</a:t>
            </a:r>
          </a:p>
          <a:p>
            <a:pPr marL="82296" indent="0">
              <a:buNone/>
            </a:pPr>
            <a:r>
              <a:rPr lang="sk-SK" dirty="0" smtClean="0">
                <a:latin typeface="Courier New" pitchFamily="49" charset="0"/>
                <a:cs typeface="Courier New" pitchFamily="49" charset="0"/>
              </a:rPr>
              <a:t>Polar2cart (x0,y0,r0,fi0);</a:t>
            </a:r>
          </a:p>
          <a:p>
            <a:pPr marL="82296" indent="0">
              <a:buNone/>
            </a:pPr>
            <a:r>
              <a:rPr lang="sk-SK" dirty="0" smtClean="0">
                <a:latin typeface="Courier New" pitchFamily="49" charset="0"/>
                <a:cs typeface="Courier New" pitchFamily="49" charset="0"/>
              </a:rPr>
              <a:t>...</a:t>
            </a:r>
            <a:endParaRPr lang="sk-SK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82296" indent="0">
              <a:buNone/>
            </a:pPr>
            <a:r>
              <a:rPr lang="sk-SK" dirty="0" err="1">
                <a:latin typeface="Courier New" pitchFamily="49" charset="0"/>
                <a:cs typeface="Courier New" pitchFamily="49" charset="0"/>
              </a:rPr>
              <a:t>v</a:t>
            </a: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oid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 Polar2cart(float &amp;x, </a:t>
            </a: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 &amp;y, </a:t>
            </a: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 r,</a:t>
            </a:r>
            <a:br>
              <a:rPr lang="sk-SK" dirty="0" smtClean="0">
                <a:latin typeface="Courier New" pitchFamily="49" charset="0"/>
                <a:cs typeface="Courier New" pitchFamily="49" charset="0"/>
              </a:rPr>
            </a:br>
            <a:r>
              <a:rPr lang="sk-SK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fi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82296" indent="0">
              <a:buNone/>
            </a:pPr>
            <a:r>
              <a:rPr lang="sk-SK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dirty="0" smtClean="0">
                <a:latin typeface="Courier New" pitchFamily="49" charset="0"/>
                <a:cs typeface="Courier New" pitchFamily="49" charset="0"/>
              </a:rPr>
              <a:t>x = r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*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cos</a:t>
            </a:r>
            <a:r>
              <a:rPr lang="sk-SK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fi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 marL="82296" indent="0">
              <a:buNone/>
            </a:pPr>
            <a:r>
              <a:rPr lang="sk-SK" dirty="0" smtClean="0">
                <a:latin typeface="Courier New" pitchFamily="49" charset="0"/>
                <a:cs typeface="Courier New" pitchFamily="49" charset="0"/>
              </a:rPr>
              <a:t>y = r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*sin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fi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);</a:t>
            </a:r>
            <a:endParaRPr lang="sk-SK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02037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78098"/>
          </a:xfrm>
        </p:spPr>
        <p:txBody>
          <a:bodyPr/>
          <a:lstStyle/>
          <a:p>
            <a:r>
              <a:rPr lang="sk-SK" dirty="0" smtClean="0"/>
              <a:t>Odkazy </a:t>
            </a:r>
            <a:r>
              <a:rPr lang="sk-SK" dirty="0" err="1" smtClean="0"/>
              <a:t>vs</a:t>
            </a:r>
            <a:r>
              <a:rPr lang="sk-SK" dirty="0" smtClean="0"/>
              <a:t>. návratová hodnota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196752"/>
            <a:ext cx="7890080" cy="5832648"/>
          </a:xfrm>
        </p:spPr>
        <p:txBody>
          <a:bodyPr>
            <a:normAutofit fontScale="47500" lnSpcReduction="20000"/>
          </a:bodyPr>
          <a:lstStyle/>
          <a:p>
            <a:r>
              <a:rPr lang="sk-SK" sz="4000" dirty="0" smtClean="0"/>
              <a:t>Načo potom potrebujeme návratovú hodnotu funkcie, ak vieme hodnotu vrátiť odkazom?</a:t>
            </a:r>
          </a:p>
          <a:p>
            <a:r>
              <a:rPr lang="sk-SK" sz="4000" dirty="0" smtClean="0"/>
              <a:t>Kvôli </a:t>
            </a:r>
            <a:r>
              <a:rPr lang="sk-SK" sz="4000" b="1" dirty="0" smtClean="0">
                <a:solidFill>
                  <a:srgbClr val="FF0000"/>
                </a:solidFill>
              </a:rPr>
              <a:t>čitateľnosti programu</a:t>
            </a:r>
            <a:r>
              <a:rPr lang="sk-SK" sz="4000" dirty="0" smtClean="0"/>
              <a:t>, ak programujeme „klasickú“ funkciu</a:t>
            </a:r>
          </a:p>
          <a:p>
            <a:r>
              <a:rPr lang="sk-SK" sz="4000" dirty="0" smtClean="0"/>
              <a:t>Ak využívame odkazy, návratovou hodnotou môže byť typ napríklad </a:t>
            </a:r>
            <a:r>
              <a:rPr lang="sk-SK" sz="4000" b="1" dirty="0" err="1" smtClean="0">
                <a:solidFill>
                  <a:srgbClr val="FF0000"/>
                </a:solidFill>
              </a:rPr>
              <a:t>bool</a:t>
            </a:r>
            <a:r>
              <a:rPr lang="sk-SK" sz="4000" b="1" dirty="0" smtClean="0">
                <a:solidFill>
                  <a:srgbClr val="FF0000"/>
                </a:solidFill>
              </a:rPr>
              <a:t>:</a:t>
            </a:r>
            <a:br>
              <a:rPr lang="sk-SK" sz="4000" b="1" dirty="0" smtClean="0">
                <a:solidFill>
                  <a:srgbClr val="FF0000"/>
                </a:solidFill>
              </a:rPr>
            </a:br>
            <a:r>
              <a:rPr lang="sk-SK" sz="4000" b="1" dirty="0" err="1" smtClean="0">
                <a:solidFill>
                  <a:srgbClr val="FF0000"/>
                </a:solidFill>
              </a:rPr>
              <a:t>true</a:t>
            </a:r>
            <a:r>
              <a:rPr lang="sk-SK" sz="4000" dirty="0" smtClean="0">
                <a:solidFill>
                  <a:srgbClr val="FF0000"/>
                </a:solidFill>
              </a:rPr>
              <a:t> </a:t>
            </a:r>
            <a:r>
              <a:rPr lang="sk-SK" sz="4000" dirty="0" smtClean="0"/>
              <a:t>= funkcia sa úspešne vykonala, </a:t>
            </a:r>
            <a:br>
              <a:rPr lang="sk-SK" sz="4000" dirty="0" smtClean="0"/>
            </a:br>
            <a:r>
              <a:rPr lang="sk-SK" sz="4000" b="1" dirty="0" err="1" smtClean="0">
                <a:solidFill>
                  <a:srgbClr val="FF0000"/>
                </a:solidFill>
              </a:rPr>
              <a:t>false</a:t>
            </a:r>
            <a:r>
              <a:rPr lang="sk-SK" sz="4000" dirty="0" smtClean="0">
                <a:solidFill>
                  <a:srgbClr val="FF0000"/>
                </a:solidFill>
              </a:rPr>
              <a:t> </a:t>
            </a:r>
            <a:r>
              <a:rPr lang="sk-SK" sz="4000" dirty="0" smtClean="0"/>
              <a:t>= došlo k chybe (napríklad argument je mimo definičný obor funkcie)</a:t>
            </a:r>
          </a:p>
          <a:p>
            <a:endParaRPr lang="sk-SK" sz="4000" dirty="0" smtClean="0"/>
          </a:p>
          <a:p>
            <a:pPr marL="82296" indent="0">
              <a:buNone/>
            </a:pPr>
            <a:r>
              <a:rPr lang="sk-SK" sz="3600" dirty="0" err="1">
                <a:latin typeface="Courier New" pitchFamily="49" charset="0"/>
                <a:cs typeface="Courier New" pitchFamily="49" charset="0"/>
              </a:rPr>
              <a:t>b</a:t>
            </a:r>
            <a:r>
              <a:rPr lang="sk-SK" sz="3600" dirty="0" err="1" smtClean="0">
                <a:latin typeface="Courier New" pitchFamily="49" charset="0"/>
                <a:cs typeface="Courier New" pitchFamily="49" charset="0"/>
              </a:rPr>
              <a:t>ool</a:t>
            </a:r>
            <a:r>
              <a:rPr lang="sk-SK" sz="3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3600" dirty="0" err="1" smtClean="0">
                <a:latin typeface="Courier New" pitchFamily="49" charset="0"/>
                <a:cs typeface="Courier New" pitchFamily="49" charset="0"/>
              </a:rPr>
              <a:t>MojAsin</a:t>
            </a:r>
            <a:r>
              <a:rPr lang="sk-SK" sz="36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3600" dirty="0" err="1" smtClean="0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3600" dirty="0" smtClean="0">
                <a:latin typeface="Courier New" pitchFamily="49" charset="0"/>
                <a:cs typeface="Courier New" pitchFamily="49" charset="0"/>
              </a:rPr>
              <a:t> &amp;y, </a:t>
            </a:r>
            <a:r>
              <a:rPr lang="sk-SK" sz="3600" dirty="0" err="1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3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3600" dirty="0" smtClean="0">
                <a:latin typeface="Courier New" pitchFamily="49" charset="0"/>
                <a:cs typeface="Courier New" pitchFamily="49" charset="0"/>
              </a:rPr>
              <a:t>x)</a:t>
            </a:r>
            <a:endParaRPr lang="sk-SK" sz="36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3600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sz="36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3600" err="1" smtClean="0">
                <a:latin typeface="Courier New" pitchFamily="49" charset="0"/>
                <a:cs typeface="Courier New" pitchFamily="49" charset="0"/>
              </a:rPr>
              <a:t>if</a:t>
            </a:r>
            <a:r>
              <a:rPr lang="sk-SK" sz="360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3600" err="1" smtClean="0">
                <a:latin typeface="Courier New" pitchFamily="49" charset="0"/>
                <a:cs typeface="Courier New" pitchFamily="49" charset="0"/>
              </a:rPr>
              <a:t>fabs</a:t>
            </a:r>
            <a:r>
              <a:rPr lang="sk-SK" sz="3600" smtClean="0">
                <a:latin typeface="Courier New" pitchFamily="49" charset="0"/>
                <a:cs typeface="Courier New" pitchFamily="49" charset="0"/>
              </a:rPr>
              <a:t>(x</a:t>
            </a:r>
            <a:r>
              <a:rPr lang="sk-SK" sz="3600" smtClean="0">
                <a:latin typeface="Courier New" pitchFamily="49" charset="0"/>
                <a:cs typeface="Courier New" pitchFamily="49" charset="0"/>
              </a:rPr>
              <a:t>)&lt;=1)</a:t>
            </a:r>
            <a:endParaRPr lang="sk-SK" sz="36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3600" dirty="0" smtClean="0">
                <a:latin typeface="Courier New" pitchFamily="49" charset="0"/>
                <a:cs typeface="Courier New" pitchFamily="49" charset="0"/>
              </a:rPr>
              <a:t>	{</a:t>
            </a:r>
          </a:p>
          <a:p>
            <a:pPr marL="82296" indent="0">
              <a:buNone/>
            </a:pPr>
            <a:r>
              <a:rPr lang="sk-SK" sz="36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3600" dirty="0" smtClean="0">
                <a:latin typeface="Courier New" pitchFamily="49" charset="0"/>
                <a:cs typeface="Courier New" pitchFamily="49" charset="0"/>
              </a:rPr>
              <a:t>	y </a:t>
            </a:r>
            <a:r>
              <a:rPr lang="sk-SK" sz="3600" dirty="0">
                <a:latin typeface="Courier New" pitchFamily="49" charset="0"/>
                <a:cs typeface="Courier New" pitchFamily="49" charset="0"/>
              </a:rPr>
              <a:t>= </a:t>
            </a:r>
            <a:r>
              <a:rPr lang="sk-SK" sz="3600" dirty="0" smtClean="0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s</a:t>
            </a:r>
            <a:r>
              <a:rPr lang="sk-SK" sz="3600" dirty="0" smtClean="0">
                <a:latin typeface="Courier New" pitchFamily="49" charset="0"/>
                <a:cs typeface="Courier New" pitchFamily="49" charset="0"/>
              </a:rPr>
              <a:t>in(x);</a:t>
            </a:r>
          </a:p>
          <a:p>
            <a:pPr marL="82296" indent="0">
              <a:buNone/>
            </a:pPr>
            <a:r>
              <a:rPr lang="sk-SK" sz="36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36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3600" dirty="0" err="1" smtClean="0">
                <a:latin typeface="Courier New" pitchFamily="49" charset="0"/>
                <a:cs typeface="Courier New" pitchFamily="49" charset="0"/>
              </a:rPr>
              <a:t>return</a:t>
            </a:r>
            <a:r>
              <a:rPr lang="sk-SK" sz="3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3600" dirty="0" err="1" smtClean="0">
                <a:latin typeface="Courier New" pitchFamily="49" charset="0"/>
                <a:cs typeface="Courier New" pitchFamily="49" charset="0"/>
              </a:rPr>
              <a:t>true</a:t>
            </a:r>
            <a:r>
              <a:rPr lang="sk-SK" sz="36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r>
              <a:rPr lang="sk-SK" sz="3600" dirty="0" smtClean="0">
                <a:latin typeface="Courier New" pitchFamily="49" charset="0"/>
                <a:cs typeface="Courier New" pitchFamily="49" charset="0"/>
              </a:rPr>
              <a:t>	}</a:t>
            </a:r>
          </a:p>
          <a:p>
            <a:pPr marL="82296" indent="0">
              <a:buNone/>
            </a:pPr>
            <a:r>
              <a:rPr lang="sk-SK" sz="36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3600" dirty="0" err="1" smtClean="0">
                <a:latin typeface="Courier New" pitchFamily="49" charset="0"/>
                <a:cs typeface="Courier New" pitchFamily="49" charset="0"/>
              </a:rPr>
              <a:t>else</a:t>
            </a:r>
            <a:endParaRPr lang="sk-SK" sz="36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3600" dirty="0" smtClean="0">
                <a:latin typeface="Courier New" pitchFamily="49" charset="0"/>
                <a:cs typeface="Courier New" pitchFamily="49" charset="0"/>
              </a:rPr>
              <a:t>	{</a:t>
            </a:r>
            <a:endParaRPr lang="sk-SK" sz="36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3600" dirty="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sk-SK" sz="3600" dirty="0" err="1" smtClean="0">
                <a:latin typeface="Courier New" pitchFamily="49" charset="0"/>
                <a:cs typeface="Courier New" pitchFamily="49" charset="0"/>
              </a:rPr>
              <a:t>return</a:t>
            </a:r>
            <a:r>
              <a:rPr lang="sk-SK" sz="3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3600" dirty="0" err="1" smtClean="0">
                <a:latin typeface="Courier New" pitchFamily="49" charset="0"/>
                <a:cs typeface="Courier New" pitchFamily="49" charset="0"/>
              </a:rPr>
              <a:t>false</a:t>
            </a:r>
            <a:r>
              <a:rPr lang="sk-SK" sz="3600" dirty="0" smtClean="0">
                <a:latin typeface="Courier New" pitchFamily="49" charset="0"/>
                <a:cs typeface="Courier New" pitchFamily="49" charset="0"/>
              </a:rPr>
              <a:t>;</a:t>
            </a:r>
            <a:endParaRPr lang="sk-SK" sz="36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3600" dirty="0" smtClean="0">
                <a:latin typeface="Courier New" pitchFamily="49" charset="0"/>
                <a:cs typeface="Courier New" pitchFamily="49" charset="0"/>
              </a:rPr>
              <a:t>	}</a:t>
            </a:r>
          </a:p>
          <a:p>
            <a:pPr marL="82296" indent="0">
              <a:buNone/>
            </a:pPr>
            <a:r>
              <a:rPr lang="sk-SK" sz="36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sk-SK" sz="4000" dirty="0" smtClean="0"/>
          </a:p>
          <a:p>
            <a:endParaRPr lang="sk-SK" sz="4000" dirty="0" smtClean="0"/>
          </a:p>
          <a:p>
            <a:endParaRPr lang="sk-SK" sz="4000" dirty="0" smtClean="0"/>
          </a:p>
        </p:txBody>
      </p:sp>
    </p:spTree>
    <p:extLst>
      <p:ext uri="{BB962C8B-B14F-4D97-AF65-F5344CB8AC3E}">
        <p14:creationId xmlns:p14="http://schemas.microsoft.com/office/powerpoint/2010/main" val="4158406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novrat">
  <a:themeElements>
    <a:clrScheme name="Slnovrat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lnovrat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novrat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301</TotalTime>
  <Words>308</Words>
  <Application>Microsoft Office PowerPoint</Application>
  <PresentationFormat>Prezentácia na obrazovke (4:3)</PresentationFormat>
  <Paragraphs>67</Paragraphs>
  <Slides>6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6</vt:i4>
      </vt:variant>
    </vt:vector>
  </HeadingPairs>
  <TitlesOfParts>
    <vt:vector size="7" baseType="lpstr">
      <vt:lpstr>Slnovrat</vt:lpstr>
      <vt:lpstr>Odkazy</vt:lpstr>
      <vt:lpstr>Odkazy (referencie) - motivácia</vt:lpstr>
      <vt:lpstr>Čo je adresa premennej?</vt:lpstr>
      <vt:lpstr>Odkazy – čo je to?</vt:lpstr>
      <vt:lpstr>Odkazy – na čo je to dobré?</vt:lpstr>
      <vt:lpstr>Odkazy vs. návratová hodnota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Funkcie</dc:title>
  <dc:creator>kundracik</dc:creator>
  <cp:lastModifiedBy>kundracik</cp:lastModifiedBy>
  <cp:revision>19</cp:revision>
  <dcterms:created xsi:type="dcterms:W3CDTF">2013-03-01T08:46:17Z</dcterms:created>
  <dcterms:modified xsi:type="dcterms:W3CDTF">2013-03-05T14:07:15Z</dcterms:modified>
</cp:coreProperties>
</file>