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5" r:id="rId6"/>
    <p:sldId id="264" r:id="rId7"/>
    <p:sldId id="262" r:id="rId8"/>
    <p:sldId id="269" r:id="rId9"/>
    <p:sldId id="267" r:id="rId10"/>
    <p:sldId id="268" r:id="rId11"/>
    <p:sldId id="272" r:id="rId12"/>
    <p:sldId id="273" r:id="rId13"/>
    <p:sldId id="266" r:id="rId14"/>
    <p:sldId id="270" r:id="rId15"/>
    <p:sldId id="271" r:id="rId1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61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11. 10. 2020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</a:t>
            </a:r>
            <a:br>
              <a:rPr lang="sk-SK" dirty="0" smtClean="0"/>
            </a:br>
            <a:r>
              <a:rPr lang="sk-SK" dirty="0" smtClean="0"/>
              <a:t>(jednorozmerné)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Arrays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Text ako pole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340768"/>
            <a:ext cx="7890080" cy="5517232"/>
          </a:xfrm>
        </p:spPr>
        <p:txBody>
          <a:bodyPr>
            <a:normAutofit fontScale="47500" lnSpcReduction="20000"/>
          </a:bodyPr>
          <a:lstStyle/>
          <a:p>
            <a:r>
              <a:rPr lang="sk-SK" sz="5100" dirty="0" smtClean="0"/>
              <a:t>Text je vlastne pole znakov, dve možnosti deklarácie:</a:t>
            </a:r>
          </a:p>
          <a:p>
            <a:endParaRPr lang="sk-SK" sz="5100" dirty="0" smtClean="0"/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mojtext[10]=“ABCD“;</a:t>
            </a:r>
          </a:p>
          <a:p>
            <a:pPr marL="82296" indent="0">
              <a:buNone/>
            </a:pP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 mojtext[10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]={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‘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‘,‘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‘,‘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‘,‘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‘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,0};</a:t>
            </a:r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sk-SK" sz="4200" dirty="0" smtClean="0"/>
              <a:t>Ako vieme, kde už skončil text? Nasledujúci znak je 0 (nula).</a:t>
            </a:r>
            <a:endParaRPr lang="sk-SK" sz="4200" dirty="0"/>
          </a:p>
          <a:p>
            <a:pPr marL="82296" indent="0">
              <a:buNone/>
            </a:pPr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text[]="Ahoj!";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&lt;&lt; "text=" &lt;&lt; text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&lt;&lt; "text[0]="&lt;&lt; text[0]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&lt;&lt; "text[4]=" &lt;&lt; text[4]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&lt;&lt; "text[5]=" &lt;&lt; text[5]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i;</a:t>
            </a:r>
          </a:p>
          <a:p>
            <a:pPr marL="82296" indent="0">
              <a:buNone/>
            </a:pP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i=text[5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];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&lt;&lt; "text[5]=" &lt;&lt; i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30079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Nízkoúrovňová práca s textami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340768"/>
            <a:ext cx="7890080" cy="5517232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()- výpis do textu, knižnica </a:t>
            </a:r>
            <a:r>
              <a:rPr lang="sk-SK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2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cstdio</a:t>
            </a:r>
            <a:r>
              <a:rPr lang="sk-SK" sz="2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&gt;:</a:t>
            </a: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cstdio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text[128];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i=5;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text,"Hodnota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 i = %d 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dekadicky",i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&lt;&lt;text&lt;&lt;</a:t>
            </a:r>
            <a:r>
              <a:rPr lang="sk-SK" sz="20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0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Formátovací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%d – dekadické (celé) číslo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%03d – na 3 číslice (doplní sa nulami)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%f – desatinné číslo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%.4f – na 4 desatinné miesta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%05.2f – na 2 desatinné miesta + doplnenie nulami na 5 číslic pred desatinnou bodkou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%s - text 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30550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Nízkoúrovňová práca s textami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340768"/>
            <a:ext cx="7890080" cy="5517232"/>
          </a:xfrm>
        </p:spPr>
        <p:txBody>
          <a:bodyPr>
            <a:normAutofit fontScale="55000" lnSpcReduction="20000"/>
          </a:bodyPr>
          <a:lstStyle/>
          <a:p>
            <a:r>
              <a:rPr lang="sk-SK" sz="5100" dirty="0" smtClean="0"/>
              <a:t>Knižnica pochádzajúca z jazyka C – občas sa hodí</a:t>
            </a:r>
          </a:p>
          <a:p>
            <a:pPr marL="82296" indent="0">
              <a:buNone/>
            </a:pP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cstring</a:t>
            </a:r>
            <a:r>
              <a:rPr lang="sk-SK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sk-SK" sz="40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zdroj[10]=“ABCD“;</a:t>
            </a:r>
          </a:p>
          <a:p>
            <a:pPr marL="82296" indent="0">
              <a:buNone/>
            </a:pP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ciel[10]=“EFG“;</a:t>
            </a:r>
          </a:p>
          <a:p>
            <a:pPr marL="82296" indent="0">
              <a:buNone/>
            </a:pP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strcpy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ciel,zdroj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) – 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ciel=“ABCD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pPr marL="82296" indent="0">
              <a:buNone/>
            </a:pP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strcat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ciel,zdroj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) –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ciel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=“EFGABCD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pPr marL="82296" indent="0">
              <a:buNone/>
            </a:pPr>
            <a:r>
              <a:rPr lang="sk-SK" sz="40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trlen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(zdroj)- 4 (dĺžka textu – bez koncovej nuly)</a:t>
            </a:r>
          </a:p>
          <a:p>
            <a:pPr marL="82296" indent="0">
              <a:buNone/>
            </a:pP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strchr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(zdroj,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) – časť textu začínajúca na prvom výskyte znaku C, t.j. “CD“</a:t>
            </a:r>
          </a:p>
          <a:p>
            <a:pPr marL="82296" indent="0">
              <a:buNone/>
            </a:pPr>
            <a:r>
              <a:rPr lang="sk-SK" sz="40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sk-SK" sz="40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trstr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zdroj,“BC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“) – časť textu začínajúca na prvom výskyte textu “BC“, t.j. “BCD“</a:t>
            </a:r>
          </a:p>
          <a:p>
            <a:pPr marL="82296" indent="0">
              <a:buNone/>
            </a:pPr>
            <a:r>
              <a:rPr lang="sk-SK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zdroj[2]=0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– skráti text na “AB“</a:t>
            </a:r>
          </a:p>
          <a:p>
            <a:pPr marL="82296" indent="0">
              <a:buNone/>
            </a:pPr>
            <a:r>
              <a:rPr lang="sk-SK" sz="40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(zdroj+2)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– časť textu začínajúca za</a:t>
            </a:r>
            <a:br>
              <a:rPr lang="sk-SK" sz="4000" dirty="0" smtClean="0">
                <a:latin typeface="Courier New" pitchFamily="49" charset="0"/>
                <a:cs typeface="Courier New" pitchFamily="49" charset="0"/>
              </a:rPr>
            </a:b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2. písmenom, t.j. “CD“ -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vysvetlenie je založené na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smerníkoch (pointroch), presahuje momentálnu úroveň znalostí</a:t>
            </a:r>
          </a:p>
          <a:p>
            <a:endParaRPr lang="sk-SK" sz="4000" dirty="0">
              <a:solidFill>
                <a:srgbClr val="FF0000"/>
              </a:solidFill>
            </a:endParaRPr>
          </a:p>
          <a:p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18909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ako argumenty funkcií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70000" lnSpcReduction="20000"/>
          </a:bodyPr>
          <a:lstStyle/>
          <a:p>
            <a:r>
              <a:rPr lang="sk-SK" sz="4000" dirty="0" smtClean="0">
                <a:solidFill>
                  <a:srgbClr val="FF0000"/>
                </a:solidFill>
              </a:rPr>
              <a:t>Meno poľa bez uvedenia indexu je referenciou  - do funkcie sa posiela vždy iba referencia</a:t>
            </a:r>
          </a:p>
          <a:p>
            <a:r>
              <a:rPr lang="sk-SK" sz="4000" dirty="0" smtClean="0"/>
              <a:t>Dva ekvivalentné zápisy argumentov volanej funkcie</a:t>
            </a:r>
            <a:br>
              <a:rPr lang="sk-SK" sz="4000" dirty="0" smtClean="0"/>
            </a:br>
            <a:r>
              <a:rPr lang="sk-SK" sz="2600" dirty="0" smtClean="0"/>
              <a:t> 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a[3]={1,2,3};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b[3]={2,3,4};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c;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c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[3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[3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for(i=0;i&lt;3;i++)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+= x[i]*y[i];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sk-SK" sz="4000" dirty="0">
              <a:solidFill>
                <a:srgbClr val="FF0000"/>
              </a:solidFill>
            </a:endParaRPr>
          </a:p>
          <a:p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26890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ako argumenty funkcií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797624"/>
          </a:xfrm>
        </p:spPr>
        <p:txBody>
          <a:bodyPr>
            <a:normAutofit/>
          </a:bodyPr>
          <a:lstStyle/>
          <a:p>
            <a:r>
              <a:rPr lang="sk-SK" sz="4000" dirty="0" smtClean="0"/>
              <a:t>2. možnosť</a:t>
            </a:r>
            <a:br>
              <a:rPr lang="sk-SK" sz="4000" dirty="0" smtClean="0"/>
            </a:br>
            <a:r>
              <a:rPr lang="sk-SK" sz="2600" dirty="0" smtClean="0"/>
              <a:t> 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a[3]={1,2,3};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b[3]={2,3,4};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c;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c 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(&amp;x)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[3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(&amp;y)</a:t>
            </a: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[3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   for(i=0;i&lt;3;i++)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+= x[i]*y[i];</a:t>
            </a:r>
          </a:p>
          <a:p>
            <a:pPr marL="82296" indent="0">
              <a:buNone/>
            </a:pPr>
            <a:r>
              <a:rPr lang="sk-SK" sz="18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18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18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1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183889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ako argumenty funkcií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797624"/>
          </a:xfrm>
        </p:spPr>
        <p:txBody>
          <a:bodyPr>
            <a:normAutofit fontScale="70000" lnSpcReduction="20000"/>
          </a:bodyPr>
          <a:lstStyle/>
          <a:p>
            <a:r>
              <a:rPr lang="sk-SK" sz="4000" dirty="0" smtClean="0"/>
              <a:t>Vylepšenie – do funkcie poslať </a:t>
            </a:r>
            <a:r>
              <a:rPr lang="sk-SK" sz="4000" b="1" dirty="0" smtClean="0">
                <a:solidFill>
                  <a:srgbClr val="FF0000"/>
                </a:solidFill>
              </a:rPr>
              <a:t>konštantnú referenciu</a:t>
            </a:r>
            <a:r>
              <a:rPr lang="sk-SK" sz="4000" dirty="0" smtClean="0"/>
              <a:t> na pole</a:t>
            </a:r>
            <a:br>
              <a:rPr lang="sk-SK" sz="4000" dirty="0" smtClean="0"/>
            </a:br>
            <a:r>
              <a:rPr lang="sk-SK" sz="2600" dirty="0" smtClean="0"/>
              <a:t> 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a[3]={1,2,3};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b[3]={2,3,4};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c;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c 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a,b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SkalarnySucin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x[3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sk-SK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y[3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for(i=0;i&lt;3;i++)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+= x[i]*y[i];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sucin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3300" b="1" dirty="0" smtClean="0">
                <a:solidFill>
                  <a:srgbClr val="FF0000"/>
                </a:solidFill>
              </a:rPr>
              <a:t>Výhoda </a:t>
            </a:r>
            <a:r>
              <a:rPr lang="sk-SK" sz="3300" dirty="0" smtClean="0"/>
              <a:t>– Kompilátor neskompiluje kód, ktorý by zmenil obsah premennej, na ktorú ukazuje konštantná referencia</a:t>
            </a: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185570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Pole = indexovaný zoznam čísel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Analógia vektoru vo fyzike, prípadne postupnosti čísel</a:t>
            </a:r>
          </a:p>
          <a:p>
            <a:r>
              <a:rPr lang="sk-SK" dirty="0" smtClean="0"/>
              <a:t>Matematický zápis:</a:t>
            </a:r>
            <a:br>
              <a:rPr lang="sk-SK" dirty="0" smtClean="0"/>
            </a:br>
            <a:r>
              <a:rPr lang="sk-SK" i="1" dirty="0" smtClean="0"/>
              <a:t>a</a:t>
            </a:r>
            <a:r>
              <a:rPr lang="sk-SK" baseline="-25000" dirty="0" smtClean="0"/>
              <a:t>1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2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3</a:t>
            </a:r>
            <a:r>
              <a:rPr lang="sk-SK" dirty="0" smtClean="0"/>
              <a:t>, </a:t>
            </a:r>
            <a:r>
              <a:rPr lang="sk-SK" i="1" dirty="0" smtClean="0"/>
              <a:t>a</a:t>
            </a:r>
            <a:r>
              <a:rPr lang="sk-SK" baseline="-25000" dirty="0" smtClean="0"/>
              <a:t>4</a:t>
            </a:r>
            <a:r>
              <a:rPr lang="sk-SK" dirty="0" smtClean="0"/>
              <a:t>, ...</a:t>
            </a:r>
          </a:p>
          <a:p>
            <a:r>
              <a:rPr lang="sk-SK" dirty="0" smtClean="0"/>
              <a:t>C++ zápis:</a:t>
            </a:r>
            <a:br>
              <a:rPr lang="sk-SK" dirty="0" smtClean="0"/>
            </a:br>
            <a:r>
              <a:rPr lang="sk-SK" i="1" dirty="0" smtClean="0"/>
              <a:t>a</a:t>
            </a:r>
            <a:r>
              <a:rPr lang="sk-SK" dirty="0" smtClean="0"/>
              <a:t>[0], </a:t>
            </a:r>
            <a:r>
              <a:rPr lang="sk-SK" i="1" dirty="0" smtClean="0"/>
              <a:t>a</a:t>
            </a:r>
            <a:r>
              <a:rPr lang="sk-SK" dirty="0" smtClean="0"/>
              <a:t>[1], </a:t>
            </a:r>
            <a:r>
              <a:rPr lang="sk-SK" i="1" dirty="0" smtClean="0"/>
              <a:t>a</a:t>
            </a:r>
            <a:r>
              <a:rPr lang="sk-SK" dirty="0" smtClean="0"/>
              <a:t>[2], </a:t>
            </a:r>
            <a:r>
              <a:rPr lang="sk-SK" i="1" dirty="0" smtClean="0"/>
              <a:t>a</a:t>
            </a:r>
            <a:r>
              <a:rPr lang="sk-SK" dirty="0" smtClean="0"/>
              <a:t>[3], ...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14300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Deklarácia jednorozmerného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a[10];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r>
              <a:rPr lang="sk-SK" dirty="0" smtClean="0"/>
              <a:t>Čísla sú uložené v pamäti za sebou jedno za druhým</a:t>
            </a:r>
          </a:p>
          <a:p>
            <a:r>
              <a:rPr lang="sk-SK" dirty="0" smtClean="0"/>
              <a:t>Odkazovanie na prvky poľa: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a[0],a[5]</a:t>
            </a:r>
            <a:r>
              <a:rPr lang="sk-SK" dirty="0" smtClean="0">
                <a:cs typeface="Courier New" pitchFamily="49" charset="0"/>
              </a:rPr>
              <a:t> a podobne</a:t>
            </a:r>
            <a:endParaRPr lang="sk-SK" dirty="0">
              <a:cs typeface="Courier New" pitchFamily="49" charset="0"/>
            </a:endParaRPr>
          </a:p>
          <a:p>
            <a:r>
              <a:rPr lang="sk-SK" dirty="0" smtClean="0">
                <a:solidFill>
                  <a:srgbClr val="FF0000"/>
                </a:solidFill>
              </a:rPr>
              <a:t>POZOR! Prvky sa číslujú od 0 ! </a:t>
            </a:r>
            <a:br>
              <a:rPr lang="sk-SK" dirty="0" smtClean="0">
                <a:solidFill>
                  <a:srgbClr val="FF0000"/>
                </a:solidFill>
              </a:rPr>
            </a:br>
            <a:r>
              <a:rPr lang="sk-SK" dirty="0" smtClean="0">
                <a:solidFill>
                  <a:srgbClr val="FF0000"/>
                </a:solidFill>
              </a:rPr>
              <a:t>V našom prípade máme zarezervovaný priestor pre 10 čísel: a[0] až a[9] !</a:t>
            </a:r>
            <a:endParaRPr lang="sk-SK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sk-SK" dirty="0"/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Bublina v tvare zaobleného obdĺžnika 4"/>
          <p:cNvSpPr/>
          <p:nvPr/>
        </p:nvSpPr>
        <p:spPr>
          <a:xfrm>
            <a:off x="395536" y="2454393"/>
            <a:ext cx="2520280" cy="648072"/>
          </a:xfrm>
          <a:prstGeom prst="wedgeRoundRectCallout">
            <a:avLst>
              <a:gd name="adj1" fmla="val 57228"/>
              <a:gd name="adj2" fmla="val -1234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Názov poľa: a</a:t>
            </a:r>
            <a:br>
              <a:rPr lang="sk-SK" dirty="0" smtClean="0"/>
            </a:br>
            <a:r>
              <a:rPr lang="sk-SK" dirty="0" smtClean="0"/>
              <a:t>typ </a:t>
            </a:r>
            <a:r>
              <a:rPr lang="sk-SK" dirty="0" err="1" smtClean="0"/>
              <a:t>float</a:t>
            </a:r>
            <a:endParaRPr lang="sk-SK" dirty="0"/>
          </a:p>
        </p:txBody>
      </p:sp>
      <p:sp>
        <p:nvSpPr>
          <p:cNvPr id="20" name="Bublina v tvare zaobleného obdĺžnika 19"/>
          <p:cNvSpPr/>
          <p:nvPr/>
        </p:nvSpPr>
        <p:spPr>
          <a:xfrm>
            <a:off x="3779912" y="2636912"/>
            <a:ext cx="2520280" cy="648072"/>
          </a:xfrm>
          <a:prstGeom prst="wedgeRoundRectCallout">
            <a:avLst>
              <a:gd name="adj1" fmla="val -47220"/>
              <a:gd name="adj2" fmla="val -1534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V pamäti sa rezervuje priestor pre 10 čísel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853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Práca s prvkami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91680" y="1412777"/>
            <a:ext cx="7282056" cy="4985101"/>
          </a:xfrm>
        </p:spPr>
        <p:txBody>
          <a:bodyPr>
            <a:normAutofit fontScale="92500" lnSpcReduction="10000"/>
          </a:bodyPr>
          <a:lstStyle/>
          <a:p>
            <a:r>
              <a:rPr lang="sk-SK" sz="2800" dirty="0" smtClean="0"/>
              <a:t>Práca s prvkami poľa je jednoduchá a intuitívna, príklad výpočtu dĺžky vektora: </a:t>
            </a:r>
          </a:p>
          <a:p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a[3];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dlzka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//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naplnime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prvky vektora hodnotami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for(i=0;i&lt;3;i++) a[i]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2.5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i;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//vypočítame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dlzku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vektora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dlzka=0;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for(i=0;i&lt;3;i++)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dlzka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+=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a[i]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a[i];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dlzka=sqrt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dlzka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2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Iniciali</a:t>
            </a:r>
            <a:r>
              <a:rPr lang="sk-SK" dirty="0" err="1" smtClean="0"/>
              <a:t>zácia</a:t>
            </a:r>
            <a:r>
              <a:rPr lang="sk-SK" dirty="0" smtClean="0"/>
              <a:t> hodnôt prvkov poľa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91680" y="1412777"/>
            <a:ext cx="7282056" cy="4985101"/>
          </a:xfrm>
        </p:spPr>
        <p:txBody>
          <a:bodyPr>
            <a:normAutofit/>
          </a:bodyPr>
          <a:lstStyle/>
          <a:p>
            <a:r>
              <a:rPr lang="sk-SK" sz="2800" dirty="0" smtClean="0"/>
              <a:t>Už pri vytvorení poľa možno prvky naplniť hodnotami:</a:t>
            </a:r>
          </a:p>
          <a:p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a[3]={1,5,-2.5};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b[5]={1.5,0}; 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c[]={2,5,1,3};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Bublina v tvare zaobleného obdĺžnika 3"/>
          <p:cNvSpPr/>
          <p:nvPr/>
        </p:nvSpPr>
        <p:spPr>
          <a:xfrm>
            <a:off x="3635895" y="3429000"/>
            <a:ext cx="4798315" cy="648072"/>
          </a:xfrm>
          <a:prstGeom prst="wedgeRoundRectCallout">
            <a:avLst>
              <a:gd name="adj1" fmla="val -52258"/>
              <a:gd name="adj2" fmla="val -871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Pole o troch prvkoch.</a:t>
            </a:r>
            <a:br>
              <a:rPr lang="sk-SK" dirty="0" smtClean="0"/>
            </a:br>
            <a:r>
              <a:rPr lang="sk-SK" dirty="0" smtClean="0"/>
              <a:t>Prvky poľa budú mať hodnoty 1,  5 a -2.5</a:t>
            </a:r>
            <a:endParaRPr lang="sk-SK" dirty="0"/>
          </a:p>
        </p:txBody>
      </p:sp>
      <p:sp>
        <p:nvSpPr>
          <p:cNvPr id="5" name="Bublina v tvare zaobleného obdĺžnika 4"/>
          <p:cNvSpPr/>
          <p:nvPr/>
        </p:nvSpPr>
        <p:spPr>
          <a:xfrm>
            <a:off x="3635896" y="4797152"/>
            <a:ext cx="4798315" cy="648072"/>
          </a:xfrm>
          <a:prstGeom prst="wedgeRoundRectCallout">
            <a:avLst>
              <a:gd name="adj1" fmla="val -51942"/>
              <a:gd name="adj2" fmla="val -914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Pole o piatich prvkoch.</a:t>
            </a:r>
            <a:br>
              <a:rPr lang="sk-SK" dirty="0" smtClean="0"/>
            </a:br>
            <a:r>
              <a:rPr lang="sk-SK" dirty="0" smtClean="0"/>
              <a:t>Prvé dva prvky poľa budú mať hodnoty 1.5 a 0</a:t>
            </a:r>
            <a:endParaRPr lang="sk-SK" dirty="0"/>
          </a:p>
        </p:txBody>
      </p:sp>
      <p:sp>
        <p:nvSpPr>
          <p:cNvPr id="6" name="Bublina v tvare zaobleného obdĺžnika 5"/>
          <p:cNvSpPr/>
          <p:nvPr/>
        </p:nvSpPr>
        <p:spPr>
          <a:xfrm>
            <a:off x="3655400" y="6093296"/>
            <a:ext cx="4798314" cy="648072"/>
          </a:xfrm>
          <a:prstGeom prst="wedgeRoundRectCallout">
            <a:avLst>
              <a:gd name="adj1" fmla="val -54829"/>
              <a:gd name="adj2" fmla="val -871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Pole o štyroch prvkoch.</a:t>
            </a:r>
            <a:br>
              <a:rPr lang="sk-SK" dirty="0" smtClean="0"/>
            </a:br>
            <a:r>
              <a:rPr lang="sk-SK" dirty="0" smtClean="0"/>
              <a:t>Prvky poľa budú mať hodnoty2,  5 , 1 a 3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454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FF0000"/>
                </a:solidFill>
              </a:rPr>
              <a:t>Hranice sa nekontrolujú!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91680" y="1412777"/>
            <a:ext cx="7282056" cy="5328591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a[3];</a:t>
            </a:r>
          </a:p>
          <a:p>
            <a:pPr marL="82296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b[3];</a:t>
            </a:r>
          </a:p>
          <a:p>
            <a:pPr marL="82296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float c=1.5;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a[0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]=0;a[1]=1;a[2]=2;a[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]=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3;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“a[4]=“ &lt;&lt; a[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]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b[0]=“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b[0]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b[</a:t>
            </a:r>
            <a:r>
              <a:rPr lang="sk-SK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]=3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“b[3]=“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b[3]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r>
              <a:rPr lang="sk-SK" sz="2600" dirty="0" smtClean="0"/>
              <a:t>Pri naplnení neexistujúcich a[3], </a:t>
            </a:r>
            <a:r>
              <a:rPr lang="sk-SK" sz="2600" dirty="0" smtClean="0"/>
              <a:t>b[3] </a:t>
            </a:r>
            <a:r>
              <a:rPr lang="sk-SK" sz="2600" dirty="0" smtClean="0"/>
              <a:t>dôjde k prepísaniu ďalšieho miesta v pamäti – sú tam aj premenné b</a:t>
            </a:r>
            <a:r>
              <a:rPr lang="sk-SK" sz="2600" smtClean="0"/>
              <a:t>, </a:t>
            </a:r>
            <a:r>
              <a:rPr lang="sk-SK" sz="2600" smtClean="0"/>
              <a:t>c, ...</a:t>
            </a:r>
            <a:endParaRPr lang="sk-SK" sz="2600" dirty="0" smtClean="0"/>
          </a:p>
          <a:p>
            <a:r>
              <a:rPr lang="sk-SK" sz="2600" dirty="0" smtClean="0"/>
              <a:t>Poradie, v akom sa premenné nachádzajú v pamäti, nie je záväzne dané!</a:t>
            </a:r>
          </a:p>
        </p:txBody>
      </p:sp>
    </p:spTree>
    <p:extLst>
      <p:ext uri="{BB962C8B-B14F-4D97-AF65-F5344CB8AC3E}">
        <p14:creationId xmlns:p14="http://schemas.microsoft.com/office/powerpoint/2010/main" val="13560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znakov – textové reťazce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62500" lnSpcReduction="20000"/>
          </a:bodyPr>
          <a:lstStyle/>
          <a:p>
            <a:r>
              <a:rPr lang="sk-SK" sz="4000" dirty="0" smtClean="0"/>
              <a:t>Polia typu </a:t>
            </a:r>
            <a:r>
              <a:rPr lang="sk-SK" sz="4000" b="1" dirty="0" err="1" smtClean="0">
                <a:solidFill>
                  <a:srgbClr val="FF0000"/>
                </a:solidFill>
              </a:rPr>
              <a:t>char</a:t>
            </a:r>
            <a:r>
              <a:rPr lang="sk-SK" sz="4000" dirty="0" smtClean="0">
                <a:solidFill>
                  <a:srgbClr val="FF0000"/>
                </a:solidFill>
              </a:rPr>
              <a:t> </a:t>
            </a:r>
            <a:r>
              <a:rPr lang="sk-SK" sz="4000" dirty="0" smtClean="0"/>
              <a:t>prípadne</a:t>
            </a:r>
            <a:r>
              <a:rPr lang="sk-SK" sz="4000" dirty="0" smtClean="0">
                <a:solidFill>
                  <a:srgbClr val="FF0000"/>
                </a:solidFill>
              </a:rPr>
              <a:t> </a:t>
            </a:r>
            <a:r>
              <a:rPr lang="sk-SK" sz="4000" b="1" dirty="0" err="1" smtClean="0">
                <a:solidFill>
                  <a:srgbClr val="FF0000"/>
                </a:solidFill>
              </a:rPr>
              <a:t>unsigned</a:t>
            </a:r>
            <a:r>
              <a:rPr lang="sk-SK" sz="4000" b="1" dirty="0" smtClean="0">
                <a:solidFill>
                  <a:srgbClr val="FF0000"/>
                </a:solidFill>
              </a:rPr>
              <a:t> </a:t>
            </a:r>
            <a:r>
              <a:rPr lang="sk-SK" sz="4000" b="1" dirty="0" err="1" smtClean="0">
                <a:solidFill>
                  <a:srgbClr val="FF0000"/>
                </a:solidFill>
              </a:rPr>
              <a:t>char</a:t>
            </a:r>
            <a:r>
              <a:rPr lang="sk-SK" sz="4000" b="1" dirty="0" smtClean="0">
                <a:solidFill>
                  <a:srgbClr val="FF0000"/>
                </a:solidFill>
              </a:rPr>
              <a:t> </a:t>
            </a:r>
            <a:r>
              <a:rPr lang="sk-SK" sz="4000" dirty="0" smtClean="0"/>
              <a:t>sa používajú na ukladanie textov</a:t>
            </a:r>
          </a:p>
          <a:p>
            <a:r>
              <a:rPr lang="sk-SK" sz="4000" dirty="0" smtClean="0"/>
              <a:t>Písmená sú kódované číslom 0-255. Prvých 128 znakov je medzinárodných, druhých 128 znakov sú špeciálne znaky, napríklad ž, č, š, ...</a:t>
            </a:r>
          </a:p>
          <a:p>
            <a:r>
              <a:rPr lang="sk-SK" sz="4000" dirty="0" smtClean="0"/>
              <a:t>Príklad:  @ = 64,  A = 65,  B = 66,  ...</a:t>
            </a:r>
          </a:p>
          <a:p>
            <a:r>
              <a:rPr lang="sk-SK" sz="4000" dirty="0" smtClean="0"/>
              <a:t>Výpis </a:t>
            </a:r>
            <a:r>
              <a:rPr lang="sk-SK" sz="4000" dirty="0" err="1" smtClean="0"/>
              <a:t>ASCII-kódov</a:t>
            </a:r>
            <a:r>
              <a:rPr lang="sk-SK" sz="4000" dirty="0" smtClean="0"/>
              <a:t>: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i;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char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 c;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for(i=0;i&lt;255;i++)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c=i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 &lt;&lt; i &lt;&lt; " " &lt;&lt; c &lt;&lt; </a:t>
            </a:r>
            <a:r>
              <a:rPr lang="sk-SK" sz="40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40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4000" dirty="0">
                <a:latin typeface="Courier New" pitchFamily="49" charset="0"/>
                <a:cs typeface="Courier New" pitchFamily="49" charset="0"/>
              </a:rPr>
              <a:t>    }</a:t>
            </a:r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10203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znakov – textové reťazce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/>
          </a:bodyPr>
          <a:lstStyle/>
          <a:p>
            <a:r>
              <a:rPr lang="sk-SK" sz="4000" dirty="0" smtClean="0"/>
              <a:t>Číselnú hodnotu znaku si netreba pamätať – stačí použiť znak uzavretý v apostrofoch</a:t>
            </a:r>
          </a:p>
          <a:p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4000" dirty="0" smtClean="0"/>
              <a:t> je to isté, ako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65</a:t>
            </a:r>
          </a:p>
          <a:p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’B’</a:t>
            </a:r>
            <a:r>
              <a:rPr lang="en-US" sz="4000" dirty="0" smtClean="0"/>
              <a:t> je to </a:t>
            </a:r>
            <a:r>
              <a:rPr lang="en-US" sz="4000" dirty="0" err="1" smtClean="0"/>
              <a:t>ist</a:t>
            </a:r>
            <a:r>
              <a:rPr lang="sk-SK" sz="4000" dirty="0" smtClean="0"/>
              <a:t>é, </a:t>
            </a:r>
            <a:r>
              <a:rPr lang="en-US" sz="4000" dirty="0" err="1" smtClean="0"/>
              <a:t>ako</a:t>
            </a:r>
            <a:r>
              <a:rPr lang="en-US" sz="4000" dirty="0" smtClean="0"/>
              <a:t>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66</a:t>
            </a:r>
          </a:p>
          <a:p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\n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’</a:t>
            </a:r>
            <a:r>
              <a:rPr lang="en-US" sz="4000" dirty="0" smtClean="0"/>
              <a:t> </a:t>
            </a:r>
            <a:r>
              <a:rPr lang="en-US" sz="4000" dirty="0"/>
              <a:t>je to </a:t>
            </a:r>
            <a:r>
              <a:rPr lang="en-US" sz="4000" dirty="0" err="1"/>
              <a:t>ist</a:t>
            </a:r>
            <a:r>
              <a:rPr lang="sk-SK" sz="4000" dirty="0"/>
              <a:t>é, </a:t>
            </a:r>
            <a:r>
              <a:rPr lang="en-US" sz="4000" dirty="0" err="1"/>
              <a:t>ako</a:t>
            </a:r>
            <a:r>
              <a:rPr lang="en-US" sz="4000" dirty="0"/>
              <a:t> </a:t>
            </a:r>
            <a:r>
              <a:rPr lang="sk-SK" sz="4000" dirty="0" smtClean="0">
                <a:latin typeface="Courier New" pitchFamily="49" charset="0"/>
                <a:cs typeface="Courier New" pitchFamily="49" charset="0"/>
              </a:rPr>
              <a:t>13</a:t>
            </a:r>
            <a:r>
              <a:rPr lang="sk-SK" sz="4000" dirty="0" smtClean="0"/>
              <a:t>, </a:t>
            </a:r>
            <a:r>
              <a:rPr lang="sk-SK" sz="4000" dirty="0" err="1" smtClean="0"/>
              <a:t>resp</a:t>
            </a:r>
            <a:r>
              <a:rPr lang="sk-SK" sz="4000" dirty="0" smtClean="0"/>
              <a:t> </a:t>
            </a:r>
            <a:r>
              <a:rPr lang="sk-SK" sz="4000" dirty="0" err="1" smtClean="0">
                <a:latin typeface="Courier New" pitchFamily="49" charset="0"/>
                <a:cs typeface="Courier New" pitchFamily="49" charset="0"/>
              </a:rPr>
              <a:t>endl</a:t>
            </a:r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 smtClean="0"/>
          </a:p>
          <a:p>
            <a:endParaRPr lang="sk-SK" sz="4000" dirty="0">
              <a:solidFill>
                <a:srgbClr val="FF0000"/>
              </a:solidFill>
            </a:endParaRPr>
          </a:p>
          <a:p>
            <a:endParaRPr lang="sk-SK" sz="4000" dirty="0" smtClean="0"/>
          </a:p>
          <a:p>
            <a:endParaRPr lang="sk-SK" sz="4000" dirty="0">
              <a:solidFill>
                <a:srgbClr val="FF0000"/>
              </a:solidFill>
            </a:endParaRPr>
          </a:p>
          <a:p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50780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Polia znakov – špeciálne znaky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/>
          </a:bodyPr>
          <a:lstStyle/>
          <a:p>
            <a:endParaRPr lang="sk-SK" sz="4000" dirty="0" smtClean="0"/>
          </a:p>
          <a:p>
            <a:endParaRPr lang="sk-SK" sz="4000" dirty="0">
              <a:solidFill>
                <a:srgbClr val="FF0000"/>
              </a:solidFill>
            </a:endParaRPr>
          </a:p>
          <a:p>
            <a:endParaRPr lang="sk-SK" sz="4000" dirty="0" smtClean="0">
              <a:latin typeface="Courier New" pitchFamily="49" charset="0"/>
              <a:cs typeface="Courier New" pitchFamily="49" charset="0"/>
            </a:endParaRPr>
          </a:p>
          <a:p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sz="4000" dirty="0" smtClean="0"/>
          </a:p>
          <a:p>
            <a:endParaRPr lang="sk-SK" sz="4000" dirty="0"/>
          </a:p>
          <a:p>
            <a:endParaRPr lang="sk-SK" sz="4000" dirty="0" smtClean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259435"/>
              </p:ext>
            </p:extLst>
          </p:nvPr>
        </p:nvGraphicFramePr>
        <p:xfrm>
          <a:off x="107504" y="1556792"/>
          <a:ext cx="2808312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znak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funkcia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\n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nový riadok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\r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návrat vozíka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\t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tab</a:t>
                      </a:r>
                      <a:r>
                        <a:rPr lang="sk-SK" dirty="0" err="1" smtClean="0"/>
                        <a:t>ulátor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\v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verti</a:t>
                      </a:r>
                      <a:r>
                        <a:rPr lang="sk-SK" dirty="0" err="1" smtClean="0"/>
                        <a:t>kálny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tabu</a:t>
                      </a:r>
                      <a:r>
                        <a:rPr lang="sk-SK" dirty="0" err="1" smtClean="0"/>
                        <a:t>látor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\b</a:t>
                      </a:r>
                      <a:endParaRPr lang="sk-SK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krok naspäť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\f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nová stránka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zvonenie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\'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apostrof</a:t>
                      </a:r>
                      <a:r>
                        <a:rPr lang="en-US" dirty="0" smtClean="0"/>
                        <a:t>(') </a:t>
                      </a:r>
                      <a:endParaRPr lang="sk-S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\"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úvodzovky</a:t>
                      </a:r>
                      <a:r>
                        <a:rPr lang="en-US" dirty="0" smtClean="0"/>
                        <a:t> (") 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\?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otáznik</a:t>
                      </a:r>
                      <a:r>
                        <a:rPr lang="en-US" dirty="0" smtClean="0"/>
                        <a:t>(?) 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\\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spätné </a:t>
                      </a:r>
                      <a:r>
                        <a:rPr lang="sk-SK" dirty="0" err="1" smtClean="0"/>
                        <a:t>lomítko</a:t>
                      </a:r>
                      <a:r>
                        <a:rPr lang="en-US" dirty="0" smtClean="0"/>
                        <a:t> (\)</a:t>
                      </a:r>
                      <a:endParaRPr lang="sk-SK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2915816" y="2118257"/>
            <a:ext cx="5832648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3000"/>
              </a:lnSpc>
            </a:pPr>
            <a:r>
              <a:rPr lang="sk-SK" dirty="0" smtClean="0"/>
              <a:t>Text za týmto znakom pokračuje na ďalšom riadku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Výpis textu pokračuje opäť od začiatku aktuálneho riadku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Ďalší text je vo vodorovnom smere odsunutý (zarovnaný)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Ďalší </a:t>
            </a:r>
            <a:r>
              <a:rPr lang="sk-SK" dirty="0"/>
              <a:t>text je vo </a:t>
            </a:r>
            <a:r>
              <a:rPr lang="sk-SK" dirty="0" smtClean="0"/>
              <a:t>zvislom </a:t>
            </a:r>
            <a:r>
              <a:rPr lang="sk-SK" dirty="0"/>
              <a:t>smere odsunutý </a:t>
            </a:r>
            <a:r>
              <a:rPr lang="sk-SK" dirty="0" smtClean="0"/>
              <a:t>(zriedkavé)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Ďalší text premaže posledné písmeno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Ďalší text začína na novej strane</a:t>
            </a:r>
          </a:p>
          <a:p>
            <a:pPr>
              <a:lnSpc>
                <a:spcPct val="133000"/>
              </a:lnSpc>
            </a:pPr>
            <a:r>
              <a:rPr lang="sk-SK" dirty="0" smtClean="0"/>
              <a:t>Zaznie akustický signál</a:t>
            </a:r>
            <a:endParaRPr lang="sk-SK" dirty="0"/>
          </a:p>
          <a:p>
            <a:pPr>
              <a:lnSpc>
                <a:spcPct val="150000"/>
              </a:lnSpc>
            </a:pPr>
            <a:endParaRPr lang="sk-SK" dirty="0" smtClean="0"/>
          </a:p>
          <a:p>
            <a:pPr>
              <a:lnSpc>
                <a:spcPct val="150000"/>
              </a:lnSpc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1376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640</TotalTime>
  <Words>847</Words>
  <Application>Microsoft Office PowerPoint</Application>
  <PresentationFormat>On-screen Show (4:3)</PresentationFormat>
  <Paragraphs>221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Courier New</vt:lpstr>
      <vt:lpstr>Gill Sans MT</vt:lpstr>
      <vt:lpstr>Verdana</vt:lpstr>
      <vt:lpstr>Wingdings 2</vt:lpstr>
      <vt:lpstr>Slnovrat</vt:lpstr>
      <vt:lpstr>Polia (jednorozmerné)</vt:lpstr>
      <vt:lpstr>Pole = indexovaný zoznam čísel</vt:lpstr>
      <vt:lpstr>Deklarácia jednorozmerného poľa</vt:lpstr>
      <vt:lpstr>Práca s prvkami poľa</vt:lpstr>
      <vt:lpstr>Inicializácia hodnôt prvkov poľa</vt:lpstr>
      <vt:lpstr>Hranice sa nekontrolujú!</vt:lpstr>
      <vt:lpstr>Polia znakov – textové reťazce</vt:lpstr>
      <vt:lpstr>Polia znakov – textové reťazce</vt:lpstr>
      <vt:lpstr>Polia znakov – špeciálne znaky</vt:lpstr>
      <vt:lpstr>Text ako pole</vt:lpstr>
      <vt:lpstr>Nízkoúrovňová práca s textami</vt:lpstr>
      <vt:lpstr>Nízkoúrovňová práca s textami</vt:lpstr>
      <vt:lpstr>Polia ako argumenty funkcií</vt:lpstr>
      <vt:lpstr>Polia ako argumenty funkcií</vt:lpstr>
      <vt:lpstr>Polia ako argumenty funkcií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47</cp:revision>
  <dcterms:created xsi:type="dcterms:W3CDTF">2013-03-01T08:46:17Z</dcterms:created>
  <dcterms:modified xsi:type="dcterms:W3CDTF">2020-10-11T08:09:52Z</dcterms:modified>
</cp:coreProperties>
</file>