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5" r:id="rId5"/>
    <p:sldId id="261" r:id="rId6"/>
    <p:sldId id="266" r:id="rId7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15. 10. 2019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5"/>
            <a:ext cx="7200800" cy="2286000"/>
          </a:xfrm>
        </p:spPr>
        <p:txBody>
          <a:bodyPr>
            <a:normAutofit/>
          </a:bodyPr>
          <a:lstStyle/>
          <a:p>
            <a:r>
              <a:rPr lang="sk-SK" dirty="0" smtClean="0"/>
              <a:t>Polia</a:t>
            </a:r>
            <a:br>
              <a:rPr lang="sk-SK" dirty="0" smtClean="0"/>
            </a:br>
            <a:r>
              <a:rPr lang="sk-SK" dirty="0" smtClean="0"/>
              <a:t>(DVOJ- a viacrozmerné)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Arrays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Dvojrozmerné pole = matica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Analógia </a:t>
            </a:r>
            <a:r>
              <a:rPr lang="sk-SK" dirty="0" err="1" smtClean="0"/>
              <a:t>tenzora</a:t>
            </a:r>
            <a:r>
              <a:rPr lang="sk-SK" dirty="0" smtClean="0"/>
              <a:t> vo fyzike, prípadne matice</a:t>
            </a:r>
          </a:p>
          <a:p>
            <a:r>
              <a:rPr lang="sk-SK" dirty="0" smtClean="0"/>
              <a:t>Matematický zápis:</a:t>
            </a:r>
            <a:br>
              <a:rPr lang="sk-SK" dirty="0" smtClean="0"/>
            </a:br>
            <a:r>
              <a:rPr lang="sk-SK" i="1" dirty="0" smtClean="0"/>
              <a:t>a</a:t>
            </a:r>
            <a:r>
              <a:rPr lang="sk-SK" baseline="-25000" dirty="0" smtClean="0"/>
              <a:t>11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12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13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21</a:t>
            </a:r>
            <a:r>
              <a:rPr lang="sk-SK" dirty="0" smtClean="0"/>
              <a:t>, ...</a:t>
            </a:r>
          </a:p>
          <a:p>
            <a:r>
              <a:rPr lang="sk-SK" dirty="0" smtClean="0"/>
              <a:t>C++ zápis:</a:t>
            </a:r>
            <a:br>
              <a:rPr lang="sk-SK" dirty="0" smtClean="0"/>
            </a:br>
            <a:r>
              <a:rPr lang="sk-SK" i="1" dirty="0" smtClean="0"/>
              <a:t>a</a:t>
            </a:r>
            <a:r>
              <a:rPr lang="sk-SK" dirty="0" smtClean="0"/>
              <a:t>[0][0], </a:t>
            </a:r>
            <a:r>
              <a:rPr lang="sk-SK" i="1" dirty="0" smtClean="0"/>
              <a:t>a</a:t>
            </a:r>
            <a:r>
              <a:rPr lang="sk-SK" dirty="0" smtClean="0"/>
              <a:t>[0][1], </a:t>
            </a:r>
            <a:r>
              <a:rPr lang="sk-SK" i="1" dirty="0" smtClean="0"/>
              <a:t>a</a:t>
            </a:r>
            <a:r>
              <a:rPr lang="sk-SK" dirty="0" smtClean="0"/>
              <a:t>[0][2], </a:t>
            </a:r>
            <a:r>
              <a:rPr lang="sk-SK" i="1" dirty="0" smtClean="0"/>
              <a:t>a</a:t>
            </a:r>
            <a:r>
              <a:rPr lang="sk-SK" dirty="0" smtClean="0"/>
              <a:t>[1][0], ...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Deklarácia dvojrozmerného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a[10][5];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r>
              <a:rPr lang="sk-SK" dirty="0" smtClean="0"/>
              <a:t>Čísla sú uložené v pamäti za sebou jedno za druhým, riadok za riadkom</a:t>
            </a:r>
          </a:p>
          <a:p>
            <a:r>
              <a:rPr lang="sk-SK" dirty="0" smtClean="0"/>
              <a:t>Odkazovanie na prvky poľa: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a[0][2],a[5][3]</a:t>
            </a:r>
            <a:r>
              <a:rPr lang="sk-SK" dirty="0" smtClean="0">
                <a:cs typeface="Courier New" pitchFamily="49" charset="0"/>
              </a:rPr>
              <a:t> a podobne</a:t>
            </a:r>
            <a:endParaRPr lang="sk-SK" dirty="0">
              <a:cs typeface="Courier New" pitchFamily="49" charset="0"/>
            </a:endParaRPr>
          </a:p>
          <a:p>
            <a:pPr marL="82296" indent="0">
              <a:buNone/>
            </a:pPr>
            <a:endParaRPr lang="sk-SK" dirty="0"/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Bublina v tvare zaobleného obdĺžnika 4"/>
          <p:cNvSpPr/>
          <p:nvPr/>
        </p:nvSpPr>
        <p:spPr>
          <a:xfrm>
            <a:off x="395536" y="2454393"/>
            <a:ext cx="2520280" cy="648072"/>
          </a:xfrm>
          <a:prstGeom prst="wedgeRoundRectCallout">
            <a:avLst>
              <a:gd name="adj1" fmla="val 57228"/>
              <a:gd name="adj2" fmla="val -1234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Názov poľa: a</a:t>
            </a:r>
            <a:br>
              <a:rPr lang="sk-SK" dirty="0" smtClean="0"/>
            </a:br>
            <a:r>
              <a:rPr lang="sk-SK" dirty="0" smtClean="0"/>
              <a:t>typ </a:t>
            </a:r>
            <a:r>
              <a:rPr lang="sk-SK" dirty="0" err="1" smtClean="0"/>
              <a:t>float</a:t>
            </a:r>
            <a:endParaRPr lang="sk-SK" dirty="0"/>
          </a:p>
        </p:txBody>
      </p:sp>
      <p:sp>
        <p:nvSpPr>
          <p:cNvPr id="20" name="Bublina v tvare zaobleného obdĺžnika 19"/>
          <p:cNvSpPr/>
          <p:nvPr/>
        </p:nvSpPr>
        <p:spPr>
          <a:xfrm>
            <a:off x="3779912" y="2636912"/>
            <a:ext cx="3240360" cy="648072"/>
          </a:xfrm>
          <a:prstGeom prst="wedgeRoundRectCallout">
            <a:avLst>
              <a:gd name="adj1" fmla="val -33538"/>
              <a:gd name="adj2" fmla="val -1534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 pamäti sa rezervuje priestor pre 10</a:t>
            </a:r>
            <a:r>
              <a:rPr lang="en-US" dirty="0" smtClean="0"/>
              <a:t>*</a:t>
            </a:r>
            <a:r>
              <a:rPr lang="sk-SK" dirty="0" smtClean="0"/>
              <a:t>5 = 50 čísel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853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Iniciali</a:t>
            </a:r>
            <a:r>
              <a:rPr lang="sk-SK" dirty="0" err="1" smtClean="0"/>
              <a:t>zácia</a:t>
            </a:r>
            <a:r>
              <a:rPr lang="sk-SK" dirty="0" smtClean="0"/>
              <a:t> hodnôt prvkov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91680" y="1412777"/>
            <a:ext cx="7282056" cy="4985101"/>
          </a:xfrm>
        </p:spPr>
        <p:txBody>
          <a:bodyPr>
            <a:normAutofit/>
          </a:bodyPr>
          <a:lstStyle/>
          <a:p>
            <a:r>
              <a:rPr lang="sk-SK" sz="2800" dirty="0" smtClean="0"/>
              <a:t>Už pri vytvorení dvojrozmerného poľa možno prvky naplniť hodnotami </a:t>
            </a:r>
            <a:br>
              <a:rPr lang="sk-SK" sz="2800" dirty="0" smtClean="0"/>
            </a:br>
            <a:r>
              <a:rPr lang="sk-SK" sz="2800" dirty="0" smtClean="0"/>
              <a:t>(ako vektor riadkových vektorov):</a:t>
            </a:r>
          </a:p>
          <a:p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a[2][2]={{1,-2},{2,5}};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Bublina v tvare zaobleného obdĺžnika 3"/>
          <p:cNvSpPr/>
          <p:nvPr/>
        </p:nvSpPr>
        <p:spPr>
          <a:xfrm>
            <a:off x="1763688" y="4376641"/>
            <a:ext cx="1669441" cy="1044563"/>
          </a:xfrm>
          <a:prstGeom prst="wedgeRoundRectCallout">
            <a:avLst>
              <a:gd name="adj1" fmla="val 64128"/>
              <a:gd name="adj2" fmla="val -1187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Matica 2x2</a:t>
            </a:r>
          </a:p>
          <a:p>
            <a:pPr algn="ctr"/>
            <a:r>
              <a:rPr lang="sk-SK" dirty="0" smtClean="0"/>
              <a:t>Typ: </a:t>
            </a:r>
            <a:r>
              <a:rPr lang="sk-SK" dirty="0" err="1"/>
              <a:t>f</a:t>
            </a:r>
            <a:r>
              <a:rPr lang="sk-SK" dirty="0" err="1" smtClean="0"/>
              <a:t>loat</a:t>
            </a:r>
            <a:endParaRPr lang="sk-SK" dirty="0"/>
          </a:p>
        </p:txBody>
      </p:sp>
      <p:sp>
        <p:nvSpPr>
          <p:cNvPr id="7" name="Bublina v tvare zaobleného obdĺžnika 6"/>
          <p:cNvSpPr/>
          <p:nvPr/>
        </p:nvSpPr>
        <p:spPr>
          <a:xfrm>
            <a:off x="6251731" y="4589631"/>
            <a:ext cx="1669441" cy="1663145"/>
          </a:xfrm>
          <a:prstGeom prst="wedgeRoundRectCallout">
            <a:avLst>
              <a:gd name="adj1" fmla="val -73634"/>
              <a:gd name="adj2" fmla="val -1040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Prvky matice: </a:t>
            </a:r>
          </a:p>
          <a:p>
            <a:pPr algn="ctr"/>
            <a:r>
              <a:rPr lang="sk-SK" i="1" dirty="0" smtClean="0"/>
              <a:t>a</a:t>
            </a:r>
            <a:r>
              <a:rPr lang="sk-SK" dirty="0" smtClean="0"/>
              <a:t>[0][0]  =  1</a:t>
            </a:r>
          </a:p>
          <a:p>
            <a:pPr algn="ctr"/>
            <a:r>
              <a:rPr lang="sk-SK" i="1" dirty="0"/>
              <a:t>a</a:t>
            </a:r>
            <a:r>
              <a:rPr lang="sk-SK" dirty="0"/>
              <a:t>[0</a:t>
            </a:r>
            <a:r>
              <a:rPr lang="sk-SK" dirty="0" smtClean="0"/>
              <a:t>][1]  </a:t>
            </a:r>
            <a:r>
              <a:rPr lang="sk-SK" dirty="0"/>
              <a:t>= </a:t>
            </a:r>
            <a:r>
              <a:rPr lang="sk-SK" dirty="0" smtClean="0"/>
              <a:t>-2</a:t>
            </a:r>
            <a:endParaRPr lang="sk-SK" dirty="0"/>
          </a:p>
          <a:p>
            <a:pPr algn="ctr"/>
            <a:r>
              <a:rPr lang="sk-SK" i="1" dirty="0" smtClean="0"/>
              <a:t>a</a:t>
            </a:r>
            <a:r>
              <a:rPr lang="sk-SK" dirty="0" smtClean="0"/>
              <a:t>[1][</a:t>
            </a:r>
            <a:r>
              <a:rPr lang="sk-SK" dirty="0"/>
              <a:t>0</a:t>
            </a:r>
            <a:r>
              <a:rPr lang="sk-SK" dirty="0" smtClean="0"/>
              <a:t>]  =  2</a:t>
            </a:r>
            <a:endParaRPr lang="sk-SK" dirty="0"/>
          </a:p>
          <a:p>
            <a:pPr algn="ctr"/>
            <a:r>
              <a:rPr lang="sk-SK" i="1" dirty="0" smtClean="0"/>
              <a:t>a</a:t>
            </a:r>
            <a:r>
              <a:rPr lang="sk-SK" dirty="0" smtClean="0"/>
              <a:t>[1][1]  =  5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454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778098"/>
          </a:xfrm>
        </p:spPr>
        <p:txBody>
          <a:bodyPr/>
          <a:lstStyle/>
          <a:p>
            <a:r>
              <a:rPr lang="sk-SK" dirty="0" smtClean="0"/>
              <a:t>Práca s prvkami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6021289"/>
          </a:xfrm>
        </p:spPr>
        <p:txBody>
          <a:bodyPr>
            <a:normAutofit fontScale="62500" lnSpcReduction="20000"/>
          </a:bodyPr>
          <a:lstStyle/>
          <a:p>
            <a:r>
              <a:rPr lang="sk-SK" dirty="0" smtClean="0"/>
              <a:t>Práca s prvkami poľa je jednoduchá a analogická, ako s jednorozmernými poľami, uprednostniť referencie pred priamym posielaním matíc do funkcie.</a:t>
            </a:r>
          </a:p>
          <a:p>
            <a:r>
              <a:rPr lang="sk-SK" dirty="0" smtClean="0"/>
              <a:t>Príklad: výpočet súčinu dvoch matíc: </a:t>
            </a:r>
          </a:p>
          <a:p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a[3][3]={{1,2,3},{4,5,6},{7,8,9}};</a:t>
            </a:r>
          </a:p>
          <a:p>
            <a:pPr marL="82296" indent="0">
              <a:buNone/>
            </a:pPr>
            <a:r>
              <a:rPr lang="sk-SK" sz="25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b[3][3]={{9,8,7},{6,5,4},{3,2,1}};</a:t>
            </a:r>
            <a:endParaRPr lang="sk-SK" sz="2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5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c[3][3]; </a:t>
            </a:r>
          </a:p>
          <a:p>
            <a:pPr marL="82296" indent="0">
              <a:buNone/>
            </a:pP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SucinMatic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c,a,b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endParaRPr lang="sk-SK" sz="25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500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oid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SucinMatic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c[3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][3],</a:t>
            </a:r>
            <a:br>
              <a:rPr lang="sk-SK" sz="25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a[3</a:t>
            </a:r>
            <a:r>
              <a:rPr lang="sk-SK" sz="2500" dirty="0">
                <a:latin typeface="Courier New" pitchFamily="49" charset="0"/>
                <a:cs typeface="Courier New" pitchFamily="49" charset="0"/>
              </a:rPr>
              <a:t>][3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],</a:t>
            </a:r>
            <a:r>
              <a:rPr lang="sk-SK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sk-SK" sz="25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	   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b[3</a:t>
            </a:r>
            <a:r>
              <a:rPr lang="sk-SK" sz="2500" dirty="0">
                <a:latin typeface="Courier New" pitchFamily="49" charset="0"/>
                <a:cs typeface="Courier New" pitchFamily="49" charset="0"/>
              </a:rPr>
              <a:t>][3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82296" indent="0">
              <a:buNone/>
            </a:pP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i=0;i&lt;3;i++)</a:t>
            </a:r>
          </a:p>
          <a:p>
            <a:pPr marL="82296" indent="0">
              <a:buNone/>
            </a:pPr>
            <a:r>
              <a:rPr lang="sk-SK" sz="2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j=0;j&lt;3;j++)</a:t>
            </a:r>
          </a:p>
          <a:p>
            <a:pPr marL="82296" indent="0">
              <a:buNone/>
            </a:pPr>
            <a:r>
              <a:rPr lang="sk-SK" sz="2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2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	c[i][j]=0;</a:t>
            </a:r>
          </a:p>
          <a:p>
            <a:pPr marL="82296" indent="0">
              <a:buNone/>
            </a:pP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 k=0;k&lt;3;k++) c[i][j] += a[i][k]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b[k][j];</a:t>
            </a:r>
          </a:p>
          <a:p>
            <a:pPr marL="82296" indent="0">
              <a:buNone/>
            </a:pPr>
            <a:r>
              <a:rPr lang="sk-SK" sz="2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25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5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61" name="Skupina 60"/>
          <p:cNvGrpSpPr/>
          <p:nvPr/>
        </p:nvGrpSpPr>
        <p:grpSpPr>
          <a:xfrm>
            <a:off x="5767112" y="3443712"/>
            <a:ext cx="2826410" cy="2199394"/>
            <a:chOff x="6195937" y="3024182"/>
            <a:chExt cx="2826410" cy="2199394"/>
          </a:xfrm>
        </p:grpSpPr>
        <p:sp>
          <p:nvSpPr>
            <p:cNvPr id="4" name="Obdĺžnik 3"/>
            <p:cNvSpPr/>
            <p:nvPr/>
          </p:nvSpPr>
          <p:spPr>
            <a:xfrm>
              <a:off x="6195937" y="3507831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" name="Obdĺžnik 5"/>
            <p:cNvSpPr/>
            <p:nvPr/>
          </p:nvSpPr>
          <p:spPr>
            <a:xfrm>
              <a:off x="6637191" y="3507831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7" name="Obdĺžnik 6"/>
            <p:cNvSpPr/>
            <p:nvPr/>
          </p:nvSpPr>
          <p:spPr>
            <a:xfrm>
              <a:off x="7078446" y="3507831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6195937" y="3913805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6637192" y="3913805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7078446" y="3913805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6195937" y="4319779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637192" y="4319779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7078446" y="4319779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2" name="Obdĺžnik 31"/>
            <p:cNvSpPr/>
            <p:nvPr/>
          </p:nvSpPr>
          <p:spPr>
            <a:xfrm>
              <a:off x="7698583" y="3510462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3" name="Obdĺžnik 32"/>
            <p:cNvSpPr/>
            <p:nvPr/>
          </p:nvSpPr>
          <p:spPr>
            <a:xfrm>
              <a:off x="8139838" y="3510462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4" name="Obdĺžnik 33"/>
            <p:cNvSpPr/>
            <p:nvPr/>
          </p:nvSpPr>
          <p:spPr>
            <a:xfrm>
              <a:off x="8581092" y="3510462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9" name="Obdĺžnik 28"/>
            <p:cNvSpPr/>
            <p:nvPr/>
          </p:nvSpPr>
          <p:spPr>
            <a:xfrm>
              <a:off x="7698583" y="3916436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0" name="Obdĺžnik 29"/>
            <p:cNvSpPr/>
            <p:nvPr/>
          </p:nvSpPr>
          <p:spPr>
            <a:xfrm>
              <a:off x="8139838" y="3916436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1" name="Obdĺžnik 30"/>
            <p:cNvSpPr/>
            <p:nvPr/>
          </p:nvSpPr>
          <p:spPr>
            <a:xfrm>
              <a:off x="8581092" y="3916436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6" name="Obdĺžnik 25"/>
            <p:cNvSpPr/>
            <p:nvPr/>
          </p:nvSpPr>
          <p:spPr>
            <a:xfrm>
              <a:off x="7698583" y="4322410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139838" y="4322410"/>
              <a:ext cx="441255" cy="40597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8" name="Obdĺžnik 27"/>
            <p:cNvSpPr/>
            <p:nvPr/>
          </p:nvSpPr>
          <p:spPr>
            <a:xfrm>
              <a:off x="8581092" y="4322410"/>
              <a:ext cx="441255" cy="4059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5" name="BlokTextu 34"/>
            <p:cNvSpPr txBox="1"/>
            <p:nvPr/>
          </p:nvSpPr>
          <p:spPr>
            <a:xfrm>
              <a:off x="6267983" y="353359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/>
                <a:t>1</a:t>
              </a:r>
            </a:p>
          </p:txBody>
        </p:sp>
        <p:sp>
          <p:nvSpPr>
            <p:cNvPr id="36" name="BlokTextu 35"/>
            <p:cNvSpPr txBox="1"/>
            <p:nvPr/>
          </p:nvSpPr>
          <p:spPr>
            <a:xfrm>
              <a:off x="8210424" y="354753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8</a:t>
              </a:r>
              <a:endParaRPr lang="sk-SK" dirty="0"/>
            </a:p>
          </p:txBody>
        </p:sp>
        <p:sp>
          <p:nvSpPr>
            <p:cNvPr id="37" name="BlokTextu 36"/>
            <p:cNvSpPr txBox="1"/>
            <p:nvPr/>
          </p:nvSpPr>
          <p:spPr>
            <a:xfrm>
              <a:off x="6707778" y="354753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/>
                <a:t>2</a:t>
              </a:r>
            </a:p>
          </p:txBody>
        </p:sp>
        <p:sp>
          <p:nvSpPr>
            <p:cNvPr id="38" name="BlokTextu 37"/>
            <p:cNvSpPr txBox="1"/>
            <p:nvPr/>
          </p:nvSpPr>
          <p:spPr>
            <a:xfrm>
              <a:off x="7149032" y="35287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/>
                <a:t>3</a:t>
              </a:r>
            </a:p>
          </p:txBody>
        </p:sp>
        <p:sp>
          <p:nvSpPr>
            <p:cNvPr id="39" name="BlokTextu 38"/>
            <p:cNvSpPr txBox="1"/>
            <p:nvPr/>
          </p:nvSpPr>
          <p:spPr>
            <a:xfrm>
              <a:off x="6266523" y="393475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4</a:t>
              </a:r>
              <a:endParaRPr lang="sk-SK" dirty="0"/>
            </a:p>
          </p:txBody>
        </p:sp>
        <p:sp>
          <p:nvSpPr>
            <p:cNvPr id="40" name="BlokTextu 39"/>
            <p:cNvSpPr txBox="1"/>
            <p:nvPr/>
          </p:nvSpPr>
          <p:spPr>
            <a:xfrm>
              <a:off x="6695383" y="391686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5</a:t>
              </a:r>
              <a:endParaRPr lang="sk-SK" dirty="0"/>
            </a:p>
          </p:txBody>
        </p:sp>
        <p:sp>
          <p:nvSpPr>
            <p:cNvPr id="41" name="BlokTextu 40"/>
            <p:cNvSpPr txBox="1"/>
            <p:nvPr/>
          </p:nvSpPr>
          <p:spPr>
            <a:xfrm>
              <a:off x="7136637" y="391686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6</a:t>
              </a:r>
              <a:endParaRPr lang="sk-SK" dirty="0"/>
            </a:p>
          </p:txBody>
        </p:sp>
        <p:sp>
          <p:nvSpPr>
            <p:cNvPr id="42" name="BlokTextu 41"/>
            <p:cNvSpPr txBox="1"/>
            <p:nvPr/>
          </p:nvSpPr>
          <p:spPr>
            <a:xfrm>
              <a:off x="6266523" y="43381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7</a:t>
              </a:r>
              <a:endParaRPr lang="sk-SK" dirty="0"/>
            </a:p>
          </p:txBody>
        </p:sp>
        <p:sp>
          <p:nvSpPr>
            <p:cNvPr id="43" name="BlokTextu 42"/>
            <p:cNvSpPr txBox="1"/>
            <p:nvPr/>
          </p:nvSpPr>
          <p:spPr>
            <a:xfrm>
              <a:off x="6695383" y="432241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8</a:t>
              </a:r>
              <a:endParaRPr lang="sk-SK" dirty="0"/>
            </a:p>
          </p:txBody>
        </p:sp>
        <p:sp>
          <p:nvSpPr>
            <p:cNvPr id="44" name="BlokTextu 43"/>
            <p:cNvSpPr txBox="1"/>
            <p:nvPr/>
          </p:nvSpPr>
          <p:spPr>
            <a:xfrm>
              <a:off x="7136637" y="43370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9</a:t>
              </a:r>
              <a:endParaRPr lang="sk-SK" dirty="0"/>
            </a:p>
          </p:txBody>
        </p:sp>
        <p:sp>
          <p:nvSpPr>
            <p:cNvPr id="45" name="BlokTextu 44"/>
            <p:cNvSpPr txBox="1"/>
            <p:nvPr/>
          </p:nvSpPr>
          <p:spPr>
            <a:xfrm>
              <a:off x="7769169" y="354753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9</a:t>
              </a:r>
              <a:endParaRPr lang="sk-SK" dirty="0"/>
            </a:p>
          </p:txBody>
        </p:sp>
        <p:sp>
          <p:nvSpPr>
            <p:cNvPr id="46" name="BlokTextu 45"/>
            <p:cNvSpPr txBox="1"/>
            <p:nvPr/>
          </p:nvSpPr>
          <p:spPr>
            <a:xfrm>
              <a:off x="8651678" y="352615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7</a:t>
              </a:r>
              <a:endParaRPr lang="sk-SK" dirty="0"/>
            </a:p>
          </p:txBody>
        </p:sp>
        <p:sp>
          <p:nvSpPr>
            <p:cNvPr id="47" name="BlokTextu 46"/>
            <p:cNvSpPr txBox="1"/>
            <p:nvPr/>
          </p:nvSpPr>
          <p:spPr>
            <a:xfrm>
              <a:off x="7758684" y="395044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6</a:t>
              </a:r>
              <a:endParaRPr lang="sk-SK" dirty="0"/>
            </a:p>
          </p:txBody>
        </p:sp>
        <p:sp>
          <p:nvSpPr>
            <p:cNvPr id="48" name="BlokTextu 47"/>
            <p:cNvSpPr txBox="1"/>
            <p:nvPr/>
          </p:nvSpPr>
          <p:spPr>
            <a:xfrm>
              <a:off x="8210424" y="395044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5</a:t>
              </a:r>
              <a:endParaRPr lang="sk-SK" dirty="0"/>
            </a:p>
          </p:txBody>
        </p:sp>
        <p:sp>
          <p:nvSpPr>
            <p:cNvPr id="49" name="BlokTextu 48"/>
            <p:cNvSpPr txBox="1"/>
            <p:nvPr/>
          </p:nvSpPr>
          <p:spPr>
            <a:xfrm>
              <a:off x="8651678" y="395044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4</a:t>
              </a:r>
              <a:endParaRPr lang="sk-SK" dirty="0"/>
            </a:p>
          </p:txBody>
        </p:sp>
        <p:sp>
          <p:nvSpPr>
            <p:cNvPr id="50" name="BlokTextu 49"/>
            <p:cNvSpPr txBox="1"/>
            <p:nvPr/>
          </p:nvSpPr>
          <p:spPr>
            <a:xfrm>
              <a:off x="7774448" y="43370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3</a:t>
              </a:r>
              <a:endParaRPr lang="sk-SK" dirty="0"/>
            </a:p>
          </p:txBody>
        </p:sp>
        <p:sp>
          <p:nvSpPr>
            <p:cNvPr id="51" name="BlokTextu 50"/>
            <p:cNvSpPr txBox="1"/>
            <p:nvPr/>
          </p:nvSpPr>
          <p:spPr>
            <a:xfrm>
              <a:off x="8210424" y="434073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2</a:t>
              </a:r>
              <a:endParaRPr lang="sk-SK" dirty="0"/>
            </a:p>
          </p:txBody>
        </p:sp>
        <p:sp>
          <p:nvSpPr>
            <p:cNvPr id="52" name="BlokTextu 51"/>
            <p:cNvSpPr txBox="1"/>
            <p:nvPr/>
          </p:nvSpPr>
          <p:spPr>
            <a:xfrm>
              <a:off x="8651678" y="433703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/>
                <a:t>1</a:t>
              </a:r>
            </a:p>
          </p:txBody>
        </p:sp>
        <p:sp>
          <p:nvSpPr>
            <p:cNvPr id="54" name="BlokTextu 53"/>
            <p:cNvSpPr txBox="1"/>
            <p:nvPr/>
          </p:nvSpPr>
          <p:spPr>
            <a:xfrm>
              <a:off x="6668925" y="4728384"/>
              <a:ext cx="37778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2400" i="1" dirty="0" smtClean="0"/>
                <a:t>a</a:t>
              </a:r>
              <a:endParaRPr lang="sk-SK" sz="2400" i="1" dirty="0"/>
            </a:p>
          </p:txBody>
        </p:sp>
        <p:sp>
          <p:nvSpPr>
            <p:cNvPr id="55" name="BlokTextu 54"/>
            <p:cNvSpPr txBox="1"/>
            <p:nvPr/>
          </p:nvSpPr>
          <p:spPr>
            <a:xfrm>
              <a:off x="8139838" y="4761911"/>
              <a:ext cx="37778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sz="2400" i="1" dirty="0" smtClean="0"/>
                <a:t>b</a:t>
              </a:r>
              <a:endParaRPr lang="sk-SK" sz="2400" i="1" dirty="0"/>
            </a:p>
          </p:txBody>
        </p:sp>
        <p:sp>
          <p:nvSpPr>
            <p:cNvPr id="56" name="BlokTextu 55"/>
            <p:cNvSpPr txBox="1"/>
            <p:nvPr/>
          </p:nvSpPr>
          <p:spPr>
            <a:xfrm>
              <a:off x="6301990" y="3024182"/>
              <a:ext cx="26193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sk-SK" dirty="0" smtClean="0"/>
                <a:t>Výpočet prvku</a:t>
              </a:r>
              <a:r>
                <a:rPr lang="sk-SK" i="1" dirty="0" smtClean="0"/>
                <a:t> </a:t>
              </a:r>
              <a:r>
                <a:rPr lang="sk-SK" dirty="0" smtClean="0">
                  <a:latin typeface="Courier New" pitchFamily="49" charset="0"/>
                  <a:cs typeface="Courier New" pitchFamily="49" charset="0"/>
                </a:rPr>
                <a:t>c[0][1]</a:t>
              </a:r>
              <a:r>
                <a:rPr lang="sk-SK" dirty="0" smtClean="0"/>
                <a:t>:</a:t>
              </a:r>
              <a:endParaRPr lang="sk-SK" dirty="0"/>
            </a:p>
          </p:txBody>
        </p:sp>
        <p:cxnSp>
          <p:nvCxnSpPr>
            <p:cNvPr id="58" name="Rovná spojovacia šípka 57"/>
            <p:cNvCxnSpPr>
              <a:endCxn id="7" idx="3"/>
            </p:cNvCxnSpPr>
            <p:nvPr/>
          </p:nvCxnSpPr>
          <p:spPr>
            <a:xfrm flipV="1">
              <a:off x="6195937" y="3710818"/>
              <a:ext cx="1323764" cy="2138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Rovná spojovacia šípka 58"/>
            <p:cNvCxnSpPr/>
            <p:nvPr/>
          </p:nvCxnSpPr>
          <p:spPr>
            <a:xfrm>
              <a:off x="8362615" y="3535492"/>
              <a:ext cx="31733" cy="1199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12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778098"/>
          </a:xfrm>
        </p:spPr>
        <p:txBody>
          <a:bodyPr/>
          <a:lstStyle/>
          <a:p>
            <a:r>
              <a:rPr lang="sk-SK" dirty="0" smtClean="0"/>
              <a:t>Viacrozmerné polia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836712"/>
            <a:ext cx="8028384" cy="6021289"/>
          </a:xfrm>
        </p:spPr>
        <p:txBody>
          <a:bodyPr>
            <a:normAutofit/>
          </a:bodyPr>
          <a:lstStyle/>
          <a:p>
            <a:r>
              <a:rPr lang="sk-SK" dirty="0" smtClean="0"/>
              <a:t>Analogicky.</a:t>
            </a:r>
          </a:p>
          <a:p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a[2][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][2];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b[2][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][2]={ {{1,2},{3,4}},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	    {{5,6},{7,8}} };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endParaRPr lang="sk-SK" sz="2800" dirty="0" smtClean="0"/>
          </a:p>
          <a:p>
            <a:r>
              <a:rPr lang="sk-SK" sz="2800" dirty="0" smtClean="0"/>
              <a:t>Poznámka</a:t>
            </a:r>
            <a:r>
              <a:rPr lang="sk-SK" sz="2800" smtClean="0"/>
              <a:t>:  V </a:t>
            </a:r>
            <a:r>
              <a:rPr lang="sk-SK" sz="2800" dirty="0" smtClean="0"/>
              <a:t>skutočnosti sa vnútorné zátvorky nemusia používať, ale sú odporúčané kvôli prehľadnosti zápisu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b[2][2][2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]={1,2,3,4,5,6,7,8};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5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2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616</TotalTime>
  <Words>235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Courier New</vt:lpstr>
      <vt:lpstr>Gill Sans MT</vt:lpstr>
      <vt:lpstr>Verdana</vt:lpstr>
      <vt:lpstr>Wingdings 2</vt:lpstr>
      <vt:lpstr>Slnovrat</vt:lpstr>
      <vt:lpstr>Polia (DVOJ- a viacrozmerné)</vt:lpstr>
      <vt:lpstr>Dvojrozmerné pole = matica</vt:lpstr>
      <vt:lpstr>Deklarácia dvojrozmerného poľa</vt:lpstr>
      <vt:lpstr>Inicializácia hodnôt prvkov poľa</vt:lpstr>
      <vt:lpstr>Práca s prvkami poľa</vt:lpstr>
      <vt:lpstr>Viacrozmerné polia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51</cp:revision>
  <dcterms:created xsi:type="dcterms:W3CDTF">2013-03-01T08:46:17Z</dcterms:created>
  <dcterms:modified xsi:type="dcterms:W3CDTF">2019-10-15T11:02:30Z</dcterms:modified>
</cp:coreProperties>
</file>