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78" r:id="rId4"/>
    <p:sldId id="279" r:id="rId5"/>
    <p:sldId id="280" r:id="rId6"/>
    <p:sldId id="281" r:id="rId7"/>
    <p:sldId id="277" r:id="rId8"/>
    <p:sldId id="288" r:id="rId9"/>
    <p:sldId id="283" r:id="rId10"/>
    <p:sldId id="284" r:id="rId11"/>
    <p:sldId id="286" r:id="rId12"/>
    <p:sldId id="285" r:id="rId13"/>
    <p:sldId id="287" r:id="rId14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71" autoAdjust="0"/>
    <p:restoredTop sz="94660"/>
  </p:normalViewPr>
  <p:slideViewPr>
    <p:cSldViewPr>
      <p:cViewPr varScale="1">
        <p:scale>
          <a:sx n="71" d="100"/>
          <a:sy n="71" d="100"/>
        </p:scale>
        <p:origin x="1327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20" name="Zástupný symbol päty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0" name="Obdĺž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6" name="Obdĺž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bdĺž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9" name="Vývojový 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olá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nadpis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9" name="Zástupný symbol tex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24" name="Zástupný symbol dátumu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52D5674-54F1-4A83-A74C-567988F1D6A5}" type="datetimeFigureOut">
              <a:rPr lang="sk-SK" smtClean="0"/>
              <a:t>12. 10. 2020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5" name="Obdĺž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2600325"/>
            <a:ext cx="7200800" cy="2286000"/>
          </a:xfrm>
        </p:spPr>
        <p:txBody>
          <a:bodyPr>
            <a:normAutofit/>
          </a:bodyPr>
          <a:lstStyle/>
          <a:p>
            <a:r>
              <a:rPr lang="sk-SK" dirty="0" smtClean="0"/>
              <a:t>Dátové Prúdy</a:t>
            </a:r>
            <a:br>
              <a:rPr lang="sk-SK" dirty="0" smtClean="0"/>
            </a:br>
            <a:r>
              <a:rPr lang="sk-SK" sz="2800" dirty="0" smtClean="0"/>
              <a:t>Súbory na disku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 smtClean="0"/>
              <a:t>Streams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1621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Zápis do súboru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lnSpcReduction="10000"/>
          </a:bodyPr>
          <a:lstStyle/>
          <a:p>
            <a:r>
              <a:rPr lang="sk-SK" dirty="0" smtClean="0"/>
              <a:t>Otestovanie, že stream do súboru sa podarilo otvoriť:</a:t>
            </a:r>
          </a:p>
          <a:p>
            <a:pPr marL="82296" indent="0">
              <a:buNone/>
            </a:pP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fout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 </a:t>
            </a:r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/>
          </a:p>
          <a:p>
            <a:r>
              <a:rPr lang="sk-SK" dirty="0" smtClean="0">
                <a:solidFill>
                  <a:srgbClr val="FF0000"/>
                </a:solidFill>
              </a:rPr>
              <a:t>Ak sa súbor podarilo otvoriť, so streamom pracujeme identicky, ako so streamom na obrazovku</a:t>
            </a:r>
          </a:p>
        </p:txBody>
      </p:sp>
      <p:sp>
        <p:nvSpPr>
          <p:cNvPr id="4" name="Obdĺžniková bublina 3"/>
          <p:cNvSpPr/>
          <p:nvPr/>
        </p:nvSpPr>
        <p:spPr>
          <a:xfrm>
            <a:off x="2843808" y="3392996"/>
            <a:ext cx="2437393" cy="936104"/>
          </a:xfrm>
          <a:prstGeom prst="wedgeRectCallout">
            <a:avLst>
              <a:gd name="adj1" fmla="val -51211"/>
              <a:gd name="adj2" fmla="val -1084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Hocijaké číslo rôzne od nuly je </a:t>
            </a:r>
            <a:r>
              <a:rPr lang="sk-SK" dirty="0" err="1" smtClean="0"/>
              <a:t>true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50188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75656" y="0"/>
            <a:ext cx="7498080" cy="1143000"/>
          </a:xfrm>
        </p:spPr>
        <p:txBody>
          <a:bodyPr>
            <a:normAutofit/>
          </a:bodyPr>
          <a:lstStyle/>
          <a:p>
            <a:r>
              <a:rPr lang="sk-SK" dirty="0" smtClean="0"/>
              <a:t>Zápis do súboru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99592" y="1052736"/>
            <a:ext cx="8244408" cy="5805264"/>
          </a:xfrm>
        </p:spPr>
        <p:txBody>
          <a:bodyPr>
            <a:normAutofit/>
          </a:bodyPr>
          <a:lstStyle/>
          <a:p>
            <a:r>
              <a:rPr lang="sk-SK" sz="2800" dirty="0" smtClean="0"/>
              <a:t>Príklad: Uloženie hodnôt vektora do súboru na disku</a:t>
            </a:r>
            <a:br>
              <a:rPr lang="sk-SK" sz="2800" dirty="0" smtClean="0"/>
            </a:br>
            <a:endParaRPr lang="sk-SK" sz="2800" dirty="0" smtClean="0"/>
          </a:p>
          <a:p>
            <a:pPr marL="82296" indent="0">
              <a:buNone/>
            </a:pPr>
            <a:r>
              <a:rPr lang="sk-SK" sz="19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900" dirty="0">
                <a:latin typeface="Courier New" pitchFamily="49" charset="0"/>
                <a:cs typeface="Courier New" pitchFamily="49" charset="0"/>
              </a:rPr>
              <a:t>x[100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]={1,2,3,4,5,6,7};</a:t>
            </a:r>
            <a:endParaRPr lang="sk-SK" sz="19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19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 pocet=7;</a:t>
            </a:r>
          </a:p>
          <a:p>
            <a:pPr marL="82296" indent="0">
              <a:buNone/>
            </a:pPr>
            <a:r>
              <a:rPr lang="sk-SK" sz="1900" dirty="0" err="1" smtClean="0">
                <a:latin typeface="Courier New" pitchFamily="49" charset="0"/>
                <a:cs typeface="Courier New" pitchFamily="49" charset="0"/>
              </a:rPr>
              <a:t>ofstream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900" dirty="0" err="1" smtClean="0">
                <a:latin typeface="Courier New" pitchFamily="49" charset="0"/>
                <a:cs typeface="Courier New" pitchFamily="49" charset="0"/>
              </a:rPr>
              <a:t>fout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sk-SK" sz="1900" dirty="0" err="1" smtClean="0">
                <a:latin typeface="Courier New" pitchFamily="49" charset="0"/>
                <a:cs typeface="Courier New" pitchFamily="49" charset="0"/>
              </a:rPr>
              <a:t>dataout.txt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“);</a:t>
            </a:r>
            <a:endParaRPr lang="sk-SK" sz="19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19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(!</a:t>
            </a:r>
            <a:r>
              <a:rPr lang="sk-SK" sz="1900" dirty="0" err="1" smtClean="0">
                <a:latin typeface="Courier New" pitchFamily="49" charset="0"/>
                <a:cs typeface="Courier New" pitchFamily="49" charset="0"/>
              </a:rPr>
              <a:t>fout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 marL="82296" indent="0">
              <a:buNone/>
            </a:pP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19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900" dirty="0" smtClean="0">
                <a:latin typeface="Courier New" pitchFamily="49" charset="0"/>
                <a:cs typeface="Courier New" pitchFamily="49" charset="0"/>
              </a:rPr>
              <a:t>&lt;&lt;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 “</a:t>
            </a:r>
            <a:r>
              <a:rPr lang="sk-SK" sz="1900" dirty="0" err="1" smtClean="0">
                <a:latin typeface="Courier New" pitchFamily="49" charset="0"/>
                <a:cs typeface="Courier New" pitchFamily="49" charset="0"/>
              </a:rPr>
              <a:t>Subor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 sa nepodarilo </a:t>
            </a:r>
            <a:r>
              <a:rPr lang="sk-SK" sz="1900" dirty="0" err="1" smtClean="0">
                <a:latin typeface="Courier New" pitchFamily="49" charset="0"/>
                <a:cs typeface="Courier New" pitchFamily="49" charset="0"/>
              </a:rPr>
              <a:t>otvorit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“ </a:t>
            </a:r>
            <a:r>
              <a:rPr lang="en-GB" sz="1900" dirty="0" smtClean="0">
                <a:latin typeface="Courier New" pitchFamily="49" charset="0"/>
                <a:cs typeface="Courier New" pitchFamily="49" charset="0"/>
              </a:rPr>
              <a:t>&lt;&lt;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9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19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	}</a:t>
            </a:r>
            <a:endParaRPr lang="sk-SK" sz="19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1900" dirty="0" err="1" smtClean="0">
                <a:latin typeface="Courier New" pitchFamily="49" charset="0"/>
                <a:cs typeface="Courier New" pitchFamily="49" charset="0"/>
              </a:rPr>
              <a:t>else</a:t>
            </a:r>
            <a:endParaRPr lang="sk-SK" sz="19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 marL="82296" indent="0">
              <a:buNone/>
            </a:pP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19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19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 i=0; i&lt;</a:t>
            </a:r>
            <a:r>
              <a:rPr lang="sk-SK" sz="1900" dirty="0" err="1" smtClean="0">
                <a:latin typeface="Courier New" pitchFamily="49" charset="0"/>
                <a:cs typeface="Courier New" pitchFamily="49" charset="0"/>
              </a:rPr>
              <a:t>pocet;i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++) </a:t>
            </a:r>
            <a:r>
              <a:rPr lang="sk-SK" sz="1900" dirty="0" err="1" smtClean="0">
                <a:latin typeface="Courier New" pitchFamily="49" charset="0"/>
                <a:cs typeface="Courier New" pitchFamily="49" charset="0"/>
              </a:rPr>
              <a:t>fout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900" dirty="0" smtClean="0">
                <a:latin typeface="Courier New" pitchFamily="49" charset="0"/>
                <a:cs typeface="Courier New" pitchFamily="49" charset="0"/>
              </a:rPr>
              <a:t>&lt;&lt;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 x[i] </a:t>
            </a:r>
            <a:r>
              <a:rPr lang="en-GB" sz="1900" smtClean="0">
                <a:latin typeface="Courier New" pitchFamily="49" charset="0"/>
                <a:cs typeface="Courier New" pitchFamily="49" charset="0"/>
              </a:rPr>
              <a:t>&lt;&lt;</a:t>
            </a:r>
            <a:r>
              <a:rPr lang="sk-SK" sz="19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9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1900" dirty="0" smtClean="0">
                <a:latin typeface="Courier New" pitchFamily="49" charset="0"/>
                <a:cs typeface="Courier New" pitchFamily="49" charset="0"/>
              </a:rPr>
              <a:t>	}</a:t>
            </a:r>
          </a:p>
        </p:txBody>
      </p:sp>
    </p:spTree>
    <p:extLst>
      <p:ext uri="{BB962C8B-B14F-4D97-AF65-F5344CB8AC3E}">
        <p14:creationId xmlns:p14="http://schemas.microsoft.com/office/powerpoint/2010/main" val="167777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/>
          </a:bodyPr>
          <a:lstStyle/>
          <a:p>
            <a:r>
              <a:rPr lang="sk-SK" dirty="0" smtClean="0"/>
              <a:t>Zápis </a:t>
            </a:r>
            <a:r>
              <a:rPr lang="sk-SK" dirty="0"/>
              <a:t>d</a:t>
            </a:r>
            <a:r>
              <a:rPr lang="sk-SK" dirty="0" smtClean="0"/>
              <a:t>o </a:t>
            </a:r>
            <a:r>
              <a:rPr lang="sk-SK" dirty="0"/>
              <a:t>súboru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fontScale="85000" lnSpcReduction="20000"/>
          </a:bodyPr>
          <a:lstStyle/>
          <a:p>
            <a:r>
              <a:rPr lang="sk-SK" sz="2800" dirty="0" smtClean="0"/>
              <a:t>Uzavretie/znovuotvorenie dátového toku do súboru:</a:t>
            </a:r>
          </a:p>
          <a:p>
            <a:pPr marL="82296" indent="0">
              <a:buNone/>
            </a:pP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fout.close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;</a:t>
            </a:r>
            <a:br>
              <a:rPr lang="sk-SK" sz="2800" dirty="0" smtClean="0">
                <a:latin typeface="Courier New" pitchFamily="49" charset="0"/>
                <a:cs typeface="Courier New" pitchFamily="49" charset="0"/>
              </a:rPr>
            </a:b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fout.open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(„moj_subor.txt")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sk-SK" sz="2800" dirty="0" smtClean="0"/>
              <a:t>Po uzavretí program </a:t>
            </a:r>
            <a:r>
              <a:rPr lang="sk-SK" sz="2800" dirty="0" smtClean="0"/>
              <a:t>ukončí prácu so súborom (súbor je už teda chránený pred nechceným poškodením zo strany nášho programu).</a:t>
            </a:r>
          </a:p>
          <a:p>
            <a:r>
              <a:rPr lang="sk-SK" sz="2800" dirty="0"/>
              <a:t>Premenná 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fout</a:t>
            </a:r>
            <a:r>
              <a:rPr lang="sk-SK" sz="2800" dirty="0"/>
              <a:t> je voľná pre použitie s iným súborom.</a:t>
            </a:r>
          </a:p>
          <a:p>
            <a:r>
              <a:rPr lang="sk-SK" sz="2800" dirty="0">
                <a:solidFill>
                  <a:srgbClr val="FF0000"/>
                </a:solidFill>
                <a:cs typeface="Courier New" pitchFamily="49" charset="0"/>
              </a:rPr>
              <a:t>Dátový tok sa uzavrie automaticky sám, ak skončí platnosť premennej</a:t>
            </a:r>
            <a:r>
              <a:rPr lang="sk-SK" sz="2800" dirty="0">
                <a:cs typeface="Courier New" pitchFamily="49" charset="0"/>
              </a:rPr>
              <a:t> 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fout</a:t>
            </a:r>
            <a:r>
              <a:rPr lang="sk-SK" sz="2800" dirty="0">
                <a:cs typeface="Courier New" pitchFamily="49" charset="0"/>
              </a:rPr>
              <a:t>, t.j. keď program opustí blok, v ktorom bola premenná 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fout</a:t>
            </a:r>
            <a:r>
              <a:rPr lang="sk-SK" sz="2800" dirty="0">
                <a:cs typeface="Courier New" pitchFamily="49" charset="0"/>
              </a:rPr>
              <a:t> deklarovaná (najneskôr pri skončení behu programu)</a:t>
            </a:r>
            <a:endParaRPr lang="sk-SK" sz="2400" dirty="0">
              <a:cs typeface="Courier New" pitchFamily="49" charset="0"/>
            </a:endParaRPr>
          </a:p>
          <a:p>
            <a:r>
              <a:rPr lang="sk-SK" sz="2800" dirty="0" smtClean="0">
                <a:solidFill>
                  <a:srgbClr val="FF0000"/>
                </a:solidFill>
              </a:rPr>
              <a:t>Súbor otvorený pre zápis je veľmi zraniteľný </a:t>
            </a:r>
            <a:r>
              <a:rPr lang="sk-SK" sz="2800" dirty="0" smtClean="0"/>
              <a:t>– dáta ešte nemuseli byť fyzicky uložené na disk (robí sa to iba z času na čas keď je pripravených dosť dát pre zápis) a pri výpadku elektriny alebo po vytiahnutí USB kľúča môžu byť nenávratne stratené.</a:t>
            </a: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/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11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/>
          </a:bodyPr>
          <a:lstStyle/>
          <a:p>
            <a:r>
              <a:rPr lang="sk-SK" dirty="0" smtClean="0"/>
              <a:t>Zápis </a:t>
            </a:r>
            <a:r>
              <a:rPr lang="sk-SK" dirty="0"/>
              <a:t>d</a:t>
            </a:r>
            <a:r>
              <a:rPr lang="sk-SK" dirty="0" smtClean="0"/>
              <a:t>o </a:t>
            </a:r>
            <a:r>
              <a:rPr lang="sk-SK" dirty="0"/>
              <a:t>súboru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447800"/>
            <a:ext cx="8172400" cy="5410200"/>
          </a:xfrm>
        </p:spPr>
        <p:txBody>
          <a:bodyPr>
            <a:normAutofit fontScale="92500" lnSpcReduction="20000"/>
          </a:bodyPr>
          <a:lstStyle/>
          <a:p>
            <a:r>
              <a:rPr lang="sk-SK" sz="2400" dirty="0" smtClean="0"/>
              <a:t>Zápis nových údajov na koniec súboru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ofstream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fout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(“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dataout.txt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“,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ios::app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endParaRPr lang="sk-SK" sz="2800" dirty="0" smtClean="0"/>
          </a:p>
          <a:p>
            <a:endParaRPr lang="sk-SK" sz="2800" dirty="0" smtClean="0"/>
          </a:p>
          <a:p>
            <a:endParaRPr lang="sk-SK" sz="2800" dirty="0"/>
          </a:p>
          <a:p>
            <a:endParaRPr lang="sk-SK" sz="2800" dirty="0" smtClean="0"/>
          </a:p>
          <a:p>
            <a:r>
              <a:rPr lang="sk-SK" sz="2800" dirty="0" smtClean="0"/>
              <a:t>Niektoré možnosti otvorenia súboru pre zápis:</a:t>
            </a:r>
          </a:p>
          <a:p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ios::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app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smtClean="0">
                <a:cs typeface="Courier New" pitchFamily="49" charset="0"/>
              </a:rPr>
              <a:t>– nové údaje sa pripisujú na koniec súbor (súbor sa nevymaže)</a:t>
            </a:r>
          </a:p>
          <a:p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ios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::nocreate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smtClean="0">
                <a:cs typeface="Courier New" pitchFamily="49" charset="0"/>
              </a:rPr>
              <a:t>– ak súbor s daným menom neexistuje, nepovolí sa vytvorenie nového </a:t>
            </a:r>
            <a:endParaRPr lang="sk-SK" sz="2800" dirty="0">
              <a:cs typeface="Courier New" pitchFamily="49" charset="0"/>
            </a:endParaRPr>
          </a:p>
          <a:p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ios::noreplace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smtClean="0">
                <a:cs typeface="Courier New" pitchFamily="49" charset="0"/>
              </a:rPr>
              <a:t>– ak súbor s daným menom existuje, nedovolí sa jeho premazanie prázdnym súborom</a:t>
            </a:r>
            <a:endParaRPr lang="sk-SK" sz="2800" dirty="0">
              <a:cs typeface="Courier New" pitchFamily="49" charset="0"/>
            </a:endParaRPr>
          </a:p>
          <a:p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/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Obdĺžniková bublina 3"/>
          <p:cNvSpPr/>
          <p:nvPr/>
        </p:nvSpPr>
        <p:spPr>
          <a:xfrm>
            <a:off x="4499992" y="2636912"/>
            <a:ext cx="2437393" cy="936104"/>
          </a:xfrm>
          <a:prstGeom prst="wedgeRectCallout">
            <a:avLst>
              <a:gd name="adj1" fmla="val 48829"/>
              <a:gd name="adj2" fmla="val -981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Riadiaca  premenná </a:t>
            </a:r>
            <a:br>
              <a:rPr lang="sk-SK" dirty="0" smtClean="0"/>
            </a:br>
            <a:r>
              <a:rPr lang="sk-SK" dirty="0" smtClean="0"/>
              <a:t>s menom </a:t>
            </a:r>
            <a:r>
              <a:rPr lang="sk-SK" dirty="0" err="1" smtClean="0"/>
              <a:t>app</a:t>
            </a:r>
            <a:r>
              <a:rPr lang="sk-SK" dirty="0" smtClean="0"/>
              <a:t>, ktorá je súčasťou triedy </a:t>
            </a:r>
            <a:r>
              <a:rPr lang="sk-SK" dirty="0" err="1" smtClean="0"/>
              <a:t>ios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0694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Otvorenie streamu do/zo súboru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fontScale="85000" lnSpcReduction="20000"/>
          </a:bodyPr>
          <a:lstStyle/>
          <a:p>
            <a:r>
              <a:rPr lang="sk-SK" dirty="0" smtClean="0"/>
              <a:t>Objekty pre prácu so súbormi sa nachádzajú v knižnici 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fstream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sk-SK" dirty="0" smtClean="0"/>
              <a:t>Zatiaľ čo konzola má štandardne jednu klávesnicu a jednu obrazovku, na disku je veľa súborov</a:t>
            </a:r>
          </a:p>
          <a:p>
            <a:r>
              <a:rPr lang="sk-SK" dirty="0" smtClean="0"/>
              <a:t>Dátový tok treba otvoriť ku konkrétnemu súboru</a:t>
            </a:r>
          </a:p>
          <a:p>
            <a:r>
              <a:rPr lang="sk-SK" dirty="0" smtClean="0"/>
              <a:t>Klávesnicu a obrazovku má každá konzola (objekty </a:t>
            </a:r>
            <a:r>
              <a:rPr lang="sk-SK" dirty="0" err="1" smtClean="0"/>
              <a:t>cin</a:t>
            </a:r>
            <a:r>
              <a:rPr lang="sk-SK" dirty="0" smtClean="0"/>
              <a:t> a </a:t>
            </a:r>
            <a:r>
              <a:rPr lang="sk-SK" dirty="0" err="1" smtClean="0"/>
              <a:t>cout</a:t>
            </a:r>
            <a:r>
              <a:rPr lang="sk-SK" dirty="0" smtClean="0"/>
              <a:t> vždy existujú), stream k nim sa vytvorí automaticky po spustení programu</a:t>
            </a:r>
          </a:p>
          <a:p>
            <a:r>
              <a:rPr lang="sk-SK" dirty="0" smtClean="0"/>
              <a:t>Stream ku konkrétnemu súboru treba v programe najprv vytvoriť, nemusí sa to však vždy podariť</a:t>
            </a:r>
          </a:p>
          <a:p>
            <a:r>
              <a:rPr lang="sk-SK" dirty="0" smtClean="0"/>
              <a:t>Časté príčiny: neexistujúci súbor alebo neplatné meno súboru (nepovolené znaky v mene), pokus o zápis dát do súboru na médiu, na ktoré sa nedá zapisovať (napr. CD ROM)</a:t>
            </a:r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95964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Čítanie zo súboru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lnSpcReduction="10000"/>
          </a:bodyPr>
          <a:lstStyle/>
          <a:p>
            <a:r>
              <a:rPr lang="sk-SK" dirty="0" smtClean="0"/>
              <a:t>Otvorenie súboru pre čítanie:</a:t>
            </a:r>
          </a:p>
          <a:p>
            <a:pPr marL="82296" indent="0">
              <a:buNone/>
            </a:pP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ifstream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fin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(“</a:t>
            </a: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mojsubor.txt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“); </a:t>
            </a:r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/>
          </a:p>
          <a:p>
            <a:r>
              <a:rPr lang="sk-SK" dirty="0" smtClean="0"/>
              <a:t>Ak sa súbor nepodarilo otvoriť (napríklad neexistuje), premenná </a:t>
            </a: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fin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= 0</a:t>
            </a:r>
            <a:r>
              <a:rPr lang="sk-SK" dirty="0" smtClean="0">
                <a:cs typeface="Courier New" pitchFamily="49" charset="0"/>
              </a:rPr>
              <a:t>, inak obsahuje adresu na umiestnenie streamu v pamäti</a:t>
            </a:r>
            <a:endParaRPr lang="sk-SK" dirty="0">
              <a:cs typeface="Courier New" pitchFamily="49" charset="0"/>
            </a:endParaRPr>
          </a:p>
          <a:p>
            <a:endParaRPr lang="sk-SK" dirty="0" smtClean="0"/>
          </a:p>
        </p:txBody>
      </p:sp>
      <p:sp>
        <p:nvSpPr>
          <p:cNvPr id="4" name="Obdĺžniková bublina 3"/>
          <p:cNvSpPr/>
          <p:nvPr/>
        </p:nvSpPr>
        <p:spPr>
          <a:xfrm>
            <a:off x="118383" y="3429000"/>
            <a:ext cx="2437393" cy="936104"/>
          </a:xfrm>
          <a:prstGeom prst="wedgeRectCallout">
            <a:avLst>
              <a:gd name="adj1" fmla="val 15862"/>
              <a:gd name="adj2" fmla="val -1469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Stream pre vstup </a:t>
            </a:r>
            <a:br>
              <a:rPr lang="sk-SK" dirty="0" smtClean="0"/>
            </a:br>
            <a:r>
              <a:rPr lang="sk-SK" dirty="0" smtClean="0"/>
              <a:t>(</a:t>
            </a:r>
            <a:r>
              <a:rPr lang="sk-SK" dirty="0" err="1" smtClean="0"/>
              <a:t>input</a:t>
            </a:r>
            <a:r>
              <a:rPr lang="sk-SK" dirty="0" smtClean="0"/>
              <a:t>) = čítanie</a:t>
            </a:r>
            <a:endParaRPr lang="sk-SK" dirty="0"/>
          </a:p>
        </p:txBody>
      </p:sp>
      <p:sp>
        <p:nvSpPr>
          <p:cNvPr id="5" name="Obdĺžniková bublina 4"/>
          <p:cNvSpPr/>
          <p:nvPr/>
        </p:nvSpPr>
        <p:spPr>
          <a:xfrm>
            <a:off x="2771800" y="3429000"/>
            <a:ext cx="2232248" cy="936104"/>
          </a:xfrm>
          <a:prstGeom prst="wedgeRectCallout">
            <a:avLst>
              <a:gd name="adj1" fmla="val -1688"/>
              <a:gd name="adj2" fmla="val -1423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Ľubovoľný názov . Zvolili sme analógiu s </a:t>
            </a:r>
            <a:r>
              <a:rPr lang="sk-SK" dirty="0" err="1" smtClean="0"/>
              <a:t>cin</a:t>
            </a: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5148064" y="3429000"/>
            <a:ext cx="3851920" cy="936104"/>
          </a:xfrm>
          <a:prstGeom prst="wedgeRectCallout">
            <a:avLst>
              <a:gd name="adj1" fmla="val -25331"/>
              <a:gd name="adj2" fmla="val -1497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Meno súboru, ktorý chceme otvoriť.</a:t>
            </a:r>
          </a:p>
          <a:p>
            <a:pPr algn="ctr"/>
            <a:r>
              <a:rPr lang="sk-SK" dirty="0" smtClean="0"/>
              <a:t>Môže obsahovať cestu, </a:t>
            </a:r>
            <a:r>
              <a:rPr lang="sk-SK" dirty="0" err="1" smtClean="0"/>
              <a:t>napr</a:t>
            </a:r>
            <a:r>
              <a:rPr lang="sk-SK" dirty="0" smtClean="0"/>
              <a:t>:</a:t>
            </a:r>
          </a:p>
          <a:p>
            <a:pPr algn="ctr"/>
            <a:r>
              <a:rPr lang="sk-SK" dirty="0" smtClean="0"/>
              <a:t>“</a:t>
            </a:r>
            <a:r>
              <a:rPr lang="sk-SK" dirty="0" err="1" smtClean="0"/>
              <a:t>C:\\Users\\kundracik\\mojsubor.txt</a:t>
            </a:r>
            <a:r>
              <a:rPr lang="sk-SK" dirty="0" smtClean="0"/>
              <a:t>“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85186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/>
              <a:t>Čítanie zo </a:t>
            </a:r>
            <a:r>
              <a:rPr lang="sk-SK" dirty="0" smtClean="0"/>
              <a:t>súboru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lnSpcReduction="10000"/>
          </a:bodyPr>
          <a:lstStyle/>
          <a:p>
            <a:r>
              <a:rPr lang="sk-SK" dirty="0" smtClean="0"/>
              <a:t>Otestovanie, že stream zo súboru sa podarilo otvoriť:</a:t>
            </a:r>
          </a:p>
          <a:p>
            <a:pPr marL="82296" indent="0">
              <a:buNone/>
            </a:pP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fin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 </a:t>
            </a:r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/>
          </a:p>
          <a:p>
            <a:r>
              <a:rPr lang="sk-SK" dirty="0" smtClean="0">
                <a:solidFill>
                  <a:srgbClr val="FF0000"/>
                </a:solidFill>
              </a:rPr>
              <a:t>Ak sa súbor podarilo otvoriť, so streamom pracujeme identicky, ako so streamom z klávesnice</a:t>
            </a:r>
          </a:p>
        </p:txBody>
      </p:sp>
      <p:sp>
        <p:nvSpPr>
          <p:cNvPr id="4" name="Obdĺžniková bublina 3"/>
          <p:cNvSpPr/>
          <p:nvPr/>
        </p:nvSpPr>
        <p:spPr>
          <a:xfrm>
            <a:off x="2843808" y="3392996"/>
            <a:ext cx="2437393" cy="936104"/>
          </a:xfrm>
          <a:prstGeom prst="wedgeRectCallout">
            <a:avLst>
              <a:gd name="adj1" fmla="val -51211"/>
              <a:gd name="adj2" fmla="val -1084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Hocijaké číslo rôzne od nuly je </a:t>
            </a:r>
            <a:r>
              <a:rPr lang="sk-SK" dirty="0" err="1" smtClean="0"/>
              <a:t>true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4507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/>
              <a:t>Čítanie zo </a:t>
            </a:r>
            <a:r>
              <a:rPr lang="sk-SK" dirty="0" smtClean="0"/>
              <a:t>súboru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r>
              <a:rPr lang="sk-SK" dirty="0" smtClean="0"/>
              <a:t>Príklad: Načítanie slova a </a:t>
            </a:r>
            <a:r>
              <a:rPr lang="sk-SK" dirty="0" err="1" smtClean="0"/>
              <a:t>čisla</a:t>
            </a:r>
            <a:r>
              <a:rPr lang="sk-SK" dirty="0" smtClean="0"/>
              <a:t>: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ifstream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fin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vstup.txt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“);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f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fin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text[128];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cislo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fin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&gt;&gt; text &gt;&gt;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cislo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&lt;&lt; „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Subor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obsahoval: “;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&lt;&lt; text &lt;&lt; “ “ &lt;&lt;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cislo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}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endParaRPr lang="sk-SK" dirty="0"/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95135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/>
              <a:t>Čítanie zo </a:t>
            </a:r>
            <a:r>
              <a:rPr lang="sk-SK" dirty="0" smtClean="0"/>
              <a:t>súboru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5589240"/>
          </a:xfrm>
        </p:spPr>
        <p:txBody>
          <a:bodyPr>
            <a:normAutofit fontScale="70000" lnSpcReduction="20000"/>
          </a:bodyPr>
          <a:lstStyle/>
          <a:p>
            <a:r>
              <a:rPr lang="sk-SK" dirty="0" smtClean="0"/>
              <a:t>Ak sme už na konci súboru,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fin.eof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sk-SK" dirty="0"/>
              <a:t> </a:t>
            </a:r>
            <a:r>
              <a:rPr lang="sk-SK" dirty="0" smtClean="0"/>
              <a:t>vráti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true</a:t>
            </a: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r>
              <a:rPr lang="sk-SK" dirty="0" smtClean="0"/>
              <a:t>Príklad: načítanie neznámeho počtu čísel v súbore (najviac 100)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x[100];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pocet=0;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while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((!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fin.eof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())and(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pocet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&lt; 100))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	//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fin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&gt;&gt;x[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pocet</a:t>
            </a:r>
            <a:r>
              <a:rPr lang="sk-SK" smtClean="0">
                <a:latin typeface="Courier New" pitchFamily="49" charset="0"/>
                <a:cs typeface="Courier New" pitchFamily="49" charset="0"/>
              </a:rPr>
              <a:t>];</a:t>
            </a:r>
            <a:endParaRPr lang="sk-SK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fin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&gt;&gt; x[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pocet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])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pocet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++;</a:t>
            </a: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sk-SK" dirty="0" smtClean="0">
                <a:cs typeface="Courier New" pitchFamily="49" charset="0"/>
              </a:rPr>
              <a:t>Pozor! Ak je v súbore za posledným číslom aspoň jedna medzera alebo prázdny riadok, bez 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sk-SK" dirty="0" smtClean="0">
                <a:cs typeface="Courier New" pitchFamily="49" charset="0"/>
              </a:rPr>
              <a:t> ešte prebehne jeden cyklus – </a:t>
            </a:r>
            <a:r>
              <a:rPr lang="sk-SK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pocet</a:t>
            </a:r>
            <a:r>
              <a:rPr lang="sk-SK" dirty="0" smtClean="0">
                <a:cs typeface="Courier New" pitchFamily="49" charset="0"/>
              </a:rPr>
              <a:t> sa zvýši, ale číslo sa nenačíta!</a:t>
            </a:r>
            <a:endParaRPr lang="sk-SK" dirty="0">
              <a:cs typeface="Courier New" pitchFamily="49" charset="0"/>
            </a:endParaRPr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0427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/>
          </a:bodyPr>
          <a:lstStyle/>
          <a:p>
            <a:r>
              <a:rPr lang="sk-SK" dirty="0"/>
              <a:t>Čítanie </a:t>
            </a:r>
            <a:r>
              <a:rPr lang="sk-SK" dirty="0" smtClean="0"/>
              <a:t>zo </a:t>
            </a:r>
            <a:r>
              <a:rPr lang="sk-SK" dirty="0"/>
              <a:t>súboru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Uzavretie dátového toku zo súboru:</a:t>
            </a:r>
          </a:p>
          <a:p>
            <a:pPr marL="82296" indent="0">
              <a:buNone/>
            </a:pPr>
            <a:r>
              <a:rPr lang="sk-SK" sz="2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</a:t>
            </a:r>
            <a:r>
              <a:rPr lang="sk-SK" sz="2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in.close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sk-SK" sz="2800" dirty="0" smtClean="0"/>
              <a:t>Program ukončí prácu so súborom (súbor je už teda chránený pred nechceným poškodením zo strany nášho programu).</a:t>
            </a:r>
          </a:p>
          <a:p>
            <a:r>
              <a:rPr lang="sk-SK" sz="2800" dirty="0" smtClean="0"/>
              <a:t>Premenná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fin</a:t>
            </a:r>
            <a:r>
              <a:rPr lang="sk-SK" sz="2800" dirty="0" smtClean="0"/>
              <a:t> je voľná pre použitie s iným súborom.</a:t>
            </a:r>
          </a:p>
          <a:p>
            <a:r>
              <a:rPr lang="sk-SK" sz="2800" dirty="0"/>
              <a:t>Znovuotvorenie dátového toku zo súboru:</a:t>
            </a:r>
          </a:p>
          <a:p>
            <a:pPr marL="82296" indent="0">
              <a:buNone/>
            </a:pPr>
            <a:r>
              <a:rPr lang="sk-SK" sz="2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fin.open</a:t>
            </a:r>
            <a:r>
              <a:rPr lang="sk-SK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(„moj_subor.txt")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endParaRPr lang="sk-SK" sz="2800" dirty="0" smtClean="0"/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/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98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/>
          </a:bodyPr>
          <a:lstStyle/>
          <a:p>
            <a:r>
              <a:rPr lang="sk-SK" dirty="0"/>
              <a:t>Čítanie </a:t>
            </a:r>
            <a:r>
              <a:rPr lang="sk-SK" dirty="0" smtClean="0"/>
              <a:t>zo </a:t>
            </a:r>
            <a:r>
              <a:rPr lang="sk-SK" dirty="0"/>
              <a:t>súboru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r>
              <a:rPr lang="sk-SK" sz="2800" dirty="0">
                <a:solidFill>
                  <a:srgbClr val="FF0000"/>
                </a:solidFill>
                <a:cs typeface="Courier New" pitchFamily="49" charset="0"/>
              </a:rPr>
              <a:t>Dátový tok sa uzavrie automaticky sám, ak skončí platnosť premennej</a:t>
            </a:r>
            <a:r>
              <a:rPr lang="sk-SK" sz="2800" dirty="0">
                <a:cs typeface="Courier New" pitchFamily="49" charset="0"/>
              </a:rPr>
              <a:t> 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fin</a:t>
            </a:r>
            <a:r>
              <a:rPr lang="sk-SK" sz="2800" dirty="0">
                <a:cs typeface="Courier New" pitchFamily="49" charset="0"/>
              </a:rPr>
              <a:t>, </a:t>
            </a:r>
            <a:r>
              <a:rPr lang="sk-SK" sz="2800" dirty="0" err="1">
                <a:cs typeface="Courier New" pitchFamily="49" charset="0"/>
              </a:rPr>
              <a:t>t.j</a:t>
            </a:r>
            <a:r>
              <a:rPr lang="sk-SK" sz="2800" dirty="0">
                <a:cs typeface="Courier New" pitchFamily="49" charset="0"/>
              </a:rPr>
              <a:t>. keď program opustí blok, v ktorom bola premenná 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fin</a:t>
            </a:r>
            <a:r>
              <a:rPr lang="sk-SK" sz="2800" dirty="0">
                <a:cs typeface="Courier New" pitchFamily="49" charset="0"/>
              </a:rPr>
              <a:t> deklarovaná (najneskôr pri skončení behu programu)</a:t>
            </a:r>
            <a:endParaRPr lang="sk-SK" sz="2400" dirty="0"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/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21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Zápis do súboru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5760640"/>
          </a:xfrm>
        </p:spPr>
        <p:txBody>
          <a:bodyPr>
            <a:normAutofit fontScale="92500" lnSpcReduction="20000"/>
          </a:bodyPr>
          <a:lstStyle/>
          <a:p>
            <a:r>
              <a:rPr lang="sk-SK" dirty="0" smtClean="0"/>
              <a:t>Otvorenie súboru pre zápis:</a:t>
            </a:r>
          </a:p>
          <a:p>
            <a:pPr marL="82296" indent="0">
              <a:buNone/>
            </a:pP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ofstream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fout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(“</a:t>
            </a: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mojsubor.txt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“) </a:t>
            </a:r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r>
              <a:rPr lang="sk-SK" dirty="0" smtClean="0"/>
              <a:t>Ak súbor s takým menom neexistuje, vytvorí sa nový prázdny súbor.</a:t>
            </a:r>
          </a:p>
          <a:p>
            <a:r>
              <a:rPr lang="sk-SK" dirty="0"/>
              <a:t>Ak súbor s takým menom </a:t>
            </a:r>
            <a:r>
              <a:rPr lang="sk-SK" dirty="0" smtClean="0"/>
              <a:t>existuje</a:t>
            </a:r>
            <a:r>
              <a:rPr lang="sk-SK" dirty="0"/>
              <a:t>, </a:t>
            </a:r>
            <a:r>
              <a:rPr lang="sk-SK" dirty="0" smtClean="0"/>
              <a:t>jeho </a:t>
            </a:r>
            <a:r>
              <a:rPr lang="sk-SK" dirty="0" smtClean="0">
                <a:solidFill>
                  <a:srgbClr val="FF0000"/>
                </a:solidFill>
              </a:rPr>
              <a:t>obsah sa vymaže</a:t>
            </a:r>
            <a:r>
              <a:rPr lang="sk-SK" dirty="0" smtClean="0"/>
              <a:t>.</a:t>
            </a:r>
            <a:endParaRPr lang="sk-SK" dirty="0"/>
          </a:p>
          <a:p>
            <a:r>
              <a:rPr lang="sk-SK" dirty="0" smtClean="0"/>
              <a:t>Ak sa súbor nepodarilo otvoriť (napríklad na médium sa nedá zapisovať), </a:t>
            </a:r>
            <a:br>
              <a:rPr lang="sk-SK" dirty="0" smtClean="0"/>
            </a:br>
            <a:r>
              <a:rPr lang="sk-SK" dirty="0" smtClean="0"/>
              <a:t>premenná </a:t>
            </a: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fout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= 0</a:t>
            </a:r>
            <a:r>
              <a:rPr lang="sk-SK" dirty="0" smtClean="0">
                <a:cs typeface="Courier New" pitchFamily="49" charset="0"/>
              </a:rPr>
              <a:t>, inak obsahuje adresu na umiestnenie streamu v pamäti</a:t>
            </a:r>
            <a:endParaRPr lang="sk-SK" dirty="0">
              <a:cs typeface="Courier New" pitchFamily="49" charset="0"/>
            </a:endParaRPr>
          </a:p>
        </p:txBody>
      </p:sp>
      <p:sp>
        <p:nvSpPr>
          <p:cNvPr id="4" name="Obdĺžniková bublina 3"/>
          <p:cNvSpPr/>
          <p:nvPr/>
        </p:nvSpPr>
        <p:spPr>
          <a:xfrm>
            <a:off x="162441" y="2716204"/>
            <a:ext cx="2437393" cy="576064"/>
          </a:xfrm>
          <a:prstGeom prst="wedgeRectCallout">
            <a:avLst>
              <a:gd name="adj1" fmla="val 15862"/>
              <a:gd name="adj2" fmla="val -1469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Stream pre výstup </a:t>
            </a:r>
            <a:br>
              <a:rPr lang="sk-SK" dirty="0" smtClean="0"/>
            </a:br>
            <a:r>
              <a:rPr lang="sk-SK" dirty="0" smtClean="0"/>
              <a:t>(</a:t>
            </a:r>
            <a:r>
              <a:rPr lang="sk-SK" dirty="0" err="1" smtClean="0"/>
              <a:t>output</a:t>
            </a:r>
            <a:r>
              <a:rPr lang="sk-SK" dirty="0" smtClean="0"/>
              <a:t>) = zápis</a:t>
            </a:r>
            <a:endParaRPr lang="sk-SK" dirty="0"/>
          </a:p>
        </p:txBody>
      </p:sp>
      <p:sp>
        <p:nvSpPr>
          <p:cNvPr id="5" name="Obdĺžniková bublina 4"/>
          <p:cNvSpPr/>
          <p:nvPr/>
        </p:nvSpPr>
        <p:spPr>
          <a:xfrm>
            <a:off x="2785833" y="2572188"/>
            <a:ext cx="2232248" cy="864096"/>
          </a:xfrm>
          <a:prstGeom prst="wedgeRectCallout">
            <a:avLst>
              <a:gd name="adj1" fmla="val -446"/>
              <a:gd name="adj2" fmla="val -1086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Ľubovoľný názov . Zvolili sme analógiu s </a:t>
            </a:r>
            <a:r>
              <a:rPr lang="sk-SK" dirty="0" err="1" smtClean="0"/>
              <a:t>cout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5263480" y="2536184"/>
            <a:ext cx="3851920" cy="936104"/>
          </a:xfrm>
          <a:prstGeom prst="wedgeRectCallout">
            <a:avLst>
              <a:gd name="adj1" fmla="val -24252"/>
              <a:gd name="adj2" fmla="val -934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Meno súboru, ktorý chceme otvoriť.</a:t>
            </a:r>
          </a:p>
          <a:p>
            <a:pPr algn="ctr"/>
            <a:r>
              <a:rPr lang="sk-SK" dirty="0" smtClean="0"/>
              <a:t>Môže obsahovať cestu, </a:t>
            </a:r>
            <a:r>
              <a:rPr lang="sk-SK" dirty="0" err="1" smtClean="0"/>
              <a:t>napr</a:t>
            </a:r>
            <a:r>
              <a:rPr lang="sk-SK" dirty="0" smtClean="0"/>
              <a:t>:</a:t>
            </a:r>
          </a:p>
          <a:p>
            <a:pPr algn="ctr"/>
            <a:r>
              <a:rPr lang="sk-SK" dirty="0" smtClean="0"/>
              <a:t>“</a:t>
            </a:r>
            <a:r>
              <a:rPr lang="sk-SK" dirty="0" err="1" smtClean="0"/>
              <a:t>C:\\Users\\kundracik\\mojsubor.txt</a:t>
            </a:r>
            <a:r>
              <a:rPr lang="sk-SK" dirty="0" smtClean="0"/>
              <a:t>“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51398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novrat">
  <a:themeElements>
    <a:clrScheme name="Sl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1477</TotalTime>
  <Words>587</Words>
  <Application>Microsoft Office PowerPoint</Application>
  <PresentationFormat>On-screen Show (4:3)</PresentationFormat>
  <Paragraphs>138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Courier New</vt:lpstr>
      <vt:lpstr>Gill Sans MT</vt:lpstr>
      <vt:lpstr>Verdana</vt:lpstr>
      <vt:lpstr>Wingdings 2</vt:lpstr>
      <vt:lpstr>Slnovrat</vt:lpstr>
      <vt:lpstr>Dátové Prúdy Súbory na disku </vt:lpstr>
      <vt:lpstr>Otvorenie streamu do/zo súboru</vt:lpstr>
      <vt:lpstr>Čítanie zo súboru</vt:lpstr>
      <vt:lpstr>Čítanie zo súboru</vt:lpstr>
      <vt:lpstr>Čítanie zo súboru</vt:lpstr>
      <vt:lpstr>Čítanie zo súboru</vt:lpstr>
      <vt:lpstr>Čítanie zo súboru</vt:lpstr>
      <vt:lpstr>Čítanie zo súboru</vt:lpstr>
      <vt:lpstr>Zápis do súboru</vt:lpstr>
      <vt:lpstr>Zápis do súboru</vt:lpstr>
      <vt:lpstr>Zápis do súboru</vt:lpstr>
      <vt:lpstr>Zápis do súboru</vt:lpstr>
      <vt:lpstr>Zápis do súboru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Funkcie</dc:title>
  <dc:creator>kundracik</dc:creator>
  <cp:lastModifiedBy>Frantisek Kundracik</cp:lastModifiedBy>
  <cp:revision>92</cp:revision>
  <dcterms:created xsi:type="dcterms:W3CDTF">2013-03-01T08:46:17Z</dcterms:created>
  <dcterms:modified xsi:type="dcterms:W3CDTF">2020-10-12T10:56:44Z</dcterms:modified>
</cp:coreProperties>
</file>