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88" r:id="rId4"/>
    <p:sldId id="289" r:id="rId5"/>
    <p:sldId id="290" r:id="rId6"/>
    <p:sldId id="291" r:id="rId7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71" d="100"/>
          <a:sy n="71" d="100"/>
        </p:scale>
        <p:origin x="1327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5"/>
            <a:ext cx="7200800" cy="2286000"/>
          </a:xfrm>
        </p:spPr>
        <p:txBody>
          <a:bodyPr>
            <a:normAutofit/>
          </a:bodyPr>
          <a:lstStyle/>
          <a:p>
            <a:r>
              <a:rPr lang="sk-SK" dirty="0" smtClean="0"/>
              <a:t>Dátové Prúdy</a:t>
            </a:r>
            <a:br>
              <a:rPr lang="sk-SK" dirty="0" smtClean="0"/>
            </a:br>
            <a:r>
              <a:rPr lang="sk-SK" sz="2800" dirty="0" smtClean="0"/>
              <a:t>texty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Streams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Otvorenie streamu do/zo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Objekty pre prácu s tokmi dát do textov sa nachádzajú v knižnici 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stream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sz="2800" dirty="0" smtClean="0"/>
              <a:t>Umožňujú pohodlnú prácu s textami (vytváranie a skladanie textov, extrakcia čísel z textov a pod.)</a:t>
            </a:r>
          </a:p>
          <a:p>
            <a:r>
              <a:rPr lang="sk-SK" sz="2800" dirty="0" smtClean="0"/>
              <a:t>Deklarácia </a:t>
            </a:r>
            <a:r>
              <a:rPr lang="sk-SK" sz="2800" dirty="0" err="1" smtClean="0"/>
              <a:t>vstupno</a:t>
            </a:r>
            <a:r>
              <a:rPr lang="sk-SK" sz="2800" dirty="0" smtClean="0"/>
              <a:t>/výstupného prúdu textu: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stringstream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ios::in|ios::out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1691680" y="5249091"/>
            <a:ext cx="5112568" cy="1285145"/>
          </a:xfrm>
          <a:prstGeom prst="wedgeRectCallout">
            <a:avLst>
              <a:gd name="adj1" fmla="val 45471"/>
              <a:gd name="adj2" fmla="val -90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os::in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/>
              <a:t>a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ios::out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/>
              <a:t>sú premenné triedy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ios</a:t>
            </a:r>
            <a:r>
              <a:rPr lang="sk-SK" dirty="0" smtClean="0"/>
              <a:t> určujúce,  či stream je určený pre čítanie alebo zápis.</a:t>
            </a:r>
          </a:p>
          <a:p>
            <a:pPr algn="ctr"/>
            <a:r>
              <a:rPr lang="sk-SK" dirty="0" smtClean="0"/>
              <a:t>Operátor | predstavuje OR, ale </a:t>
            </a:r>
            <a:r>
              <a:rPr lang="sk-SK" dirty="0" err="1" smtClean="0"/>
              <a:t>bit-po-bite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Registre a bitové operácie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400" dirty="0" smtClean="0"/>
              <a:t>V počítači sa mnoho vlastností nastavuje tak, že sa alebo povolia, alebo zakážu</a:t>
            </a:r>
          </a:p>
          <a:p>
            <a:r>
              <a:rPr lang="sk-SK" sz="2400" dirty="0" smtClean="0">
                <a:cs typeface="Courier New" pitchFamily="49" charset="0"/>
              </a:rPr>
              <a:t>Najmenšou jednotkou pre zapamätanie takejto logickej úrovne, je jeden bit</a:t>
            </a:r>
          </a:p>
          <a:p>
            <a:r>
              <a:rPr lang="sk-SK" sz="2400" dirty="0" smtClean="0">
                <a:cs typeface="Courier New" pitchFamily="49" charset="0"/>
              </a:rPr>
              <a:t>Viacero vlastností sa riadi jednotlivými bitmi (tzv. </a:t>
            </a:r>
            <a:r>
              <a:rPr lang="sk-SK" sz="2400" dirty="0" err="1" smtClean="0">
                <a:cs typeface="Courier New" pitchFamily="49" charset="0"/>
              </a:rPr>
              <a:t>flagmi</a:t>
            </a:r>
            <a:r>
              <a:rPr lang="sk-SK" sz="2400" dirty="0" smtClean="0">
                <a:cs typeface="Courier New" pitchFamily="49" charset="0"/>
              </a:rPr>
              <a:t>) vyššej jednotky (tzv. registra), spravidla je to byte</a:t>
            </a:r>
          </a:p>
          <a:p>
            <a:r>
              <a:rPr lang="sk-SK" sz="2400" dirty="0" smtClean="0">
                <a:cs typeface="Courier New" pitchFamily="49" charset="0"/>
              </a:rPr>
              <a:t>Príklad </a:t>
            </a:r>
            <a:r>
              <a:rPr lang="sk-SK" sz="2400" dirty="0" err="1" smtClean="0">
                <a:cs typeface="Courier New" pitchFamily="49" charset="0"/>
              </a:rPr>
              <a:t>flagov</a:t>
            </a:r>
            <a:r>
              <a:rPr lang="sk-SK" sz="2400" dirty="0" smtClean="0">
                <a:cs typeface="Courier New" pitchFamily="49" charset="0"/>
              </a:rPr>
              <a:t> pre otvorenie streamu:</a:t>
            </a:r>
          </a:p>
          <a:p>
            <a:endParaRPr lang="sk-SK" sz="2800" dirty="0" smtClean="0"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4251644" y="5589240"/>
            <a:ext cx="1514934" cy="870393"/>
          </a:xfrm>
          <a:prstGeom prst="wedgeRectCallout">
            <a:avLst>
              <a:gd name="adj1" fmla="val -37751"/>
              <a:gd name="adj2" fmla="val -112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Stream možno čítať (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ios::in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sk-SK" dirty="0"/>
          </a:p>
        </p:txBody>
      </p:sp>
      <p:grpSp>
        <p:nvGrpSpPr>
          <p:cNvPr id="17" name="Skupina 16"/>
          <p:cNvGrpSpPr/>
          <p:nvPr/>
        </p:nvGrpSpPr>
        <p:grpSpPr>
          <a:xfrm>
            <a:off x="3449866" y="4613625"/>
            <a:ext cx="1738002" cy="361598"/>
            <a:chOff x="3449866" y="4613625"/>
            <a:chExt cx="1738002" cy="361598"/>
          </a:xfrm>
        </p:grpSpPr>
        <p:sp>
          <p:nvSpPr>
            <p:cNvPr id="5" name="Obdĺžnik 4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6" name="Obdĺžnik 5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7" name="Obdĺžnik 6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8" name="Obdĺžnik 7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6" name="Obdĺžniková bublina 15"/>
          <p:cNvSpPr/>
          <p:nvPr/>
        </p:nvSpPr>
        <p:spPr>
          <a:xfrm>
            <a:off x="2545571" y="5589240"/>
            <a:ext cx="1514934" cy="870393"/>
          </a:xfrm>
          <a:prstGeom prst="wedgeRectCallout">
            <a:avLst>
              <a:gd name="adj1" fmla="val 56446"/>
              <a:gd name="adj2" fmla="val -112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Do streamu možno písať (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ios::out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879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Registre a bitové operácie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389987" y="1393580"/>
            <a:ext cx="7498080" cy="5661248"/>
          </a:xfrm>
        </p:spPr>
        <p:txBody>
          <a:bodyPr>
            <a:normAutofit/>
          </a:bodyPr>
          <a:lstStyle/>
          <a:p>
            <a:r>
              <a:rPr lang="sk-SK" sz="2400" dirty="0" smtClean="0"/>
              <a:t>Ak sa na register pozrieme ako na 8-bitové číslo, potom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os::in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8  </a:t>
            </a:r>
            <a:r>
              <a:rPr lang="sk-SK" sz="2400" dirty="0" smtClean="0"/>
              <a:t>a  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ios::out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16</a:t>
            </a:r>
          </a:p>
          <a:p>
            <a:r>
              <a:rPr lang="sk-SK" sz="2400" dirty="0" smtClean="0">
                <a:cs typeface="Courier New" pitchFamily="49" charset="0"/>
              </a:rPr>
              <a:t>Bitové logické operácie – operácia sa vykonáva bit po bite:</a:t>
            </a:r>
          </a:p>
          <a:p>
            <a:pPr marL="1947672" lvl="8" indent="0">
              <a:buNone/>
            </a:pPr>
            <a:r>
              <a:rPr lang="sk-SK" dirty="0" smtClean="0"/>
              <a:t>    or 			=</a:t>
            </a:r>
          </a:p>
          <a:p>
            <a:pPr marL="1947672" lvl="8" indent="0">
              <a:buNone/>
            </a:pPr>
            <a:endParaRPr lang="sk-SK" dirty="0"/>
          </a:p>
          <a:p>
            <a:pPr marL="1947672" lvl="8" indent="0">
              <a:buNone/>
            </a:pPr>
            <a:r>
              <a:rPr lang="sk-SK" dirty="0" smtClean="0"/>
              <a:t>    and </a:t>
            </a:r>
            <a:r>
              <a:rPr lang="sk-SK" dirty="0"/>
              <a:t>			=</a:t>
            </a:r>
            <a:endParaRPr lang="sk-SK" dirty="0" smtClean="0"/>
          </a:p>
          <a:p>
            <a:endParaRPr lang="sk-SK" sz="2800" dirty="0" smtClean="0"/>
          </a:p>
          <a:p>
            <a:r>
              <a:rPr lang="sk-SK" sz="2800" dirty="0" smtClean="0"/>
              <a:t>and = &amp;       or = |</a:t>
            </a:r>
          </a:p>
          <a:p>
            <a:r>
              <a:rPr lang="sk-SK" sz="2400" dirty="0" smtClean="0"/>
              <a:t>Ak chceme naraz nastaviť oba </a:t>
            </a:r>
            <a:r>
              <a:rPr lang="sk-SK" sz="2400" dirty="0" err="1" smtClean="0"/>
              <a:t>flagy</a:t>
            </a:r>
            <a:r>
              <a:rPr lang="sk-SK" sz="2400" dirty="0" smtClean="0"/>
              <a:t> (pre čítanie aj zápis):</a:t>
            </a:r>
          </a:p>
          <a:p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os::in|ios::out</a:t>
            </a:r>
            <a:r>
              <a:rPr lang="sk-SK" sz="2400" dirty="0" smtClean="0">
                <a:cs typeface="Courier New" pitchFamily="49" charset="0"/>
              </a:rPr>
              <a:t>   (v ľubovoľnom poradí)</a:t>
            </a:r>
          </a:p>
          <a:p>
            <a:r>
              <a:rPr lang="sk-SK" sz="2400" dirty="0" smtClean="0">
                <a:cs typeface="Courier New" pitchFamily="49" charset="0"/>
              </a:rPr>
              <a:t>V princípe je to rovnaké, ako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ios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in+ios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k-SK" dirty="0" smtClean="0"/>
          </a:p>
          <a:p>
            <a:endParaRPr lang="sk-SK" dirty="0" smtClean="0"/>
          </a:p>
        </p:txBody>
      </p:sp>
      <p:grpSp>
        <p:nvGrpSpPr>
          <p:cNvPr id="13" name="Skupina 12"/>
          <p:cNvGrpSpPr/>
          <p:nvPr/>
        </p:nvGrpSpPr>
        <p:grpSpPr>
          <a:xfrm>
            <a:off x="1845647" y="3212976"/>
            <a:ext cx="1738002" cy="361598"/>
            <a:chOff x="3449866" y="4613625"/>
            <a:chExt cx="1738002" cy="361598"/>
          </a:xfrm>
        </p:grpSpPr>
        <p:sp>
          <p:nvSpPr>
            <p:cNvPr id="5" name="Obdĺžnik 4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6" name="Obdĺžnik 5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7" name="Obdĺžnik 6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8" name="Obdĺžnik 7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15" name="Skupina 14"/>
          <p:cNvGrpSpPr/>
          <p:nvPr/>
        </p:nvGrpSpPr>
        <p:grpSpPr>
          <a:xfrm>
            <a:off x="4140110" y="3214534"/>
            <a:ext cx="1738002" cy="361598"/>
            <a:chOff x="3449866" y="4613625"/>
            <a:chExt cx="1738002" cy="361598"/>
          </a:xfrm>
        </p:grpSpPr>
        <p:sp>
          <p:nvSpPr>
            <p:cNvPr id="17" name="Obdĺžnik 16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25" name="Skupina 24"/>
          <p:cNvGrpSpPr/>
          <p:nvPr/>
        </p:nvGrpSpPr>
        <p:grpSpPr>
          <a:xfrm>
            <a:off x="6444208" y="3210050"/>
            <a:ext cx="1738002" cy="361598"/>
            <a:chOff x="3449866" y="4613625"/>
            <a:chExt cx="1738002" cy="361598"/>
          </a:xfrm>
        </p:grpSpPr>
        <p:sp>
          <p:nvSpPr>
            <p:cNvPr id="26" name="Obdĺžnik 25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8" name="Obdĺžnik 27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29" name="Obdĺžnik 28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0" name="Obdĺžnik 29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1" name="Obdĺžnik 30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2" name="Obdĺžnik 31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Obdĺžnik 32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34" name="Skupina 33"/>
          <p:cNvGrpSpPr/>
          <p:nvPr/>
        </p:nvGrpSpPr>
        <p:grpSpPr>
          <a:xfrm>
            <a:off x="1871119" y="3861048"/>
            <a:ext cx="1738002" cy="361598"/>
            <a:chOff x="3449866" y="4613625"/>
            <a:chExt cx="1738002" cy="361598"/>
          </a:xfrm>
        </p:grpSpPr>
        <p:sp>
          <p:nvSpPr>
            <p:cNvPr id="35" name="Obdĺžnik 34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6" name="Obdĺžnik 35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7" name="Obdĺžnik 36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8" name="Obdĺžnik 37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39" name="Obdĺžnik 38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0" name="Obdĺžnik 39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1" name="Obdĺžnik 40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2" name="Obdĺžnik 41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43" name="Skupina 42"/>
          <p:cNvGrpSpPr/>
          <p:nvPr/>
        </p:nvGrpSpPr>
        <p:grpSpPr>
          <a:xfrm>
            <a:off x="4165582" y="3862606"/>
            <a:ext cx="1738002" cy="361598"/>
            <a:chOff x="3449866" y="4613625"/>
            <a:chExt cx="1738002" cy="361598"/>
          </a:xfrm>
        </p:grpSpPr>
        <p:sp>
          <p:nvSpPr>
            <p:cNvPr id="44" name="Obdĺžnik 43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5" name="Obdĺžnik 44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6" name="Obdĺžnik 45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7" name="Obdĺžnik 46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8" name="Obdĺžnik 47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9" name="Obdĺžnik 48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0" name="Obdĺžnik 49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51" name="Obdĺžnik 50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52" name="Skupina 51"/>
          <p:cNvGrpSpPr/>
          <p:nvPr/>
        </p:nvGrpSpPr>
        <p:grpSpPr>
          <a:xfrm>
            <a:off x="6469680" y="3858122"/>
            <a:ext cx="1738002" cy="361598"/>
            <a:chOff x="3449866" y="4613625"/>
            <a:chExt cx="1738002" cy="361598"/>
          </a:xfrm>
        </p:grpSpPr>
        <p:sp>
          <p:nvSpPr>
            <p:cNvPr id="53" name="Obdĺžnik 52"/>
            <p:cNvSpPr/>
            <p:nvPr/>
          </p:nvSpPr>
          <p:spPr>
            <a:xfrm>
              <a:off x="3449866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4" name="Obdĺžnik 53"/>
            <p:cNvSpPr/>
            <p:nvPr/>
          </p:nvSpPr>
          <p:spPr>
            <a:xfrm>
              <a:off x="366913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5" name="Obdĺžnik 54"/>
            <p:cNvSpPr/>
            <p:nvPr/>
          </p:nvSpPr>
          <p:spPr>
            <a:xfrm>
              <a:off x="3885158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6" name="Obdĺžnik 55"/>
            <p:cNvSpPr/>
            <p:nvPr/>
          </p:nvSpPr>
          <p:spPr>
            <a:xfrm>
              <a:off x="4101182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7" name="Obdĺžnik 56"/>
            <p:cNvSpPr/>
            <p:nvPr/>
          </p:nvSpPr>
          <p:spPr>
            <a:xfrm>
              <a:off x="4315299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8" name="Obdĺžnik 57"/>
            <p:cNvSpPr/>
            <p:nvPr/>
          </p:nvSpPr>
          <p:spPr>
            <a:xfrm>
              <a:off x="4531323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0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59" name="Obdĺžnik 58"/>
            <p:cNvSpPr/>
            <p:nvPr/>
          </p:nvSpPr>
          <p:spPr>
            <a:xfrm>
              <a:off x="4755820" y="4613625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0" name="Obdĺžnik 59"/>
            <p:cNvSpPr/>
            <p:nvPr/>
          </p:nvSpPr>
          <p:spPr>
            <a:xfrm>
              <a:off x="4971844" y="4615183"/>
              <a:ext cx="216024" cy="3600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>
                  <a:solidFill>
                    <a:schemeClr val="tx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90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Otvorenie streamu do/zo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stringstream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ios::in|ios::out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sk-SK" sz="2800" dirty="0" smtClean="0"/>
          </a:p>
          <a:p>
            <a:r>
              <a:rPr lang="sk-SK" sz="2800" dirty="0" smtClean="0"/>
              <a:t>Ďalšia práca je už rovnaká, ako s inými tokmi dát</a:t>
            </a:r>
          </a:p>
          <a:p>
            <a:r>
              <a:rPr lang="sk-SK" sz="2800" dirty="0" smtClean="0"/>
              <a:t>Príklad: do premennej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text[10] </a:t>
            </a:r>
            <a:r>
              <a:rPr lang="sk-SK" sz="2800" dirty="0" smtClean="0"/>
              <a:t>sme z klávesnice načítali text desatinného čísla.  Vieme však, že užívateľ používa desatinnú čiarku.  Chceme načítať číslo.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5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Otvorenie streamu do/zo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text[10] = "123,456";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part1,part2;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c;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x;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stringstream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ios::in|ios::out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text;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&gt;&gt; part1 &gt;&gt; c &gt;&gt; part2;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ss.clear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part1 &lt;&lt; "." &lt;&lt; part2;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ss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&gt;&gt; x;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6588224" y="1988840"/>
            <a:ext cx="2339752" cy="870393"/>
          </a:xfrm>
          <a:prstGeom prst="wedgeRectCallout">
            <a:avLst>
              <a:gd name="adj1" fmla="val -78984"/>
              <a:gd name="adj2" fmla="val 766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Otvorenie streamu pre čítanie aj zápis textov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6732240" y="3882534"/>
            <a:ext cx="2339752" cy="870393"/>
          </a:xfrm>
          <a:prstGeom prst="wedgeRectCallout">
            <a:avLst>
              <a:gd name="adj1" fmla="val -63589"/>
              <a:gd name="adj2" fmla="val 22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Odseparovanie dvoch celočíselných častí </a:t>
            </a:r>
            <a:br>
              <a:rPr lang="sk-SK" dirty="0" smtClean="0"/>
            </a:br>
            <a:r>
              <a:rPr lang="sk-SK" dirty="0" smtClean="0"/>
              <a:t>a desatinnej čiarky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4045349" y="4752927"/>
            <a:ext cx="2339752" cy="682970"/>
          </a:xfrm>
          <a:prstGeom prst="wedgeRectCallout">
            <a:avLst>
              <a:gd name="adj1" fmla="val -63589"/>
              <a:gd name="adj2" fmla="val 22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Vyčistenie obsahu streamu</a:t>
            </a:r>
            <a:endParaRPr lang="sk-SK" dirty="0"/>
          </a:p>
        </p:txBody>
      </p:sp>
      <p:sp>
        <p:nvSpPr>
          <p:cNvPr id="7" name="Obdĺžniková bublina 6"/>
          <p:cNvSpPr/>
          <p:nvPr/>
        </p:nvSpPr>
        <p:spPr>
          <a:xfrm>
            <a:off x="6747404" y="5000700"/>
            <a:ext cx="2339752" cy="870393"/>
          </a:xfrm>
          <a:prstGeom prst="wedgeRectCallout">
            <a:avLst>
              <a:gd name="adj1" fmla="val -99117"/>
              <a:gd name="adj2" fmla="val 52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Zloženie dvoch celočíselných častí </a:t>
            </a:r>
            <a:br>
              <a:rPr lang="sk-SK" dirty="0" smtClean="0"/>
            </a:br>
            <a:r>
              <a:rPr lang="sk-SK" dirty="0" smtClean="0"/>
              <a:t>a desatinnej bodky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263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1343</TotalTime>
  <Words>372</Words>
  <Application>Microsoft Office PowerPoint</Application>
  <PresentationFormat>On-screen Show (4:3)</PresentationFormat>
  <Paragraphs>114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Courier New</vt:lpstr>
      <vt:lpstr>Gill Sans MT</vt:lpstr>
      <vt:lpstr>Verdana</vt:lpstr>
      <vt:lpstr>Wingdings 2</vt:lpstr>
      <vt:lpstr>Slnovrat</vt:lpstr>
      <vt:lpstr>Dátové Prúdy texty </vt:lpstr>
      <vt:lpstr>Otvorenie streamu do/zo textu</vt:lpstr>
      <vt:lpstr>Registre a bitové operácie</vt:lpstr>
      <vt:lpstr>Registre a bitové operácie</vt:lpstr>
      <vt:lpstr>Otvorenie streamu do/zo textu</vt:lpstr>
      <vt:lpstr>Otvorenie streamu do/zo textu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89</cp:revision>
  <dcterms:created xsi:type="dcterms:W3CDTF">2013-03-01T08:46:17Z</dcterms:created>
  <dcterms:modified xsi:type="dcterms:W3CDTF">2020-10-12T11:45:13Z</dcterms:modified>
</cp:coreProperties>
</file>