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92" r:id="rId4"/>
    <p:sldId id="293" r:id="rId5"/>
    <p:sldId id="294" r:id="rId6"/>
    <p:sldId id="295" r:id="rId7"/>
    <p:sldId id="301" r:id="rId8"/>
    <p:sldId id="288" r:id="rId9"/>
    <p:sldId id="296" r:id="rId10"/>
    <p:sldId id="297" r:id="rId11"/>
    <p:sldId id="298" r:id="rId12"/>
    <p:sldId id="299" r:id="rId13"/>
    <p:sldId id="300" r:id="rId14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71" autoAdjust="0"/>
    <p:restoredTop sz="94660"/>
  </p:normalViewPr>
  <p:slideViewPr>
    <p:cSldViewPr>
      <p:cViewPr varScale="1">
        <p:scale>
          <a:sx n="71" d="100"/>
          <a:sy n="71" d="100"/>
        </p:scale>
        <p:origin x="1327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19. 10. 2020</a:t>
            </a:fld>
            <a:endParaRPr lang="sk-SK"/>
          </a:p>
        </p:txBody>
      </p:sp>
      <p:sp>
        <p:nvSpPr>
          <p:cNvPr id="20" name="Zástupný symbol päty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10" name="Zástupný symbol čísla snímky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vá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19. 10. 2020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19. 10. 2020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19. 10. 2020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19. 10. 2020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0" name="Obdĺž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19. 10. 2020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19. 10. 2020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19. 10. 2020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19. 10. 2020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6" name="Obdĺž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19. 10. 2020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19. 10. 2020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bdĺž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9" name="Vývojový 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olá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nadpis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9" name="Zástupný symbol textu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24" name="Zástupný symbol dátumu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52D5674-54F1-4A83-A74C-567988F1D6A5}" type="datetimeFigureOut">
              <a:rPr lang="sk-SK" smtClean="0"/>
              <a:t>19. 10. 2020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5" name="Obdĺž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7744" y="2600324"/>
            <a:ext cx="7200800" cy="3492972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Užitočné veci </a:t>
            </a:r>
            <a:br>
              <a:rPr lang="sk-SK" dirty="0" smtClean="0"/>
            </a:br>
            <a:r>
              <a:rPr lang="sk-SK" dirty="0" smtClean="0"/>
              <a:t>v knižniciach C++</a:t>
            </a:r>
            <a:br>
              <a:rPr lang="sk-SK" dirty="0" smtClean="0"/>
            </a:br>
            <a:r>
              <a:rPr lang="sk-SK" dirty="0" smtClean="0"/>
              <a:t/>
            </a:r>
            <a:br>
              <a:rPr lang="sk-SK" dirty="0" smtClean="0"/>
            </a:br>
            <a:r>
              <a:rPr lang="sk-SK" sz="2000" dirty="0" smtClean="0"/>
              <a:t>Náhodné čísla, metódy Monte Carlo, funkcia </a:t>
            </a:r>
            <a:r>
              <a:rPr lang="sk-SK" sz="2000" dirty="0" err="1" smtClean="0"/>
              <a:t>system</a:t>
            </a:r>
            <a:r>
              <a:rPr lang="sk-SK" sz="2000" dirty="0" smtClean="0"/>
              <a:t>(), spúšťanie externých </a:t>
            </a:r>
            <a:r>
              <a:rPr lang="sk-SK" sz="2000" dirty="0" smtClean="0"/>
              <a:t>programov</a:t>
            </a:r>
            <a:br>
              <a:rPr lang="sk-SK" sz="2000" dirty="0" smtClean="0"/>
            </a:br>
            <a:r>
              <a:rPr lang="sk-SK" sz="2000" dirty="0" smtClean="0"/>
              <a:t>Komplexné čísla</a:t>
            </a:r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1621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Spúšťanie externých programov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Veľmi užitočný program systému Windows aj Linux: </a:t>
            </a: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pause</a:t>
            </a:r>
            <a:r>
              <a:rPr lang="sk-SK" sz="2800" dirty="0" smtClean="0"/>
              <a:t>.</a:t>
            </a:r>
          </a:p>
          <a:p>
            <a:r>
              <a:rPr lang="sk-SK" sz="2800" dirty="0" smtClean="0"/>
              <a:t>Vykonávanie programu sa pozastaví, vypíše sa text „Press </a:t>
            </a:r>
            <a:r>
              <a:rPr lang="sk-SK" sz="2800" dirty="0" err="1" smtClean="0"/>
              <a:t>any</a:t>
            </a:r>
            <a:r>
              <a:rPr lang="sk-SK" sz="2800" dirty="0" smtClean="0"/>
              <a:t> </a:t>
            </a:r>
            <a:r>
              <a:rPr lang="sk-SK" sz="2800" dirty="0" err="1" smtClean="0"/>
              <a:t>key</a:t>
            </a:r>
            <a:r>
              <a:rPr lang="sk-SK" sz="2800" dirty="0" smtClean="0"/>
              <a:t> to </a:t>
            </a:r>
            <a:r>
              <a:rPr lang="sk-SK" sz="2800" dirty="0" err="1" smtClean="0"/>
              <a:t>continue</a:t>
            </a:r>
            <a:r>
              <a:rPr lang="sk-SK" sz="2800" dirty="0" smtClean="0"/>
              <a:t>...“ a čaká sa na stlačenie nejakej klávesy</a:t>
            </a:r>
          </a:p>
          <a:p>
            <a:r>
              <a:rPr lang="sk-SK" sz="2800" dirty="0" smtClean="0"/>
              <a:t>Príklad:</a:t>
            </a:r>
            <a:br>
              <a:rPr lang="sk-SK" sz="2800" dirty="0" smtClean="0"/>
            </a:b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(“</a:t>
            </a: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pause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“);</a:t>
            </a:r>
          </a:p>
          <a:p>
            <a:r>
              <a:rPr lang="sk-SK" sz="2800" dirty="0" smtClean="0"/>
              <a:t>Použitie: aby sa po skončení programu okno konzoly hneď nezavrelo a stihli sme prečítať výsledok</a:t>
            </a:r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03063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Komplexné čísla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Pre prácu s komplexnými číslami slúži knižnica 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complex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sk-SK" sz="2800" dirty="0" smtClean="0"/>
              <a:t>Deklarácia: </a:t>
            </a:r>
            <a:br>
              <a:rPr lang="sk-SK" sz="2800" dirty="0" smtClean="0"/>
            </a:b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complex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&lt;</a:t>
            </a: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&gt; c(1,2);</a:t>
            </a:r>
          </a:p>
          <a:p>
            <a:endParaRPr lang="sk-SK" sz="2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  <a:p>
            <a:endParaRPr lang="sk-SK" dirty="0"/>
          </a:p>
          <a:p>
            <a:r>
              <a:rPr lang="sk-SK" dirty="0" smtClean="0"/>
              <a:t>Prístup k jednotlivým zložkám</a:t>
            </a:r>
            <a:br>
              <a:rPr lang="sk-SK" dirty="0" smtClean="0"/>
            </a:br>
            <a:r>
              <a:rPr lang="sk-SK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real</a:t>
            </a:r>
            <a:r>
              <a:rPr lang="sk-SK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(c) </a:t>
            </a:r>
            <a:r>
              <a:rPr lang="sk-SK" b="1" dirty="0">
                <a:latin typeface="Courier New" pitchFamily="49" charset="0"/>
                <a:cs typeface="Courier New" pitchFamily="49" charset="0"/>
              </a:rPr>
              <a:t>alebo</a:t>
            </a:r>
            <a:r>
              <a:rPr lang="sk-SK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sk-SK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c.real</a:t>
            </a:r>
            <a:r>
              <a:rPr lang="sk-SK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</a:t>
            </a:r>
            <a:br>
              <a:rPr lang="sk-SK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sk-SK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imag</a:t>
            </a:r>
            <a:r>
              <a:rPr lang="sk-SK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(c) </a:t>
            </a:r>
            <a:r>
              <a:rPr lang="sk-SK" b="1" dirty="0">
                <a:latin typeface="Courier New" pitchFamily="49" charset="0"/>
                <a:cs typeface="Courier New" pitchFamily="49" charset="0"/>
              </a:rPr>
              <a:t>alebo</a:t>
            </a:r>
            <a:r>
              <a:rPr lang="sk-SK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sk-SK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c.imag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</a:t>
            </a:r>
            <a:endParaRPr lang="sk-SK" dirty="0" smtClean="0"/>
          </a:p>
        </p:txBody>
      </p:sp>
      <p:sp>
        <p:nvSpPr>
          <p:cNvPr id="4" name="Obdĺžniková bublina 3"/>
          <p:cNvSpPr/>
          <p:nvPr/>
        </p:nvSpPr>
        <p:spPr>
          <a:xfrm>
            <a:off x="322129" y="3645024"/>
            <a:ext cx="1944216" cy="1008112"/>
          </a:xfrm>
          <a:prstGeom prst="wedgeRectCallout">
            <a:avLst>
              <a:gd name="adj1" fmla="val 58871"/>
              <a:gd name="adj2" fmla="val -790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Je to komplexné číslo</a:t>
            </a:r>
            <a:endParaRPr lang="sk-SK" dirty="0"/>
          </a:p>
        </p:txBody>
      </p:sp>
      <p:sp>
        <p:nvSpPr>
          <p:cNvPr id="5" name="Obdĺžniková bublina 4"/>
          <p:cNvSpPr/>
          <p:nvPr/>
        </p:nvSpPr>
        <p:spPr>
          <a:xfrm>
            <a:off x="4860032" y="3933056"/>
            <a:ext cx="1944216" cy="1008112"/>
          </a:xfrm>
          <a:prstGeom prst="wedgeRectCallout">
            <a:avLst>
              <a:gd name="adj1" fmla="val 2576"/>
              <a:gd name="adj2" fmla="val -1134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/>
              <a:t>c</a:t>
            </a:r>
            <a:r>
              <a:rPr lang="sk-SK" dirty="0" smtClean="0"/>
              <a:t> = 1 + 2 i</a:t>
            </a:r>
            <a:endParaRPr lang="sk-SK" dirty="0"/>
          </a:p>
        </p:txBody>
      </p:sp>
      <p:sp>
        <p:nvSpPr>
          <p:cNvPr id="6" name="Obdĺžniková bublina 5"/>
          <p:cNvSpPr/>
          <p:nvPr/>
        </p:nvSpPr>
        <p:spPr>
          <a:xfrm>
            <a:off x="2555776" y="3789040"/>
            <a:ext cx="1944216" cy="1008112"/>
          </a:xfrm>
          <a:prstGeom prst="wedgeRectCallout">
            <a:avLst>
              <a:gd name="adj1" fmla="val 53883"/>
              <a:gd name="adj2" fmla="val -982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Reálna aj imaginárna časť sú typu  </a:t>
            </a:r>
            <a:r>
              <a:rPr lang="sk-SK" dirty="0" err="1" smtClean="0"/>
              <a:t>double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1450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Komplexné čísla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r>
              <a:rPr lang="sk-SK" dirty="0" smtClean="0"/>
              <a:t>Prístup k jednotlivým zložkám</a:t>
            </a:r>
            <a:br>
              <a:rPr lang="sk-SK" dirty="0" smtClean="0"/>
            </a:b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c.real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</a:t>
            </a:r>
            <a:b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c.imag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</a:t>
            </a:r>
            <a:b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sk-SK" dirty="0" smtClean="0">
                <a:cs typeface="Courier New" pitchFamily="49" charset="0"/>
              </a:rPr>
              <a:t>funguje oboma smermi</a:t>
            </a:r>
          </a:p>
          <a:p>
            <a:r>
              <a:rPr lang="sk-SK" dirty="0" smtClean="0">
                <a:cs typeface="Courier New" pitchFamily="49" charset="0"/>
              </a:rPr>
              <a:t>Získanie hodnoty:</a:t>
            </a:r>
            <a:br>
              <a:rPr lang="sk-SK" dirty="0" smtClean="0">
                <a:cs typeface="Courier New" pitchFamily="49" charset="0"/>
              </a:rPr>
            </a:b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c.real</a:t>
            </a:r>
            <a:r>
              <a:rPr lang="sk-SK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();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sk-SK" dirty="0" smtClean="0">
                <a:cs typeface="Courier New" pitchFamily="49" charset="0"/>
              </a:rPr>
              <a:t>Nastavenie hodnoty: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c.real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(5.2);</a:t>
            </a:r>
          </a:p>
          <a:p>
            <a:endParaRPr lang="sk-SK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45152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Komplexné čísla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 fontScale="92500" lnSpcReduction="20000"/>
          </a:bodyPr>
          <a:lstStyle/>
          <a:p>
            <a:r>
              <a:rPr lang="sk-SK" dirty="0" smtClean="0"/>
              <a:t>Absolútna hodnota (modul) čísla</a:t>
            </a:r>
            <a:br>
              <a:rPr lang="sk-SK" dirty="0" smtClean="0"/>
            </a:b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abs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(c)</a:t>
            </a:r>
            <a:b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sk-SK" dirty="0" smtClean="0">
                <a:cs typeface="Courier New" pitchFamily="49" charset="0"/>
              </a:rPr>
              <a:t>Fáza čísla:</a:t>
            </a:r>
            <a:r>
              <a:rPr lang="sk-SK" dirty="0">
                <a:cs typeface="Courier New" pitchFamily="49" charset="0"/>
              </a:rPr>
              <a:t/>
            </a:r>
            <a:br>
              <a:rPr lang="sk-SK" dirty="0">
                <a:cs typeface="Courier New" pitchFamily="49" charset="0"/>
              </a:rPr>
            </a:b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arg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(c</a:t>
            </a:r>
            <a:r>
              <a:rPr lang="sk-SK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 </a:t>
            </a:r>
            <a:endParaRPr lang="sk-SK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sk-SK" dirty="0" smtClean="0"/>
              <a:t>Norma (druhá mocnina modulu) čísla</a:t>
            </a:r>
            <a:r>
              <a:rPr lang="sk-SK" dirty="0"/>
              <a:t/>
            </a:r>
            <a:br>
              <a:rPr lang="sk-SK" dirty="0"/>
            </a:b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norm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(c)</a:t>
            </a:r>
          </a:p>
          <a:p>
            <a:r>
              <a:rPr lang="sk-SK" dirty="0" smtClean="0">
                <a:cs typeface="Courier New" pitchFamily="49" charset="0"/>
              </a:rPr>
              <a:t>Komplexne združené číslo:</a:t>
            </a:r>
            <a:r>
              <a:rPr lang="sk-SK" dirty="0">
                <a:cs typeface="Courier New" pitchFamily="49" charset="0"/>
              </a:rPr>
              <a:t/>
            </a:r>
            <a:br>
              <a:rPr lang="sk-SK" dirty="0">
                <a:cs typeface="Courier New" pitchFamily="49" charset="0"/>
              </a:rPr>
            </a:b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conj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(c</a:t>
            </a:r>
            <a:r>
              <a:rPr lang="sk-SK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 </a:t>
            </a:r>
          </a:p>
          <a:p>
            <a:r>
              <a:rPr lang="sk-SK" dirty="0" smtClean="0">
                <a:cs typeface="Courier New" pitchFamily="49" charset="0"/>
              </a:rPr>
              <a:t>Komplexné rozšírenie funkcií:</a:t>
            </a:r>
            <a:br>
              <a:rPr lang="sk-SK" dirty="0" smtClean="0">
                <a:cs typeface="Courier New" pitchFamily="49" charset="0"/>
              </a:rPr>
            </a:b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sin(c), cos(c), </a:t>
            </a: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exp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(c), </a:t>
            </a: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asin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(c),...	</a:t>
            </a:r>
          </a:p>
          <a:p>
            <a:r>
              <a:rPr lang="sk-SK" dirty="0" smtClean="0">
                <a:cs typeface="Courier New" pitchFamily="49" charset="0"/>
              </a:rPr>
              <a:t>! argumentom musí byť komplexné číslo, aby sa použilo komplexné rozšírenie funkcií</a:t>
            </a:r>
            <a:endParaRPr lang="sk-SK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endParaRPr lang="sk-SK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06975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Generovanie náhodných čísel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 lnSpcReduction="10000"/>
          </a:bodyPr>
          <a:lstStyle/>
          <a:p>
            <a:r>
              <a:rPr lang="sk-SK" sz="2800" dirty="0" smtClean="0"/>
              <a:t>Funkcie pre generovanie náhodných čísel sa nachádzajú v knižnici 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cstdlib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rand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 </a:t>
            </a:r>
            <a:r>
              <a:rPr lang="sk-SK" sz="2800" dirty="0" smtClean="0"/>
              <a:t>– vráti náhodné </a:t>
            </a:r>
            <a:r>
              <a:rPr lang="sk-SK" sz="2800" b="1" dirty="0" smtClean="0">
                <a:solidFill>
                  <a:srgbClr val="FF0000"/>
                </a:solidFill>
              </a:rPr>
              <a:t>celé</a:t>
            </a:r>
            <a:r>
              <a:rPr lang="sk-SK" sz="2800" dirty="0" smtClean="0"/>
              <a:t> kladné číslo z intervalu 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&lt;0, RAND_MAX&gt; </a:t>
            </a:r>
          </a:p>
          <a:p>
            <a:r>
              <a:rPr lang="sk-SK" sz="2800" dirty="0" smtClean="0"/>
              <a:t>Hodnota 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RAND_MAX</a:t>
            </a:r>
            <a:r>
              <a:rPr lang="sk-SK" sz="2800" dirty="0" smtClean="0"/>
              <a:t> závisí od kompilátora (32-bit, 64-bit a pod.)</a:t>
            </a:r>
          </a:p>
          <a:p>
            <a:r>
              <a:rPr lang="sk-SK" sz="2800" dirty="0" smtClean="0"/>
              <a:t>Príklad: potrebujeme do premennej </a:t>
            </a:r>
            <a:r>
              <a:rPr lang="sk-SK" sz="2800" i="1" dirty="0" smtClean="0"/>
              <a:t>x</a:t>
            </a:r>
            <a:r>
              <a:rPr lang="sk-SK" sz="2800" dirty="0" smtClean="0"/>
              <a:t> desatinné náhodné číslo z intervalu 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&lt;0,1&gt;</a:t>
            </a:r>
            <a:r>
              <a:rPr lang="sk-SK" sz="2800" dirty="0" smtClean="0"/>
              <a:t>:</a:t>
            </a:r>
            <a:br>
              <a:rPr lang="sk-SK" sz="2800" dirty="0" smtClean="0"/>
            </a:br>
            <a:r>
              <a:rPr lang="sk-SK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x = (</a:t>
            </a:r>
            <a:r>
              <a:rPr lang="sk-SK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sk-SK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rand</a:t>
            </a:r>
            <a:r>
              <a:rPr lang="sk-SK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()/(</a:t>
            </a:r>
            <a:r>
              <a:rPr lang="sk-SK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)RAND_MAX;</a:t>
            </a:r>
          </a:p>
          <a:p>
            <a:r>
              <a:rPr lang="sk-SK" sz="2800" dirty="0"/>
              <a:t> Príklad: potrebujeme do premennej </a:t>
            </a:r>
            <a:r>
              <a:rPr lang="sk-SK" sz="2800" i="1" dirty="0"/>
              <a:t>x</a:t>
            </a:r>
            <a:r>
              <a:rPr lang="sk-SK" sz="2800" dirty="0"/>
              <a:t> desatinné náhodné číslo z intervalu 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(0,1&gt;</a:t>
            </a:r>
            <a:r>
              <a:rPr lang="sk-SK" sz="2800" dirty="0" smtClean="0"/>
              <a:t>:</a:t>
            </a:r>
            <a:r>
              <a:rPr lang="sk-SK" sz="2800" dirty="0"/>
              <a:t/>
            </a:r>
            <a:br>
              <a:rPr lang="sk-SK" sz="2800" dirty="0"/>
            </a:br>
            <a:r>
              <a:rPr lang="sk-SK" sz="2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x = </a:t>
            </a:r>
            <a:r>
              <a:rPr lang="sk-SK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((float)rand()+1)/((float)RAND_MAX+1);</a:t>
            </a:r>
            <a:endParaRPr lang="sk-SK" sz="24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95964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Generovanie náhodných čísel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srand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(číslo) </a:t>
            </a:r>
            <a:r>
              <a:rPr lang="sk-SK" sz="2800" dirty="0" smtClean="0"/>
              <a:t>– „</a:t>
            </a:r>
            <a:r>
              <a:rPr lang="sk-SK" sz="2800" dirty="0" err="1" smtClean="0"/>
              <a:t>seed</a:t>
            </a:r>
            <a:r>
              <a:rPr lang="sk-SK" sz="2800" dirty="0" smtClean="0"/>
              <a:t> </a:t>
            </a:r>
            <a:r>
              <a:rPr lang="sk-SK" sz="2800" dirty="0" err="1" smtClean="0"/>
              <a:t>rand</a:t>
            </a:r>
            <a:r>
              <a:rPr lang="sk-SK" sz="2800" dirty="0" smtClean="0"/>
              <a:t>“ – násada do generátora náhodných čísel - inicializuje generátor náhodných čísel, inak generuje stále tú istú postupnosť náhodných čísel</a:t>
            </a:r>
          </a:p>
          <a:p>
            <a:r>
              <a:rPr lang="sk-SK" sz="2800" dirty="0" smtClean="0">
                <a:cs typeface="Courier New" pitchFamily="49" charset="0"/>
              </a:rPr>
              <a:t>Príklad: 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srand(2)</a:t>
            </a:r>
            <a:r>
              <a:rPr lang="sk-SK" sz="2800" dirty="0" smtClean="0">
                <a:cs typeface="Courier New" pitchFamily="49" charset="0"/>
              </a:rPr>
              <a:t>- stále pri každom spustení programu sa pomocou </a:t>
            </a: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rand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</a:t>
            </a:r>
            <a:r>
              <a:rPr lang="sk-SK" sz="2800" dirty="0" smtClean="0">
                <a:cs typeface="Courier New" pitchFamily="49" charset="0"/>
              </a:rPr>
              <a:t>generuje rovnaká postupnosť čísel, ale iná, než pri inicializácii napríklad pomocou 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srand(5)</a:t>
            </a:r>
          </a:p>
          <a:p>
            <a:r>
              <a:rPr lang="sk-SK" sz="2800" dirty="0" smtClean="0"/>
              <a:t>Ak chceme pri každom spustení programu vygenerovať inú postupnosť náhodných čísel, treba do 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srand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sk-SK" sz="2800" dirty="0" smtClean="0"/>
              <a:t>použiť zakaždým iné číslo</a:t>
            </a:r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266546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Generovanie náhodných čísel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Obvyklý postup – použiť aktuálny dátum a čas</a:t>
            </a:r>
          </a:p>
          <a:p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time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(NULL)</a:t>
            </a:r>
            <a:r>
              <a:rPr lang="sk-SK" sz="2800" dirty="0" smtClean="0"/>
              <a:t> – vráti počet sekúnd od 1.1.1970 UTC. Funkcia sa nachádza v knižnici 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&lt;ctime&gt;</a:t>
            </a:r>
          </a:p>
          <a:p>
            <a:r>
              <a:rPr lang="sk-SK" dirty="0" smtClean="0"/>
              <a:t>Príklad (10 náhodných čísel):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include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cstdlib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&gt;</a:t>
            </a:r>
            <a:br>
              <a:rPr lang="sk-SK" sz="2800" dirty="0" smtClean="0">
                <a:latin typeface="Courier New" pitchFamily="49" charset="0"/>
                <a:cs typeface="Courier New" pitchFamily="49" charset="0"/>
              </a:rPr>
            </a:b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include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&lt;ctime&gt;</a:t>
            </a:r>
            <a:br>
              <a:rPr lang="sk-SK" sz="2800" dirty="0" smtClean="0">
                <a:latin typeface="Courier New" pitchFamily="49" charset="0"/>
                <a:cs typeface="Courier New" pitchFamily="49" charset="0"/>
              </a:rPr>
            </a:b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include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iostream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&gt;</a:t>
            </a:r>
            <a:br>
              <a:rPr lang="sk-SK" sz="2800" dirty="0" smtClean="0">
                <a:latin typeface="Courier New" pitchFamily="49" charset="0"/>
                <a:cs typeface="Courier New" pitchFamily="49" charset="0"/>
              </a:rPr>
            </a:b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...</a:t>
            </a:r>
            <a:br>
              <a:rPr lang="sk-SK" sz="2800" dirty="0" smtClean="0">
                <a:latin typeface="Courier New" pitchFamily="49" charset="0"/>
                <a:cs typeface="Courier New" pitchFamily="49" charset="0"/>
              </a:rPr>
            </a:b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srand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time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(NULL));</a:t>
            </a:r>
            <a:br>
              <a:rPr lang="sk-SK" sz="2800" dirty="0" smtClean="0">
                <a:latin typeface="Courier New" pitchFamily="49" charset="0"/>
                <a:cs typeface="Courier New" pitchFamily="49" charset="0"/>
              </a:rPr>
            </a:b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i=0; i&lt;10;i++)</a:t>
            </a:r>
            <a:br>
              <a:rPr lang="sk-SK" sz="2800" dirty="0" smtClean="0">
                <a:latin typeface="Courier New" pitchFamily="49" charset="0"/>
                <a:cs typeface="Courier New" pitchFamily="49" charset="0"/>
              </a:rPr>
            </a:b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rand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() &lt;&lt; 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44351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Generovanie náhodných čísel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268760"/>
            <a:ext cx="8100392" cy="558924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Načo sú nám náhodné čísla?</a:t>
            </a:r>
          </a:p>
          <a:p>
            <a:r>
              <a:rPr lang="sk-SK" sz="2800" b="1" dirty="0" smtClean="0">
                <a:solidFill>
                  <a:srgbClr val="FF0000"/>
                </a:solidFill>
              </a:rPr>
              <a:t>Metódy </a:t>
            </a:r>
            <a:r>
              <a:rPr lang="sk-SK" sz="2800" b="1" dirty="0" err="1" smtClean="0">
                <a:solidFill>
                  <a:srgbClr val="FF0000"/>
                </a:solidFill>
              </a:rPr>
              <a:t>Monte-Carlo</a:t>
            </a:r>
            <a:r>
              <a:rPr lang="sk-SK" sz="2800" dirty="0" smtClean="0"/>
              <a:t>,  napríklad na výpočet viacrozmerných integrálov (plochy, objemy, ...)</a:t>
            </a:r>
          </a:p>
          <a:p>
            <a:endParaRPr lang="sk-SK" sz="2800" dirty="0" smtClean="0"/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708920"/>
            <a:ext cx="4069975" cy="4149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462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Generovanie náhodných čísel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556792"/>
            <a:ext cx="8100392" cy="5301208"/>
          </a:xfrm>
        </p:spPr>
        <p:txBody>
          <a:bodyPr>
            <a:normAutofit/>
          </a:bodyPr>
          <a:lstStyle/>
          <a:p>
            <a:r>
              <a:rPr lang="sk-SK" sz="2800" dirty="0" smtClean="0"/>
              <a:t>Príklad výpočtu </a:t>
            </a:r>
            <a:r>
              <a:rPr lang="sk-SK" sz="2800" dirty="0" err="1" smtClean="0"/>
              <a:t>Ludolphovho</a:t>
            </a:r>
            <a:r>
              <a:rPr lang="sk-SK" sz="2800" dirty="0" smtClean="0"/>
              <a:t> čísla:</a:t>
            </a:r>
          </a:p>
          <a:p>
            <a:pPr marL="82296" indent="0">
              <a:buNone/>
            </a:pPr>
            <a:r>
              <a:rPr lang="sk-SK" sz="2200" dirty="0" err="1">
                <a:latin typeface="Courier New" pitchFamily="49" charset="0"/>
                <a:cs typeface="Courier New" pitchFamily="49" charset="0"/>
              </a:rPr>
              <a:t>srand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200" dirty="0" err="1">
                <a:latin typeface="Courier New" pitchFamily="49" charset="0"/>
                <a:cs typeface="Courier New" pitchFamily="49" charset="0"/>
              </a:rPr>
              <a:t>time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(NULL)); </a:t>
            </a: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//</a:t>
            </a:r>
            <a:r>
              <a:rPr lang="sk-SK" sz="2200" dirty="0" err="1" smtClean="0">
                <a:latin typeface="Courier New" pitchFamily="49" charset="0"/>
                <a:cs typeface="Courier New" pitchFamily="49" charset="0"/>
              </a:rPr>
              <a:t>inicializacia</a:t>
            </a:r>
            <a:endParaRPr lang="sk-SK" sz="22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2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200" dirty="0" err="1" smtClean="0">
                <a:latin typeface="Courier New" pitchFamily="49" charset="0"/>
                <a:cs typeface="Courier New" pitchFamily="49" charset="0"/>
              </a:rPr>
              <a:t>long</a:t>
            </a: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i=0; i&lt;n</a:t>
            </a: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; i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++)</a:t>
            </a:r>
          </a:p>
          <a:p>
            <a:pPr marL="82296" indent="0">
              <a:buNone/>
            </a:pPr>
            <a:r>
              <a:rPr lang="sk-SK" sz="2200" dirty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 marL="82296" indent="0">
              <a:buNone/>
            </a:pPr>
            <a:r>
              <a:rPr lang="sk-SK" sz="22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sk-SK" sz="22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200" dirty="0" err="1">
                <a:latin typeface="Courier New" pitchFamily="49" charset="0"/>
                <a:cs typeface="Courier New" pitchFamily="49" charset="0"/>
              </a:rPr>
              <a:t>x,y</a:t>
            </a: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; // </a:t>
            </a:r>
            <a:r>
              <a:rPr lang="sk-SK" sz="2200" dirty="0" err="1" smtClean="0">
                <a:latin typeface="Courier New" pitchFamily="49" charset="0"/>
                <a:cs typeface="Courier New" pitchFamily="49" charset="0"/>
              </a:rPr>
              <a:t>cisla</a:t>
            </a: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 (0,1&gt;, nie [0,0]</a:t>
            </a:r>
            <a:endParaRPr lang="sk-SK" sz="22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2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x=((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float)rand()+1)/((float)RAND_MAX+1); </a:t>
            </a:r>
          </a:p>
          <a:p>
            <a:pPr marL="82296" indent="0">
              <a:buNone/>
            </a:pPr>
            <a:r>
              <a:rPr lang="sk-SK" sz="22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y=((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float)rand()+1)/((</a:t>
            </a: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float)RAND_MAX+1);</a:t>
            </a:r>
            <a:endParaRPr lang="sk-SK" sz="22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2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pokusy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++;</a:t>
            </a:r>
          </a:p>
          <a:p>
            <a:pPr marL="82296" indent="0">
              <a:buNone/>
            </a:pPr>
            <a:r>
              <a:rPr lang="sk-SK" sz="22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sk-SK" sz="22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sk-SK" sz="22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 (</a:t>
            </a:r>
            <a:r>
              <a:rPr lang="sk-SK" sz="22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x*x</a:t>
            </a:r>
            <a:r>
              <a:rPr lang="sk-SK" sz="22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+ </a:t>
            </a:r>
            <a:r>
              <a:rPr lang="sk-SK" sz="22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y*y</a:t>
            </a:r>
            <a:r>
              <a:rPr lang="sk-SK" sz="22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 &lt; 1) </a:t>
            </a:r>
            <a:r>
              <a:rPr lang="sk-SK" sz="22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zasahy</a:t>
            </a:r>
            <a:r>
              <a:rPr lang="sk-SK" sz="22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++;</a:t>
            </a:r>
          </a:p>
          <a:p>
            <a:pPr marL="82296" indent="0">
              <a:buNone/>
            </a:pPr>
            <a:r>
              <a:rPr lang="sk-SK" sz="22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sk-SK" sz="22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pi = 4*(float)zasahy/(float)pokusy;</a:t>
            </a:r>
          </a:p>
          <a:p>
            <a:pPr marL="82296" indent="0">
              <a:buNone/>
            </a:pPr>
            <a:r>
              <a:rPr lang="sk-SK" sz="22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sk-SK" sz="22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&lt;&lt; pi &lt;&lt; "\r";</a:t>
            </a:r>
          </a:p>
          <a:p>
            <a:pPr marL="82296" indent="0">
              <a:buNone/>
            </a:pPr>
            <a:r>
              <a:rPr lang="sk-SK" sz="2200" dirty="0">
                <a:latin typeface="Courier New" pitchFamily="49" charset="0"/>
                <a:cs typeface="Courier New" pitchFamily="49" charset="0"/>
              </a:rPr>
              <a:t>   }</a:t>
            </a:r>
            <a:endParaRPr lang="sk-SK" sz="2200" dirty="0" smtClean="0">
              <a:latin typeface="Courier New" pitchFamily="49" charset="0"/>
              <a:cs typeface="Courier New" pitchFamily="49" charset="0"/>
            </a:endParaRPr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88264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Generovanie náhodných čísel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556792"/>
            <a:ext cx="8100392" cy="5301208"/>
          </a:xfrm>
        </p:spPr>
        <p:txBody>
          <a:bodyPr>
            <a:normAutofit/>
          </a:bodyPr>
          <a:lstStyle/>
          <a:p>
            <a:r>
              <a:rPr lang="sk-SK" sz="2800" dirty="0"/>
              <a:t>Na vyššiu presnosť treba obrovský počet pokusov a kvalitný generátor náhodných čísel</a:t>
            </a:r>
          </a:p>
          <a:p>
            <a:r>
              <a:rPr lang="sk-SK" sz="2800" dirty="0" smtClean="0"/>
              <a:t>Ak potrebujete lepší generátor náhodných čísel, ktorý negeneruje iba s rovnakou pravdepodobnosťou čísla z nejakého intervalu, použite knižnicu 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random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sk-SK" sz="2800" dirty="0" smtClean="0"/>
              <a:t>Obsahuje napríklad generátor čísel z </a:t>
            </a:r>
            <a:r>
              <a:rPr lang="sk-SK" sz="2800" dirty="0" err="1" smtClean="0"/>
              <a:t>Gaussovho</a:t>
            </a:r>
            <a:r>
              <a:rPr lang="sk-SK" sz="2800" dirty="0" smtClean="0"/>
              <a:t> rozdelenia, </a:t>
            </a:r>
            <a:r>
              <a:rPr lang="sk-SK" sz="2800" dirty="0" err="1" smtClean="0"/>
              <a:t>Poissonovho</a:t>
            </a:r>
            <a:r>
              <a:rPr lang="sk-SK" sz="2800" dirty="0" smtClean="0"/>
              <a:t> rozdelenia, ...</a:t>
            </a:r>
          </a:p>
          <a:p>
            <a:r>
              <a:rPr lang="sk-SK" sz="2800" dirty="0" smtClean="0"/>
              <a:t>Pozor! Je to novšia vec (2011), staršie kompilátory ešte knižnicu </a:t>
            </a:r>
            <a:r>
              <a:rPr lang="sk-SK" sz="2800" b="1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sk-SK" sz="2800" b="1" dirty="0" err="1" smtClean="0">
                <a:latin typeface="Courier New" pitchFamily="49" charset="0"/>
                <a:cs typeface="Courier New" pitchFamily="49" charset="0"/>
              </a:rPr>
              <a:t>random</a:t>
            </a:r>
            <a:r>
              <a:rPr lang="sk-SK" sz="2800" b="1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sk-SK" sz="2800" dirty="0" smtClean="0"/>
              <a:t>nemusia podporovať!</a:t>
            </a:r>
          </a:p>
          <a:p>
            <a:endParaRPr lang="sk-SK" dirty="0" smtClean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57766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Spúšťanie externých programov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 fontScale="92500" lnSpcReduction="10000"/>
          </a:bodyPr>
          <a:lstStyle/>
          <a:p>
            <a:r>
              <a:rPr lang="sk-SK" sz="2800" dirty="0" smtClean="0"/>
              <a:t>Funkcia </a:t>
            </a: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</a:t>
            </a:r>
            <a:r>
              <a:rPr lang="sk-SK" sz="2800" dirty="0" smtClean="0"/>
              <a:t> slúži na vykonanie príkazu v konzole (príkazovom riadku). Nachádza sa v knižnici </a:t>
            </a:r>
            <a:r>
              <a:rPr lang="sk-SK" sz="2800" b="1" dirty="0" smtClean="0">
                <a:solidFill>
                  <a:srgbClr val="FF0000"/>
                </a:solidFill>
              </a:rPr>
              <a:t>&lt;</a:t>
            </a:r>
            <a:r>
              <a:rPr lang="sk-SK" sz="2800" b="1" dirty="0" err="1" smtClean="0">
                <a:solidFill>
                  <a:srgbClr val="FF0000"/>
                </a:solidFill>
              </a:rPr>
              <a:t>cstdlib</a:t>
            </a:r>
            <a:r>
              <a:rPr lang="sk-SK" sz="2800" b="1" dirty="0" smtClean="0">
                <a:solidFill>
                  <a:srgbClr val="FF0000"/>
                </a:solidFill>
              </a:rPr>
              <a:t>&gt;</a:t>
            </a:r>
          </a:p>
          <a:p>
            <a:r>
              <a:rPr lang="sk-SK" sz="2800" dirty="0" smtClean="0"/>
              <a:t>Príklad: spustenie programu </a:t>
            </a:r>
            <a:r>
              <a:rPr lang="sk-SK" sz="2800" dirty="0" err="1" smtClean="0"/>
              <a:t>Notepad</a:t>
            </a:r>
            <a:r>
              <a:rPr lang="sk-SK" sz="2800" dirty="0" smtClean="0"/>
              <a:t> (štandardná súčasť Windows):</a:t>
            </a:r>
            <a:br>
              <a:rPr lang="sk-SK" sz="2800" dirty="0" smtClean="0"/>
            </a:b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(“</a:t>
            </a: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notepad.exe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“);</a:t>
            </a:r>
            <a:endParaRPr lang="sk-SK" sz="2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sk-SK" sz="2800" dirty="0" smtClean="0">
                <a:cs typeface="Courier New" pitchFamily="49" charset="0"/>
              </a:rPr>
              <a:t>Ešte užitočnejší príkaz Windows je </a:t>
            </a:r>
            <a:br>
              <a:rPr lang="sk-SK" sz="2800" dirty="0" smtClean="0">
                <a:cs typeface="Courier New" pitchFamily="49" charset="0"/>
              </a:rPr>
            </a:br>
            <a:r>
              <a:rPr lang="sk-SK" sz="2800" dirty="0" smtClean="0">
                <a:cs typeface="Courier New" pitchFamily="49" charset="0"/>
              </a:rPr>
              <a:t>„</a:t>
            </a:r>
            <a:r>
              <a:rPr lang="sk-SK" sz="2800" dirty="0" err="1" smtClean="0">
                <a:cs typeface="Courier New" pitchFamily="49" charset="0"/>
              </a:rPr>
              <a:t>start</a:t>
            </a:r>
            <a:r>
              <a:rPr lang="sk-SK" sz="2800" dirty="0" smtClean="0">
                <a:cs typeface="Courier New" pitchFamily="49" charset="0"/>
              </a:rPr>
              <a:t> /</a:t>
            </a:r>
            <a:r>
              <a:rPr lang="sk-SK" sz="2800" dirty="0" err="1" smtClean="0">
                <a:cs typeface="Courier New" pitchFamily="49" charset="0"/>
              </a:rPr>
              <a:t>wait</a:t>
            </a:r>
            <a:r>
              <a:rPr lang="sk-SK" sz="2800" dirty="0" smtClean="0">
                <a:cs typeface="Courier New" pitchFamily="49" charset="0"/>
              </a:rPr>
              <a:t> </a:t>
            </a:r>
            <a:r>
              <a:rPr lang="sk-SK" sz="2800" dirty="0" err="1" smtClean="0">
                <a:cs typeface="Courier New" pitchFamily="49" charset="0"/>
              </a:rPr>
              <a:t>meno_suboru</a:t>
            </a:r>
            <a:r>
              <a:rPr lang="sk-SK" sz="2800" dirty="0" smtClean="0">
                <a:cs typeface="Courier New" pitchFamily="49" charset="0"/>
              </a:rPr>
              <a:t>“ – otvorí súbor v na to určenej aplikácii, počas toho program čaká</a:t>
            </a:r>
          </a:p>
          <a:p>
            <a:r>
              <a:rPr lang="sk-SK" sz="2800" dirty="0" smtClean="0">
                <a:cs typeface="Courier New" pitchFamily="49" charset="0"/>
              </a:rPr>
              <a:t>Príklad:</a:t>
            </a:r>
            <a:br>
              <a:rPr lang="sk-SK" sz="2800" dirty="0" smtClean="0">
                <a:cs typeface="Courier New" pitchFamily="49" charset="0"/>
              </a:rPr>
            </a:b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system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(“</a:t>
            </a: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start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/</a:t>
            </a: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wait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rovnice.txt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“);</a:t>
            </a:r>
          </a:p>
          <a:p>
            <a:r>
              <a:rPr lang="sk-SK" sz="2800" dirty="0" smtClean="0">
                <a:cs typeface="Courier New" pitchFamily="49" charset="0"/>
              </a:rPr>
              <a:t>Spustí sa obvykle </a:t>
            </a:r>
            <a:r>
              <a:rPr lang="sk-SK" sz="2800" dirty="0" err="1" smtClean="0">
                <a:cs typeface="Courier New" pitchFamily="49" charset="0"/>
              </a:rPr>
              <a:t>notepad</a:t>
            </a:r>
            <a:r>
              <a:rPr lang="sk-SK" sz="2800" dirty="0" smtClean="0">
                <a:cs typeface="Courier New" pitchFamily="49" charset="0"/>
              </a:rPr>
              <a:t>, v ktorom možno upraviť súbor </a:t>
            </a:r>
            <a:r>
              <a:rPr lang="sk-SK" sz="2800" dirty="0" err="1" smtClean="0">
                <a:cs typeface="Courier New" pitchFamily="49" charset="0"/>
              </a:rPr>
              <a:t>rovnice.txt</a:t>
            </a:r>
            <a:endParaRPr lang="sk-SK" sz="2800" dirty="0" smtClean="0">
              <a:cs typeface="Courier New" pitchFamily="49" charset="0"/>
            </a:endParaRPr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58793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Spúšťanie externých programov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Typické použitie – ak do programu treba zadať veľa čísel.</a:t>
            </a:r>
          </a:p>
          <a:p>
            <a:r>
              <a:rPr lang="sk-SK" sz="2800" dirty="0" smtClean="0"/>
              <a:t>Vždy sa otvorí posledná </a:t>
            </a:r>
            <a:r>
              <a:rPr lang="sk-SK" sz="2800" dirty="0" err="1" smtClean="0"/>
              <a:t>sada</a:t>
            </a:r>
            <a:r>
              <a:rPr lang="sk-SK" sz="2800" dirty="0" smtClean="0"/>
              <a:t> čísel, stačí ju iba opraviť (je to pohodlné)</a:t>
            </a:r>
          </a:p>
          <a:p>
            <a:r>
              <a:rPr lang="sk-SK" sz="2800" dirty="0" smtClean="0"/>
              <a:t>Príklad: riešenie sústavy lineárnych rovníc (z cvičenia 5) možno takto výrazne vylepšiť.</a:t>
            </a:r>
          </a:p>
          <a:p>
            <a:r>
              <a:rPr lang="sk-SK" sz="2800" dirty="0" smtClean="0"/>
              <a:t>Iné typické využitie – po skončení výpočtu sa uložia vypočítané hodnoty do súboru a zobrazia sa (buď ako čísla alebo ako graf) – pozrite cvičenie 6. </a:t>
            </a:r>
            <a:br>
              <a:rPr lang="sk-SK" sz="2800" dirty="0" smtClean="0"/>
            </a:br>
            <a:endParaRPr lang="sk-SK" sz="2800" dirty="0" smtClean="0"/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273985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novrat">
  <a:themeElements>
    <a:clrScheme name="Sl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1709</TotalTime>
  <Words>546</Words>
  <Application>Microsoft Office PowerPoint</Application>
  <PresentationFormat>On-screen Show (4:3)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Courier New</vt:lpstr>
      <vt:lpstr>Gill Sans MT</vt:lpstr>
      <vt:lpstr>Verdana</vt:lpstr>
      <vt:lpstr>Wingdings 2</vt:lpstr>
      <vt:lpstr>Slnovrat</vt:lpstr>
      <vt:lpstr>Užitočné veci  v knižniciach C++  Náhodné čísla, metódy Monte Carlo, funkcia system(), spúšťanie externých programov Komplexné čísla  </vt:lpstr>
      <vt:lpstr>Generovanie náhodných čísel</vt:lpstr>
      <vt:lpstr>Generovanie náhodných čísel</vt:lpstr>
      <vt:lpstr>Generovanie náhodných čísel</vt:lpstr>
      <vt:lpstr>Generovanie náhodných čísel</vt:lpstr>
      <vt:lpstr>Generovanie náhodných čísel</vt:lpstr>
      <vt:lpstr>Generovanie náhodných čísel</vt:lpstr>
      <vt:lpstr>Spúšťanie externých programov</vt:lpstr>
      <vt:lpstr>Spúšťanie externých programov</vt:lpstr>
      <vt:lpstr>Spúšťanie externých programov</vt:lpstr>
      <vt:lpstr>Komplexné čísla</vt:lpstr>
      <vt:lpstr>Komplexné čísla</vt:lpstr>
      <vt:lpstr>Komplexné čísla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Funkcie</dc:title>
  <dc:creator>kundracik</dc:creator>
  <cp:lastModifiedBy>Frantisek Kundracik</cp:lastModifiedBy>
  <cp:revision>113</cp:revision>
  <dcterms:created xsi:type="dcterms:W3CDTF">2013-03-01T08:46:17Z</dcterms:created>
  <dcterms:modified xsi:type="dcterms:W3CDTF">2020-10-19T10:54:43Z</dcterms:modified>
</cp:coreProperties>
</file>