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302" r:id="rId4"/>
    <p:sldId id="303" r:id="rId5"/>
    <p:sldId id="304" r:id="rId6"/>
    <p:sldId id="305" r:id="rId7"/>
    <p:sldId id="307" r:id="rId8"/>
    <p:sldId id="306" r:id="rId9"/>
    <p:sldId id="308" r:id="rId10"/>
    <p:sldId id="309" r:id="rId11"/>
    <p:sldId id="310" r:id="rId12"/>
    <p:sldId id="311" r:id="rId13"/>
    <p:sldId id="312" r:id="rId14"/>
    <p:sldId id="313" r:id="rId15"/>
    <p:sldId id="314" r:id="rId16"/>
    <p:sldId id="322" r:id="rId17"/>
    <p:sldId id="315" r:id="rId18"/>
    <p:sldId id="316" r:id="rId19"/>
    <p:sldId id="317" r:id="rId20"/>
    <p:sldId id="320" r:id="rId21"/>
    <p:sldId id="318" r:id="rId22"/>
    <p:sldId id="321" r:id="rId23"/>
  </p:sldIdLst>
  <p:sldSz cx="9144000" cy="6858000" type="screen4x3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71" autoAdjust="0"/>
    <p:restoredTop sz="94660"/>
  </p:normalViewPr>
  <p:slideViewPr>
    <p:cSldViewPr>
      <p:cViewPr varScale="1">
        <p:scale>
          <a:sx n="67" d="100"/>
          <a:sy n="67" d="100"/>
        </p:scale>
        <p:origin x="1231" y="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Nadpis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22" name="Podnadpis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sk-SK" smtClean="0"/>
              <a:t>Upravte štýl predlohy podnadpisov</a:t>
            </a:r>
            <a:endParaRPr kumimoji="0" lang="en-US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20. 10. 2020</a:t>
            </a:fld>
            <a:endParaRPr lang="sk-SK"/>
          </a:p>
        </p:txBody>
      </p:sp>
      <p:sp>
        <p:nvSpPr>
          <p:cNvPr id="20" name="Zástupný symbol päty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10" name="Zástupný symbol čísla snímky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  <p:sp>
        <p:nvSpPr>
          <p:cNvPr id="8" name="Ová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á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20. 10. 2020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20. 10. 2020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20. 10. 2020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ĺžnik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20. 10. 2020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  <p:sp>
        <p:nvSpPr>
          <p:cNvPr id="10" name="Obdĺžnik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á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á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20. 10. 2020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</p:txBody>
      </p:sp>
      <p:sp>
        <p:nvSpPr>
          <p:cNvPr id="5" name="Zástupný symbol obsahu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20. 10. 2020</a:t>
            </a:fld>
            <a:endParaRPr lang="sk-SK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20. 10. 2020</a:t>
            </a:fld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ĺžnik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20. 10. 2020</a:t>
            </a:fld>
            <a:endParaRPr 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  <p:sp>
        <p:nvSpPr>
          <p:cNvPr id="6" name="Obdĺžnik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20. 10. 2020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20. 10. 2020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  <p:sp>
        <p:nvSpPr>
          <p:cNvPr id="8" name="Obdĺžnik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sk-SK" smtClean="0"/>
              <a:t>Ak chcete pridať obrázok, kliknite na ikonu</a:t>
            </a:r>
            <a:endParaRPr kumimoji="0" lang="en-US" dirty="0"/>
          </a:p>
        </p:txBody>
      </p:sp>
      <p:sp>
        <p:nvSpPr>
          <p:cNvPr id="9" name="Vývojový diagram: proce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Vývojový diagram: proce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Koláč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á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Prstenec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Obdĺžnik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Zástupný symbol nadpisu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9" name="Zástupný symbol textu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  <a:p>
            <a:pPr lvl="1" eaLnBrk="1" latinLnBrk="0" hangingPunct="1"/>
            <a:r>
              <a:rPr kumimoji="0" lang="sk-SK" smtClean="0"/>
              <a:t>Druhá úroveň</a:t>
            </a:r>
          </a:p>
          <a:p>
            <a:pPr lvl="2" eaLnBrk="1" latinLnBrk="0" hangingPunct="1"/>
            <a:r>
              <a:rPr kumimoji="0" lang="sk-SK" smtClean="0"/>
              <a:t>Tretia úroveň</a:t>
            </a:r>
          </a:p>
          <a:p>
            <a:pPr lvl="3" eaLnBrk="1" latinLnBrk="0" hangingPunct="1"/>
            <a:r>
              <a:rPr kumimoji="0" lang="sk-SK" smtClean="0"/>
              <a:t>Štvrtá úroveň</a:t>
            </a:r>
          </a:p>
          <a:p>
            <a:pPr lvl="4" eaLnBrk="1" latinLnBrk="0" hangingPunct="1"/>
            <a:r>
              <a:rPr kumimoji="0" lang="sk-SK" smtClean="0"/>
              <a:t>Piata úroveň</a:t>
            </a:r>
            <a:endParaRPr kumimoji="0" lang="en-US"/>
          </a:p>
        </p:txBody>
      </p:sp>
      <p:sp>
        <p:nvSpPr>
          <p:cNvPr id="24" name="Zástupný symbol dátumu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E52D5674-54F1-4A83-A74C-567988F1D6A5}" type="datetimeFigureOut">
              <a:rPr lang="sk-SK" smtClean="0"/>
              <a:t>20. 10. 2020</a:t>
            </a:fld>
            <a:endParaRPr lang="sk-SK"/>
          </a:p>
        </p:txBody>
      </p:sp>
      <p:sp>
        <p:nvSpPr>
          <p:cNvPr id="10" name="Zástupný symbol päty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sk-SK"/>
          </a:p>
        </p:txBody>
      </p:sp>
      <p:sp>
        <p:nvSpPr>
          <p:cNvPr id="22" name="Zástupný symbol čísla snímky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  <p:sp>
        <p:nvSpPr>
          <p:cNvPr id="15" name="Obdĺžnik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67744" y="2600324"/>
            <a:ext cx="7200800" cy="4141044"/>
          </a:xfrm>
        </p:spPr>
        <p:txBody>
          <a:bodyPr>
            <a:normAutofit fontScale="90000"/>
          </a:bodyPr>
          <a:lstStyle/>
          <a:p>
            <a:r>
              <a:rPr lang="sk-SK" dirty="0" smtClean="0"/>
              <a:t>Užitočné veci </a:t>
            </a:r>
            <a:br>
              <a:rPr lang="sk-SK" dirty="0" smtClean="0"/>
            </a:br>
            <a:r>
              <a:rPr lang="sk-SK" dirty="0" smtClean="0"/>
              <a:t>v knižniciach C++</a:t>
            </a:r>
            <a:br>
              <a:rPr lang="sk-SK" dirty="0" smtClean="0"/>
            </a:br>
            <a:r>
              <a:rPr lang="sk-SK" dirty="0"/>
              <a:t/>
            </a:r>
            <a:br>
              <a:rPr lang="sk-SK" dirty="0"/>
            </a:br>
            <a:r>
              <a:rPr lang="sk-SK" sz="2200" dirty="0" smtClean="0"/>
              <a:t>zoznamy,  trieda </a:t>
            </a:r>
            <a:r>
              <a:rPr lang="sk-SK" sz="2200" dirty="0" err="1" smtClean="0"/>
              <a:t>vector</a:t>
            </a:r>
            <a:r>
              <a:rPr lang="sk-SK" sz="2200" dirty="0" smtClean="0"/>
              <a:t>, </a:t>
            </a:r>
            <a:br>
              <a:rPr lang="sk-SK" sz="2200" dirty="0" smtClean="0"/>
            </a:br>
            <a:r>
              <a:rPr lang="sk-SK" sz="2200" dirty="0" smtClean="0"/>
              <a:t>dynamická alokácia pamäte,</a:t>
            </a:r>
            <a:br>
              <a:rPr lang="sk-SK" sz="2200" dirty="0" smtClean="0"/>
            </a:br>
            <a:r>
              <a:rPr lang="sk-SK" sz="2200" dirty="0" smtClean="0"/>
              <a:t>triedenie, matica ako </a:t>
            </a:r>
            <a:r>
              <a:rPr lang="sk-SK" sz="2200" dirty="0" err="1" smtClean="0"/>
              <a:t>vector</a:t>
            </a:r>
            <a:r>
              <a:rPr lang="sk-SK" sz="2200" dirty="0" smtClean="0"/>
              <a:t/>
            </a:r>
            <a:br>
              <a:rPr lang="sk-SK" sz="2200" dirty="0" smtClean="0"/>
            </a:br>
            <a:r>
              <a:rPr lang="sk-SK" dirty="0" smtClean="0"/>
              <a:t/>
            </a:r>
            <a:br>
              <a:rPr lang="sk-SK" dirty="0" smtClean="0"/>
            </a:br>
            <a:r>
              <a:rPr lang="sk-SK" dirty="0" smtClean="0"/>
              <a:t/>
            </a:r>
            <a:br>
              <a:rPr lang="sk-SK" dirty="0" smtClean="0"/>
            </a:br>
            <a:endParaRPr lang="sk-SK" dirty="0"/>
          </a:p>
        </p:txBody>
      </p:sp>
      <p:sp>
        <p:nvSpPr>
          <p:cNvPr id="3" name="Podnadpi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616219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dirty="0" smtClean="0"/>
              <a:t>Zoznam (</a:t>
            </a:r>
            <a:r>
              <a:rPr lang="sk-SK" dirty="0" err="1" smtClean="0"/>
              <a:t>vector</a:t>
            </a:r>
            <a:r>
              <a:rPr lang="sk-SK" dirty="0"/>
              <a:t>) - </a:t>
            </a:r>
            <a:r>
              <a:rPr lang="sk-SK" dirty="0" smtClean="0"/>
              <a:t>operácie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043608" y="1447800"/>
            <a:ext cx="8100392" cy="5410200"/>
          </a:xfrm>
        </p:spPr>
        <p:txBody>
          <a:bodyPr>
            <a:normAutofit/>
          </a:bodyPr>
          <a:lstStyle/>
          <a:p>
            <a:r>
              <a:rPr lang="sk-SK" sz="2800" dirty="0" smtClean="0">
                <a:cs typeface="Courier New" pitchFamily="49" charset="0"/>
              </a:rPr>
              <a:t>Prístup k prvkom vo vnútri zoznamu (okrem prístupu cez index) – pomocou adresy prvku, t.j. cez tzv. </a:t>
            </a:r>
            <a:r>
              <a:rPr lang="sk-SK" sz="2800" b="1" dirty="0" err="1" smtClean="0">
                <a:solidFill>
                  <a:srgbClr val="FF0000"/>
                </a:solidFill>
                <a:cs typeface="Courier New" pitchFamily="49" charset="0"/>
              </a:rPr>
              <a:t>iterátor</a:t>
            </a:r>
            <a:r>
              <a:rPr lang="sk-SK" sz="2800" b="1" dirty="0" smtClean="0">
                <a:solidFill>
                  <a:srgbClr val="FF0000"/>
                </a:solidFill>
                <a:cs typeface="Courier New" pitchFamily="49" charset="0"/>
              </a:rPr>
              <a:t> </a:t>
            </a:r>
            <a:r>
              <a:rPr lang="sk-SK" sz="2800" dirty="0" smtClean="0">
                <a:cs typeface="Courier New" pitchFamily="49" charset="0"/>
              </a:rPr>
              <a:t>(technický termín pre prácu so zoznamami)</a:t>
            </a:r>
            <a:endParaRPr lang="sk-SK" sz="2600" dirty="0">
              <a:latin typeface="Courier New" pitchFamily="49" charset="0"/>
              <a:cs typeface="Courier New" pitchFamily="49" charset="0"/>
            </a:endParaRPr>
          </a:p>
          <a:p>
            <a:r>
              <a:rPr lang="sk-SK" sz="2800" dirty="0" smtClean="0">
                <a:cs typeface="Courier New" pitchFamily="49" charset="0"/>
              </a:rPr>
              <a:t>Je to v podstate adresa v pamäti, kde sa nachádza daný prvok, ale pri zväčšení </a:t>
            </a:r>
            <a:r>
              <a:rPr lang="sk-SK" sz="2800" dirty="0" err="1" smtClean="0">
                <a:cs typeface="Courier New" pitchFamily="49" charset="0"/>
              </a:rPr>
              <a:t>iterátora</a:t>
            </a:r>
            <a:r>
              <a:rPr lang="sk-SK" sz="2800" dirty="0" smtClean="0">
                <a:cs typeface="Courier New" pitchFamily="49" charset="0"/>
              </a:rPr>
              <a:t> o 1sa </a:t>
            </a:r>
            <a:r>
              <a:rPr lang="sk-SK" sz="2800" dirty="0" err="1" smtClean="0">
                <a:cs typeface="Courier New" pitchFamily="49" charset="0"/>
              </a:rPr>
              <a:t>iterátor</a:t>
            </a:r>
            <a:r>
              <a:rPr lang="sk-SK" sz="2800" dirty="0" smtClean="0">
                <a:cs typeface="Courier New" pitchFamily="49" charset="0"/>
              </a:rPr>
              <a:t> v skutočnosti zväčší o toľko bajtov, koľko zaberá jeden prvok zoznamu</a:t>
            </a:r>
          </a:p>
          <a:p>
            <a:r>
              <a:rPr lang="sk-SK" sz="2800" dirty="0" smtClean="0">
                <a:cs typeface="Courier New" pitchFamily="49" charset="0"/>
              </a:rPr>
              <a:t>Automaticky pripravené </a:t>
            </a:r>
            <a:r>
              <a:rPr lang="sk-SK" sz="2800" dirty="0" err="1" smtClean="0">
                <a:cs typeface="Courier New" pitchFamily="49" charset="0"/>
              </a:rPr>
              <a:t>iterátory</a:t>
            </a:r>
            <a:r>
              <a:rPr lang="sk-SK" sz="2800" dirty="0" smtClean="0">
                <a:cs typeface="Courier New" pitchFamily="49" charset="0"/>
              </a:rPr>
              <a:t>:</a:t>
            </a:r>
          </a:p>
          <a:p>
            <a:pPr lvl="1"/>
            <a:r>
              <a:rPr lang="sk-SK" sz="2400" b="1" dirty="0" err="1" smtClean="0">
                <a:latin typeface="Courier New" pitchFamily="49" charset="0"/>
                <a:cs typeface="Courier New" pitchFamily="49" charset="0"/>
              </a:rPr>
              <a:t>v.</a:t>
            </a:r>
            <a:r>
              <a:rPr lang="sk-SK" sz="24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begin</a:t>
            </a:r>
            <a:r>
              <a:rPr lang="sk-SK" sz="2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() </a:t>
            </a:r>
            <a:r>
              <a:rPr lang="sk-SK" sz="2400" dirty="0" smtClean="0">
                <a:cs typeface="Courier New" pitchFamily="49" charset="0"/>
              </a:rPr>
              <a:t>– ukazuje na prvý prvok zoznamu</a:t>
            </a:r>
          </a:p>
          <a:p>
            <a:pPr lvl="1"/>
            <a:r>
              <a:rPr lang="sk-SK" sz="2400" b="1" dirty="0" err="1" smtClean="0">
                <a:latin typeface="Courier New" pitchFamily="49" charset="0"/>
                <a:cs typeface="Courier New" pitchFamily="49" charset="0"/>
              </a:rPr>
              <a:t>v.</a:t>
            </a:r>
            <a:r>
              <a:rPr lang="sk-SK" sz="24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end</a:t>
            </a:r>
            <a:r>
              <a:rPr lang="sk-SK" sz="2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() </a:t>
            </a:r>
            <a:r>
              <a:rPr lang="sk-SK" sz="2400" dirty="0">
                <a:cs typeface="Courier New" pitchFamily="49" charset="0"/>
              </a:rPr>
              <a:t>– ukazuje na </a:t>
            </a:r>
            <a:r>
              <a:rPr lang="sk-SK" sz="2400" dirty="0" smtClean="0">
                <a:cs typeface="Courier New" pitchFamily="49" charset="0"/>
              </a:rPr>
              <a:t>posledný prvok </a:t>
            </a:r>
            <a:r>
              <a:rPr lang="sk-SK" sz="2400" dirty="0">
                <a:cs typeface="Courier New" pitchFamily="49" charset="0"/>
              </a:rPr>
              <a:t>zoznamu</a:t>
            </a:r>
          </a:p>
          <a:p>
            <a:pPr lvl="1"/>
            <a:endParaRPr lang="sk-SK" sz="2400" dirty="0">
              <a:cs typeface="Courier New" pitchFamily="49" charset="0"/>
            </a:endParaRPr>
          </a:p>
          <a:p>
            <a:pPr marL="82296" indent="0">
              <a:buNone/>
            </a:pPr>
            <a:endParaRPr lang="sk-SK" sz="2800" dirty="0" smtClean="0">
              <a:cs typeface="Courier New" pitchFamily="49" charset="0"/>
            </a:endParaRPr>
          </a:p>
          <a:p>
            <a:endParaRPr lang="sk-SK" sz="2800" dirty="0" smtClean="0"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9182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dirty="0" smtClean="0"/>
              <a:t>Zoznam (</a:t>
            </a:r>
            <a:r>
              <a:rPr lang="sk-SK" dirty="0" err="1" smtClean="0"/>
              <a:t>vector</a:t>
            </a:r>
            <a:r>
              <a:rPr lang="sk-SK" dirty="0"/>
              <a:t>) - </a:t>
            </a:r>
            <a:r>
              <a:rPr lang="sk-SK" dirty="0" smtClean="0"/>
              <a:t>operácie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043608" y="1447800"/>
            <a:ext cx="8100392" cy="5410200"/>
          </a:xfrm>
        </p:spPr>
        <p:txBody>
          <a:bodyPr>
            <a:normAutofit/>
          </a:bodyPr>
          <a:lstStyle/>
          <a:p>
            <a:r>
              <a:rPr lang="sk-SK" sz="2800" dirty="0" smtClean="0">
                <a:cs typeface="Courier New" pitchFamily="49" charset="0"/>
              </a:rPr>
              <a:t>Dátový typ na odkladanie hodnoty </a:t>
            </a:r>
            <a:r>
              <a:rPr lang="sk-SK" sz="2800" b="1" dirty="0" err="1" smtClean="0">
                <a:solidFill>
                  <a:srgbClr val="FF0000"/>
                </a:solidFill>
                <a:cs typeface="Courier New" pitchFamily="49" charset="0"/>
              </a:rPr>
              <a:t>iterátora</a:t>
            </a:r>
            <a:r>
              <a:rPr lang="sk-SK" sz="2800" b="1" dirty="0" smtClean="0">
                <a:solidFill>
                  <a:srgbClr val="FF0000"/>
                </a:solidFill>
                <a:cs typeface="Courier New" pitchFamily="49" charset="0"/>
              </a:rPr>
              <a:t> </a:t>
            </a:r>
            <a:r>
              <a:rPr lang="sk-SK" sz="2800" dirty="0" smtClean="0">
                <a:cs typeface="Courier New" pitchFamily="49" charset="0"/>
              </a:rPr>
              <a:t>(závisí na type uložených dát), napr.:</a:t>
            </a:r>
          </a:p>
          <a:p>
            <a:pPr marL="82296" indent="0">
              <a:buNone/>
            </a:pPr>
            <a:r>
              <a:rPr lang="sk-SK" sz="2600" dirty="0" err="1" smtClean="0">
                <a:latin typeface="Courier New" pitchFamily="49" charset="0"/>
                <a:cs typeface="Courier New" pitchFamily="49" charset="0"/>
              </a:rPr>
              <a:t>vector</a:t>
            </a:r>
            <a:r>
              <a:rPr lang="sk-SK" sz="2600" dirty="0" smtClean="0">
                <a:latin typeface="Courier New" pitchFamily="49" charset="0"/>
                <a:cs typeface="Courier New" pitchFamily="49" charset="0"/>
              </a:rPr>
              <a:t>&lt;</a:t>
            </a:r>
            <a:r>
              <a:rPr lang="sk-SK" sz="2600" dirty="0" err="1" smtClean="0">
                <a:latin typeface="Courier New" pitchFamily="49" charset="0"/>
                <a:cs typeface="Courier New" pitchFamily="49" charset="0"/>
              </a:rPr>
              <a:t>float</a:t>
            </a:r>
            <a:r>
              <a:rPr lang="sk-SK" sz="2600" dirty="0" smtClean="0">
                <a:latin typeface="Courier New" pitchFamily="49" charset="0"/>
                <a:cs typeface="Courier New" pitchFamily="49" charset="0"/>
              </a:rPr>
              <a:t>&gt; v;</a:t>
            </a:r>
          </a:p>
          <a:p>
            <a:pPr marL="82296" indent="0">
              <a:buNone/>
            </a:pPr>
            <a:r>
              <a:rPr lang="sk-SK" sz="2600" dirty="0" err="1" smtClean="0">
                <a:latin typeface="Courier New" pitchFamily="49" charset="0"/>
                <a:cs typeface="Courier New" pitchFamily="49" charset="0"/>
              </a:rPr>
              <a:t>vector</a:t>
            </a:r>
            <a:r>
              <a:rPr lang="sk-SK" sz="2600" dirty="0" smtClean="0">
                <a:latin typeface="Courier New" pitchFamily="49" charset="0"/>
                <a:cs typeface="Courier New" pitchFamily="49" charset="0"/>
              </a:rPr>
              <a:t>&lt;</a:t>
            </a:r>
            <a:r>
              <a:rPr lang="sk-SK" sz="2600" dirty="0" err="1" smtClean="0">
                <a:latin typeface="Courier New" pitchFamily="49" charset="0"/>
                <a:cs typeface="Courier New" pitchFamily="49" charset="0"/>
              </a:rPr>
              <a:t>float</a:t>
            </a:r>
            <a:r>
              <a:rPr lang="sk-SK" sz="2600" dirty="0" smtClean="0">
                <a:latin typeface="Courier New" pitchFamily="49" charset="0"/>
                <a:cs typeface="Courier New" pitchFamily="49" charset="0"/>
              </a:rPr>
              <a:t>&gt;::</a:t>
            </a:r>
            <a:r>
              <a:rPr lang="sk-SK" sz="2600" dirty="0" err="1" smtClean="0">
                <a:latin typeface="Courier New" pitchFamily="49" charset="0"/>
                <a:cs typeface="Courier New" pitchFamily="49" charset="0"/>
              </a:rPr>
              <a:t>iterator</a:t>
            </a:r>
            <a:r>
              <a:rPr lang="sk-SK" sz="26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600" dirty="0" err="1" smtClean="0">
                <a:latin typeface="Courier New" pitchFamily="49" charset="0"/>
                <a:cs typeface="Courier New" pitchFamily="49" charset="0"/>
              </a:rPr>
              <a:t>it=v.begin</a:t>
            </a:r>
            <a:r>
              <a:rPr lang="sk-SK" sz="2600" dirty="0" smtClean="0">
                <a:latin typeface="Courier New" pitchFamily="49" charset="0"/>
                <a:cs typeface="Courier New" pitchFamily="49" charset="0"/>
              </a:rPr>
              <a:t>();</a:t>
            </a:r>
            <a:endParaRPr lang="sk-SK" sz="2600" dirty="0">
              <a:latin typeface="Courier New" pitchFamily="49" charset="0"/>
              <a:cs typeface="Courier New" pitchFamily="49" charset="0"/>
            </a:endParaRPr>
          </a:p>
          <a:p>
            <a:pPr lvl="1"/>
            <a:endParaRPr lang="sk-SK" sz="2400" dirty="0">
              <a:cs typeface="Courier New" pitchFamily="49" charset="0"/>
            </a:endParaRPr>
          </a:p>
          <a:p>
            <a:pPr marL="82296" indent="0">
              <a:buNone/>
            </a:pPr>
            <a:endParaRPr lang="sk-SK" sz="2800" dirty="0" smtClean="0">
              <a:cs typeface="Courier New" pitchFamily="49" charset="0"/>
            </a:endParaRPr>
          </a:p>
          <a:p>
            <a:endParaRPr lang="sk-SK" sz="2800" dirty="0" smtClean="0">
              <a:cs typeface="Courier New" pitchFamily="49" charset="0"/>
            </a:endParaRPr>
          </a:p>
        </p:txBody>
      </p:sp>
      <p:sp>
        <p:nvSpPr>
          <p:cNvPr id="4" name="Obdĺžniková bublina 3"/>
          <p:cNvSpPr/>
          <p:nvPr/>
        </p:nvSpPr>
        <p:spPr>
          <a:xfrm>
            <a:off x="467544" y="3771038"/>
            <a:ext cx="2880320" cy="756084"/>
          </a:xfrm>
          <a:prstGeom prst="wedgeRectCallout">
            <a:avLst>
              <a:gd name="adj1" fmla="val 19571"/>
              <a:gd name="adj2" fmla="val -10974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err="1" smtClean="0"/>
              <a:t>Iterátor</a:t>
            </a:r>
            <a:r>
              <a:rPr lang="sk-SK" dirty="0" smtClean="0"/>
              <a:t> bude ukazovať na zoznam prvkov typu </a:t>
            </a:r>
            <a:r>
              <a:rPr lang="sk-SK" dirty="0" err="1" smtClean="0"/>
              <a:t>float</a:t>
            </a:r>
            <a:endParaRPr lang="sk-SK" dirty="0"/>
          </a:p>
        </p:txBody>
      </p:sp>
      <p:sp>
        <p:nvSpPr>
          <p:cNvPr id="5" name="Obdĺžniková bublina 4"/>
          <p:cNvSpPr/>
          <p:nvPr/>
        </p:nvSpPr>
        <p:spPr>
          <a:xfrm>
            <a:off x="1619672" y="4653136"/>
            <a:ext cx="3456384" cy="576064"/>
          </a:xfrm>
          <a:prstGeom prst="wedgeRectCallout">
            <a:avLst>
              <a:gd name="adj1" fmla="val 36166"/>
              <a:gd name="adj2" fmla="val -29207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/>
              <a:t>Ide o premennú typu </a:t>
            </a:r>
            <a:r>
              <a:rPr lang="sk-SK" dirty="0" err="1" smtClean="0"/>
              <a:t>iterator</a:t>
            </a:r>
            <a:endParaRPr lang="sk-SK" dirty="0"/>
          </a:p>
        </p:txBody>
      </p:sp>
      <p:sp>
        <p:nvSpPr>
          <p:cNvPr id="6" name="Obdĺžniková bublina 5"/>
          <p:cNvSpPr/>
          <p:nvPr/>
        </p:nvSpPr>
        <p:spPr>
          <a:xfrm>
            <a:off x="3635896" y="5404048"/>
            <a:ext cx="2880320" cy="477053"/>
          </a:xfrm>
          <a:prstGeom prst="wedgeRectCallout">
            <a:avLst>
              <a:gd name="adj1" fmla="val 37368"/>
              <a:gd name="adj2" fmla="val -47052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/>
              <a:t>Meno premennej</a:t>
            </a:r>
            <a:endParaRPr lang="sk-SK" dirty="0"/>
          </a:p>
        </p:txBody>
      </p:sp>
      <p:sp>
        <p:nvSpPr>
          <p:cNvPr id="7" name="Obdĺžniková bublina 6"/>
          <p:cNvSpPr/>
          <p:nvPr/>
        </p:nvSpPr>
        <p:spPr>
          <a:xfrm>
            <a:off x="5076056" y="6010469"/>
            <a:ext cx="2880320" cy="477053"/>
          </a:xfrm>
          <a:prstGeom prst="wedgeRectCallout">
            <a:avLst>
              <a:gd name="adj1" fmla="val 34963"/>
              <a:gd name="adj2" fmla="val -61573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/>
              <a:t>Adresa </a:t>
            </a:r>
            <a:r>
              <a:rPr lang="sk-SK" dirty="0" err="1" smtClean="0"/>
              <a:t>začiiatku</a:t>
            </a:r>
            <a:r>
              <a:rPr lang="sk-SK" dirty="0" smtClean="0"/>
              <a:t> zoznamu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591374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dirty="0" smtClean="0"/>
              <a:t>Zoznam (</a:t>
            </a:r>
            <a:r>
              <a:rPr lang="sk-SK" dirty="0" err="1" smtClean="0"/>
              <a:t>vector</a:t>
            </a:r>
            <a:r>
              <a:rPr lang="sk-SK" dirty="0"/>
              <a:t>) - </a:t>
            </a:r>
            <a:r>
              <a:rPr lang="sk-SK" dirty="0" smtClean="0"/>
              <a:t>vkladanie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043608" y="1447800"/>
            <a:ext cx="8100392" cy="5410200"/>
          </a:xfrm>
        </p:spPr>
        <p:txBody>
          <a:bodyPr>
            <a:normAutofit/>
          </a:bodyPr>
          <a:lstStyle/>
          <a:p>
            <a:r>
              <a:rPr lang="sk-SK" sz="2800" dirty="0" smtClean="0">
                <a:cs typeface="Courier New" pitchFamily="49" charset="0"/>
              </a:rPr>
              <a:t>Funkcia </a:t>
            </a:r>
            <a:r>
              <a:rPr lang="sk-SK" sz="2800" b="1" dirty="0" err="1" smtClean="0">
                <a:solidFill>
                  <a:srgbClr val="FF0000"/>
                </a:solidFill>
                <a:cs typeface="Courier New" pitchFamily="49" charset="0"/>
              </a:rPr>
              <a:t>insert</a:t>
            </a:r>
            <a:r>
              <a:rPr lang="sk-SK" sz="2800" b="1" dirty="0" smtClean="0">
                <a:solidFill>
                  <a:srgbClr val="FF0000"/>
                </a:solidFill>
                <a:cs typeface="Courier New" pitchFamily="49" charset="0"/>
              </a:rPr>
              <a:t>() </a:t>
            </a:r>
            <a:r>
              <a:rPr lang="sk-SK" sz="2800" dirty="0" smtClean="0">
                <a:cs typeface="Courier New" pitchFamily="49" charset="0"/>
              </a:rPr>
              <a:t>:</a:t>
            </a:r>
          </a:p>
          <a:p>
            <a:pPr marL="82296" indent="0">
              <a:buNone/>
            </a:pPr>
            <a:r>
              <a:rPr lang="sk-SK" sz="2600" dirty="0" err="1" smtClean="0">
                <a:latin typeface="Courier New" pitchFamily="49" charset="0"/>
                <a:cs typeface="Courier New" pitchFamily="49" charset="0"/>
              </a:rPr>
              <a:t>v.insert</a:t>
            </a:r>
            <a:r>
              <a:rPr lang="sk-SK" sz="26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sk-SK" sz="2600" dirty="0" err="1" smtClean="0">
                <a:latin typeface="Courier New" pitchFamily="49" charset="0"/>
                <a:cs typeface="Courier New" pitchFamily="49" charset="0"/>
              </a:rPr>
              <a:t>iterator</a:t>
            </a:r>
            <a:r>
              <a:rPr lang="sk-SK" sz="2600" dirty="0" smtClean="0">
                <a:latin typeface="Courier New" pitchFamily="49" charset="0"/>
                <a:cs typeface="Courier New" pitchFamily="49" charset="0"/>
              </a:rPr>
              <a:t> kam, hodnota);</a:t>
            </a:r>
            <a:endParaRPr lang="sk-SK" sz="2600" dirty="0">
              <a:latin typeface="Courier New" pitchFamily="49" charset="0"/>
              <a:cs typeface="Courier New" pitchFamily="49" charset="0"/>
            </a:endParaRPr>
          </a:p>
          <a:p>
            <a:pPr lvl="1"/>
            <a:endParaRPr lang="sk-SK" sz="2400" dirty="0">
              <a:cs typeface="Courier New" pitchFamily="49" charset="0"/>
            </a:endParaRPr>
          </a:p>
          <a:p>
            <a:r>
              <a:rPr lang="sk-SK" sz="2800" dirty="0" smtClean="0">
                <a:cs typeface="Courier New" pitchFamily="49" charset="0"/>
              </a:rPr>
              <a:t>Príklad – vloženie čísla 2.1 medzi 4. a 5.pozíciu</a:t>
            </a:r>
            <a:endParaRPr lang="sk-SK" sz="2800" dirty="0"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v.insert(v.begin()+4, 2.1);</a:t>
            </a:r>
            <a:endParaRPr lang="sk-SK" sz="2800" dirty="0">
              <a:latin typeface="Courier New" pitchFamily="49" charset="0"/>
              <a:cs typeface="Courier New" pitchFamily="49" charset="0"/>
            </a:endParaRPr>
          </a:p>
          <a:p>
            <a:r>
              <a:rPr lang="sk-SK" sz="2800" dirty="0">
                <a:cs typeface="Courier New" pitchFamily="49" charset="0"/>
              </a:rPr>
              <a:t>Príklad – vloženie </a:t>
            </a:r>
            <a:r>
              <a:rPr lang="sk-SK" sz="2800" dirty="0" smtClean="0">
                <a:cs typeface="Courier New" pitchFamily="49" charset="0"/>
              </a:rPr>
              <a:t>6 núl medzi 2.a 3.pozíciu od konca</a:t>
            </a:r>
            <a:endParaRPr lang="sk-SK" sz="2800" dirty="0"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v.insert(v.end()-3, 6, 0);</a:t>
            </a:r>
            <a:endParaRPr lang="sk-SK" sz="28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endParaRPr lang="sk-SK" sz="2800" dirty="0" smtClean="0">
              <a:cs typeface="Courier New" pitchFamily="49" charset="0"/>
            </a:endParaRPr>
          </a:p>
          <a:p>
            <a:endParaRPr lang="sk-SK" sz="2800" dirty="0" smtClean="0"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3461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dirty="0" smtClean="0"/>
              <a:t>Zoznam (</a:t>
            </a:r>
            <a:r>
              <a:rPr lang="sk-SK" dirty="0" err="1" smtClean="0"/>
              <a:t>vector</a:t>
            </a:r>
            <a:r>
              <a:rPr lang="sk-SK" dirty="0"/>
              <a:t>) - </a:t>
            </a:r>
            <a:r>
              <a:rPr lang="sk-SK" dirty="0" smtClean="0"/>
              <a:t>mazanie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043608" y="1447800"/>
            <a:ext cx="8100392" cy="5410200"/>
          </a:xfrm>
        </p:spPr>
        <p:txBody>
          <a:bodyPr>
            <a:normAutofit/>
          </a:bodyPr>
          <a:lstStyle/>
          <a:p>
            <a:r>
              <a:rPr lang="sk-SK" sz="2800" dirty="0" smtClean="0">
                <a:cs typeface="Courier New" pitchFamily="49" charset="0"/>
              </a:rPr>
              <a:t>Funkcia </a:t>
            </a:r>
            <a:r>
              <a:rPr lang="sk-SK" sz="2800" b="1" dirty="0" err="1" smtClean="0">
                <a:solidFill>
                  <a:srgbClr val="FF0000"/>
                </a:solidFill>
                <a:cs typeface="Courier New" pitchFamily="49" charset="0"/>
              </a:rPr>
              <a:t>erase</a:t>
            </a:r>
            <a:r>
              <a:rPr lang="sk-SK" sz="2800" b="1" dirty="0" smtClean="0">
                <a:solidFill>
                  <a:srgbClr val="FF0000"/>
                </a:solidFill>
                <a:cs typeface="Courier New" pitchFamily="49" charset="0"/>
              </a:rPr>
              <a:t>() </a:t>
            </a:r>
            <a:r>
              <a:rPr lang="sk-SK" sz="2800" dirty="0" smtClean="0">
                <a:cs typeface="Courier New" pitchFamily="49" charset="0"/>
              </a:rPr>
              <a:t>:</a:t>
            </a:r>
          </a:p>
          <a:p>
            <a:r>
              <a:rPr lang="sk-SK" sz="2800" dirty="0" smtClean="0">
                <a:cs typeface="Courier New" pitchFamily="49" charset="0"/>
              </a:rPr>
              <a:t>Príklad – vymazanie 1. prvku:</a:t>
            </a:r>
            <a:endParaRPr lang="sk-SK" sz="2800" dirty="0"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800" dirty="0" err="1" smtClean="0">
                <a:latin typeface="Courier New" pitchFamily="49" charset="0"/>
                <a:cs typeface="Courier New" pitchFamily="49" charset="0"/>
              </a:rPr>
              <a:t>v.erase</a:t>
            </a: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sk-SK" sz="2800" dirty="0" err="1" smtClean="0">
                <a:latin typeface="Courier New" pitchFamily="49" charset="0"/>
                <a:cs typeface="Courier New" pitchFamily="49" charset="0"/>
              </a:rPr>
              <a:t>v.begin</a:t>
            </a: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());</a:t>
            </a:r>
            <a:endParaRPr lang="sk-SK" sz="2800" dirty="0">
              <a:latin typeface="Courier New" pitchFamily="49" charset="0"/>
              <a:cs typeface="Courier New" pitchFamily="49" charset="0"/>
            </a:endParaRPr>
          </a:p>
          <a:p>
            <a:r>
              <a:rPr lang="sk-SK" sz="2800" dirty="0">
                <a:cs typeface="Courier New" pitchFamily="49" charset="0"/>
              </a:rPr>
              <a:t>Príklad – </a:t>
            </a:r>
            <a:r>
              <a:rPr lang="sk-SK" sz="2800" dirty="0" smtClean="0">
                <a:cs typeface="Courier New" pitchFamily="49" charset="0"/>
              </a:rPr>
              <a:t>vymazanie prvých 5 prvkov</a:t>
            </a:r>
            <a:endParaRPr lang="sk-SK" sz="2800" dirty="0"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800" dirty="0" err="1" smtClean="0">
                <a:latin typeface="Courier New" pitchFamily="49" charset="0"/>
                <a:cs typeface="Courier New" pitchFamily="49" charset="0"/>
              </a:rPr>
              <a:t>v.erase</a:t>
            </a: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sk-SK" sz="2800" dirty="0" err="1" smtClean="0">
                <a:latin typeface="Courier New" pitchFamily="49" charset="0"/>
                <a:cs typeface="Courier New" pitchFamily="49" charset="0"/>
              </a:rPr>
              <a:t>v.begin</a:t>
            </a: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(), </a:t>
            </a:r>
            <a:r>
              <a:rPr lang="sk-SK" sz="2800" dirty="0">
                <a:latin typeface="Courier New" pitchFamily="49" charset="0"/>
                <a:cs typeface="Courier New" pitchFamily="49" charset="0"/>
              </a:rPr>
              <a:t>v.begin</a:t>
            </a: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()+4);</a:t>
            </a:r>
            <a:endParaRPr lang="sk-SK" sz="28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endParaRPr lang="sk-SK" sz="2800" dirty="0" smtClean="0">
              <a:cs typeface="Courier New" pitchFamily="49" charset="0"/>
            </a:endParaRPr>
          </a:p>
          <a:p>
            <a:r>
              <a:rPr lang="sk-SK" sz="2800" dirty="0">
                <a:cs typeface="Courier New" pitchFamily="49" charset="0"/>
              </a:rPr>
              <a:t>Funkcia </a:t>
            </a:r>
            <a:r>
              <a:rPr lang="sk-SK" sz="2800" b="1" dirty="0" err="1" smtClean="0">
                <a:solidFill>
                  <a:srgbClr val="FF0000"/>
                </a:solidFill>
                <a:cs typeface="Courier New" pitchFamily="49" charset="0"/>
              </a:rPr>
              <a:t>clear</a:t>
            </a:r>
            <a:r>
              <a:rPr lang="sk-SK" sz="2800" b="1" dirty="0" smtClean="0">
                <a:solidFill>
                  <a:srgbClr val="FF0000"/>
                </a:solidFill>
                <a:cs typeface="Courier New" pitchFamily="49" charset="0"/>
              </a:rPr>
              <a:t>() </a:t>
            </a:r>
            <a:r>
              <a:rPr lang="sk-SK" sz="2800" dirty="0" smtClean="0">
                <a:cs typeface="Courier New" pitchFamily="49" charset="0"/>
              </a:rPr>
              <a:t>– vymaže celý obsah zoznamu:</a:t>
            </a:r>
            <a:endParaRPr lang="sk-SK" sz="2800" dirty="0"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800" dirty="0" err="1" smtClean="0">
                <a:latin typeface="Courier New" pitchFamily="49" charset="0"/>
                <a:cs typeface="Courier New" pitchFamily="49" charset="0"/>
              </a:rPr>
              <a:t>v.clear</a:t>
            </a: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();</a:t>
            </a:r>
            <a:endParaRPr lang="sk-SK" sz="2800" dirty="0">
              <a:latin typeface="Courier New" pitchFamily="49" charset="0"/>
              <a:cs typeface="Courier New" pitchFamily="49" charset="0"/>
            </a:endParaRPr>
          </a:p>
          <a:p>
            <a:r>
              <a:rPr lang="sk-SK" sz="2800" dirty="0" smtClean="0">
                <a:cs typeface="Courier New" pitchFamily="49" charset="0"/>
              </a:rPr>
              <a:t>Po  vyvolaní funkcie </a:t>
            </a:r>
            <a:r>
              <a:rPr lang="sk-SK" sz="2800" dirty="0" err="1" smtClean="0">
                <a:cs typeface="Courier New" pitchFamily="49" charset="0"/>
              </a:rPr>
              <a:t>clear</a:t>
            </a:r>
            <a:r>
              <a:rPr lang="sk-SK" sz="2800" dirty="0" smtClean="0">
                <a:cs typeface="Courier New" pitchFamily="49" charset="0"/>
              </a:rPr>
              <a:t>() zoznam neobsahuje žiaden prvok</a:t>
            </a:r>
          </a:p>
        </p:txBody>
      </p:sp>
    </p:spTree>
    <p:extLst>
      <p:ext uri="{BB962C8B-B14F-4D97-AF65-F5344CB8AC3E}">
        <p14:creationId xmlns:p14="http://schemas.microsoft.com/office/powerpoint/2010/main" val="250012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dirty="0" smtClean="0"/>
              <a:t>Zoznam (</a:t>
            </a:r>
            <a:r>
              <a:rPr lang="sk-SK" dirty="0" err="1" smtClean="0"/>
              <a:t>vector</a:t>
            </a:r>
            <a:r>
              <a:rPr lang="sk-SK" dirty="0"/>
              <a:t>) - </a:t>
            </a:r>
            <a:r>
              <a:rPr lang="sk-SK" dirty="0" smtClean="0"/>
              <a:t>triedenie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043608" y="1447800"/>
            <a:ext cx="8100392" cy="5410200"/>
          </a:xfrm>
        </p:spPr>
        <p:txBody>
          <a:bodyPr>
            <a:normAutofit/>
          </a:bodyPr>
          <a:lstStyle/>
          <a:p>
            <a:r>
              <a:rPr lang="sk-SK" sz="2800" dirty="0" smtClean="0">
                <a:cs typeface="Courier New" pitchFamily="49" charset="0"/>
              </a:rPr>
              <a:t>Funkcia </a:t>
            </a:r>
            <a:r>
              <a:rPr lang="sk-SK" sz="2800" b="1" dirty="0" smtClean="0">
                <a:solidFill>
                  <a:srgbClr val="FF0000"/>
                </a:solidFill>
                <a:cs typeface="Courier New" pitchFamily="49" charset="0"/>
              </a:rPr>
              <a:t>sort</a:t>
            </a:r>
            <a:r>
              <a:rPr lang="sk-SK" sz="2800" dirty="0" smtClean="0">
                <a:cs typeface="Courier New" pitchFamily="49" charset="0"/>
              </a:rPr>
              <a:t>, spolu so súvisiacimi funkciami, sa nachádza v knižnici </a:t>
            </a:r>
            <a:r>
              <a:rPr lang="sk-SK" sz="2800" b="1" dirty="0" smtClean="0">
                <a:solidFill>
                  <a:srgbClr val="FF0000"/>
                </a:solidFill>
                <a:cs typeface="Courier New" pitchFamily="49" charset="0"/>
              </a:rPr>
              <a:t>&lt;</a:t>
            </a:r>
            <a:r>
              <a:rPr lang="sk-SK" sz="2800" b="1" dirty="0" err="1" smtClean="0">
                <a:solidFill>
                  <a:srgbClr val="FF0000"/>
                </a:solidFill>
                <a:cs typeface="Courier New" pitchFamily="49" charset="0"/>
              </a:rPr>
              <a:t>algorithm</a:t>
            </a:r>
            <a:r>
              <a:rPr lang="sk-SK" sz="2800" b="1" dirty="0" smtClean="0">
                <a:solidFill>
                  <a:srgbClr val="FF0000"/>
                </a:solidFill>
                <a:cs typeface="Courier New" pitchFamily="49" charset="0"/>
              </a:rPr>
              <a:t>&gt;</a:t>
            </a:r>
            <a:endParaRPr lang="sk-SK" sz="2800" dirty="0" smtClean="0"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800" dirty="0" err="1" smtClean="0">
                <a:latin typeface="Courier New" pitchFamily="49" charset="0"/>
                <a:cs typeface="Courier New" pitchFamily="49" charset="0"/>
              </a:rPr>
              <a:t>vector</a:t>
            </a: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 &lt;</a:t>
            </a:r>
            <a:r>
              <a:rPr lang="sk-SK" sz="2800" dirty="0" err="1" smtClean="0">
                <a:latin typeface="Courier New" pitchFamily="49" charset="0"/>
                <a:cs typeface="Courier New" pitchFamily="49" charset="0"/>
              </a:rPr>
              <a:t>float</a:t>
            </a: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&gt; v;</a:t>
            </a:r>
          </a:p>
          <a:p>
            <a:pPr marL="82296" indent="0">
              <a:buNone/>
            </a:pP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...</a:t>
            </a:r>
          </a:p>
          <a:p>
            <a:pPr marL="82296" indent="0">
              <a:buNone/>
            </a:pP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sort(</a:t>
            </a:r>
            <a:r>
              <a:rPr lang="sk-SK" sz="2800" dirty="0" err="1" smtClean="0">
                <a:latin typeface="Courier New" pitchFamily="49" charset="0"/>
                <a:cs typeface="Courier New" pitchFamily="49" charset="0"/>
              </a:rPr>
              <a:t>v.begin</a:t>
            </a: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(),</a:t>
            </a:r>
            <a:r>
              <a:rPr lang="sk-SK" sz="2800" dirty="0" err="1" smtClean="0">
                <a:latin typeface="Courier New" pitchFamily="49" charset="0"/>
                <a:cs typeface="Courier New" pitchFamily="49" charset="0"/>
              </a:rPr>
              <a:t>v.end</a:t>
            </a: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());</a:t>
            </a:r>
          </a:p>
          <a:p>
            <a:pPr marL="82296" indent="0">
              <a:buNone/>
            </a:pPr>
            <a:endParaRPr lang="sk-SK" sz="28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endParaRPr lang="sk-SK" sz="28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endParaRPr lang="sk-SK" sz="28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Obdĺžniková bublina 3"/>
          <p:cNvSpPr/>
          <p:nvPr/>
        </p:nvSpPr>
        <p:spPr>
          <a:xfrm>
            <a:off x="179512" y="5949280"/>
            <a:ext cx="5040560" cy="648072"/>
          </a:xfrm>
          <a:prstGeom prst="wedgeRectCallout">
            <a:avLst>
              <a:gd name="adj1" fmla="val -22430"/>
              <a:gd name="adj2" fmla="val -36845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/>
              <a:t>Utriedi zoznam od najmenšieho prvku po najväčší</a:t>
            </a:r>
            <a:endParaRPr lang="sk-SK" dirty="0"/>
          </a:p>
        </p:txBody>
      </p:sp>
      <p:sp>
        <p:nvSpPr>
          <p:cNvPr id="5" name="Obdĺžniková bublina 4"/>
          <p:cNvSpPr/>
          <p:nvPr/>
        </p:nvSpPr>
        <p:spPr>
          <a:xfrm>
            <a:off x="2339752" y="5013176"/>
            <a:ext cx="3672408" cy="576064"/>
          </a:xfrm>
          <a:prstGeom prst="wedgeRectCallout">
            <a:avLst>
              <a:gd name="adj1" fmla="val -26332"/>
              <a:gd name="adj2" fmla="val -24226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/>
              <a:t>Začiatok oblasti pre utriedenie</a:t>
            </a:r>
            <a:endParaRPr lang="sk-SK" dirty="0"/>
          </a:p>
        </p:txBody>
      </p:sp>
      <p:sp>
        <p:nvSpPr>
          <p:cNvPr id="6" name="Obdĺžniková bublina 5"/>
          <p:cNvSpPr/>
          <p:nvPr/>
        </p:nvSpPr>
        <p:spPr>
          <a:xfrm>
            <a:off x="4142064" y="4188831"/>
            <a:ext cx="3672408" cy="576064"/>
          </a:xfrm>
          <a:prstGeom prst="wedgeRectCallout">
            <a:avLst>
              <a:gd name="adj1" fmla="val -24823"/>
              <a:gd name="adj2" fmla="val -1075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/>
              <a:t>Koniec oblasti pre utriedenie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182214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dirty="0" smtClean="0"/>
              <a:t>Zoznam (</a:t>
            </a:r>
            <a:r>
              <a:rPr lang="sk-SK" dirty="0" err="1" smtClean="0"/>
              <a:t>vector</a:t>
            </a:r>
            <a:r>
              <a:rPr lang="sk-SK" dirty="0"/>
              <a:t>) - </a:t>
            </a:r>
            <a:r>
              <a:rPr lang="sk-SK" dirty="0" smtClean="0"/>
              <a:t>triedenie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043608" y="1447800"/>
            <a:ext cx="8100392" cy="5410200"/>
          </a:xfrm>
        </p:spPr>
        <p:txBody>
          <a:bodyPr>
            <a:normAutofit/>
          </a:bodyPr>
          <a:lstStyle/>
          <a:p>
            <a:r>
              <a:rPr lang="sk-SK" sz="2800" dirty="0" smtClean="0">
                <a:cs typeface="Courier New" pitchFamily="49" charset="0"/>
              </a:rPr>
              <a:t>Funkcia </a:t>
            </a:r>
            <a:r>
              <a:rPr lang="sk-SK" sz="2800" b="1" dirty="0" err="1" smtClean="0">
                <a:solidFill>
                  <a:srgbClr val="FF0000"/>
                </a:solidFill>
                <a:cs typeface="Courier New" pitchFamily="49" charset="0"/>
              </a:rPr>
              <a:t>reverse</a:t>
            </a:r>
            <a:r>
              <a:rPr lang="sk-SK" sz="2800" dirty="0" smtClean="0">
                <a:cs typeface="Courier New" pitchFamily="49" charset="0"/>
              </a:rPr>
              <a:t>, otočí poradie prvkov na opačné (veľmi jednoduché a rýchle)</a:t>
            </a:r>
          </a:p>
          <a:p>
            <a:pPr marL="82296" indent="0">
              <a:buNone/>
            </a:pPr>
            <a:r>
              <a:rPr lang="sk-SK" sz="2800" dirty="0" err="1" smtClean="0">
                <a:latin typeface="Courier New" pitchFamily="49" charset="0"/>
                <a:cs typeface="Courier New" pitchFamily="49" charset="0"/>
              </a:rPr>
              <a:t>vector</a:t>
            </a: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 &lt;</a:t>
            </a:r>
            <a:r>
              <a:rPr lang="sk-SK" sz="2800" dirty="0" err="1" smtClean="0">
                <a:latin typeface="Courier New" pitchFamily="49" charset="0"/>
                <a:cs typeface="Courier New" pitchFamily="49" charset="0"/>
              </a:rPr>
              <a:t>float</a:t>
            </a: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&gt; v;</a:t>
            </a:r>
          </a:p>
          <a:p>
            <a:pPr marL="82296" indent="0">
              <a:buNone/>
            </a:pP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...</a:t>
            </a:r>
          </a:p>
          <a:p>
            <a:pPr marL="82296" indent="0">
              <a:buNone/>
            </a:pP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sort(</a:t>
            </a:r>
            <a:r>
              <a:rPr lang="sk-SK" sz="2800" dirty="0" err="1" smtClean="0">
                <a:latin typeface="Courier New" pitchFamily="49" charset="0"/>
                <a:cs typeface="Courier New" pitchFamily="49" charset="0"/>
              </a:rPr>
              <a:t>v.begin</a:t>
            </a: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(),</a:t>
            </a:r>
            <a:r>
              <a:rPr lang="sk-SK" sz="2800" dirty="0" err="1" smtClean="0">
                <a:latin typeface="Courier New" pitchFamily="49" charset="0"/>
                <a:cs typeface="Courier New" pitchFamily="49" charset="0"/>
              </a:rPr>
              <a:t>v.end</a:t>
            </a: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());</a:t>
            </a:r>
          </a:p>
          <a:p>
            <a:pPr marL="82296" indent="0">
              <a:buNone/>
            </a:pPr>
            <a:r>
              <a:rPr lang="sk-SK" sz="2800" dirty="0" err="1" smtClean="0">
                <a:latin typeface="Courier New" pitchFamily="49" charset="0"/>
                <a:cs typeface="Courier New" pitchFamily="49" charset="0"/>
              </a:rPr>
              <a:t>reverse</a:t>
            </a: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sk-SK" sz="2800" dirty="0" err="1" smtClean="0">
                <a:latin typeface="Courier New" pitchFamily="49" charset="0"/>
                <a:cs typeface="Courier New" pitchFamily="49" charset="0"/>
              </a:rPr>
              <a:t>v.begin</a:t>
            </a:r>
            <a:r>
              <a:rPr lang="sk-SK" sz="2800" dirty="0">
                <a:latin typeface="Courier New" pitchFamily="49" charset="0"/>
                <a:cs typeface="Courier New" pitchFamily="49" charset="0"/>
              </a:rPr>
              <a:t>(),</a:t>
            </a:r>
            <a:r>
              <a:rPr lang="sk-SK" sz="2800" dirty="0" err="1">
                <a:latin typeface="Courier New" pitchFamily="49" charset="0"/>
                <a:cs typeface="Courier New" pitchFamily="49" charset="0"/>
              </a:rPr>
              <a:t>v.end</a:t>
            </a:r>
            <a:r>
              <a:rPr lang="sk-SK" sz="2800" dirty="0">
                <a:latin typeface="Courier New" pitchFamily="49" charset="0"/>
                <a:cs typeface="Courier New" pitchFamily="49" charset="0"/>
              </a:rPr>
              <a:t>());</a:t>
            </a:r>
          </a:p>
          <a:p>
            <a:pPr marL="82296" indent="0">
              <a:buNone/>
            </a:pPr>
            <a:endParaRPr lang="sk-SK" sz="28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endParaRPr lang="sk-SK" sz="28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endParaRPr lang="sk-SK" sz="28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" name="Obdĺžniková bublina 6"/>
          <p:cNvSpPr/>
          <p:nvPr/>
        </p:nvSpPr>
        <p:spPr>
          <a:xfrm>
            <a:off x="1835696" y="5157192"/>
            <a:ext cx="5040560" cy="1440160"/>
          </a:xfrm>
          <a:prstGeom prst="wedgeRectCallout">
            <a:avLst>
              <a:gd name="adj1" fmla="val -43319"/>
              <a:gd name="adj2" fmla="val -10583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/>
              <a:t>Najprv sa zoznam utriedi od najmenšieho prvku po najväčší, potom sa otočí poradie prvkov, získame zoznam usporiadaný od najväčšieho po najmenší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822189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dirty="0" smtClean="0"/>
              <a:t>Pole - </a:t>
            </a:r>
            <a:r>
              <a:rPr lang="sk-SK" dirty="0" smtClean="0"/>
              <a:t>triedenie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043608" y="1447800"/>
            <a:ext cx="8100392" cy="5410200"/>
          </a:xfrm>
        </p:spPr>
        <p:txBody>
          <a:bodyPr>
            <a:normAutofit/>
          </a:bodyPr>
          <a:lstStyle/>
          <a:p>
            <a:r>
              <a:rPr lang="sk-SK" sz="2800" dirty="0" smtClean="0">
                <a:cs typeface="Courier New" pitchFamily="49" charset="0"/>
              </a:rPr>
              <a:t>Funkcia </a:t>
            </a:r>
            <a:r>
              <a:rPr lang="sk-SK" sz="2800" b="1" dirty="0" smtClean="0">
                <a:solidFill>
                  <a:srgbClr val="FF0000"/>
                </a:solidFill>
                <a:cs typeface="Courier New" pitchFamily="49" charset="0"/>
              </a:rPr>
              <a:t>sort</a:t>
            </a:r>
            <a:r>
              <a:rPr lang="sk-SK" sz="2800" dirty="0" smtClean="0">
                <a:cs typeface="Courier New" pitchFamily="49" charset="0"/>
              </a:rPr>
              <a:t> dokáže utriediť aj štandardné pole:</a:t>
            </a:r>
            <a:endParaRPr lang="sk-SK" sz="2800" dirty="0" smtClean="0"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8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800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sk-SK" sz="2800" dirty="0">
                <a:latin typeface="Courier New" pitchFamily="49" charset="0"/>
                <a:cs typeface="Courier New" pitchFamily="49" charset="0"/>
              </a:rPr>
              <a:t> v[10</a:t>
            </a: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]; //v[0] až v[9]</a:t>
            </a:r>
            <a:endParaRPr lang="sk-SK" sz="28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...</a:t>
            </a:r>
          </a:p>
          <a:p>
            <a:pPr marL="82296" indent="0">
              <a:buNone/>
            </a:pPr>
            <a:r>
              <a:rPr lang="sk-SK" sz="2800" dirty="0">
                <a:latin typeface="Courier New" pitchFamily="49" charset="0"/>
                <a:cs typeface="Courier New" pitchFamily="49" charset="0"/>
              </a:rPr>
              <a:t>sort(&amp;v[0],&amp;v[10]);</a:t>
            </a:r>
            <a:endParaRPr lang="sk-SK" sz="28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endParaRPr lang="sk-SK" sz="28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endParaRPr lang="sk-SK" sz="28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Obdĺžniková bublina 4"/>
          <p:cNvSpPr/>
          <p:nvPr/>
        </p:nvSpPr>
        <p:spPr>
          <a:xfrm>
            <a:off x="1691680" y="5517232"/>
            <a:ext cx="3672408" cy="864096"/>
          </a:xfrm>
          <a:prstGeom prst="wedgeRectCallout">
            <a:avLst>
              <a:gd name="adj1" fmla="val -14816"/>
              <a:gd name="adj2" fmla="val -29187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/>
              <a:t>Referencia na začiatok oblasti</a:t>
            </a:r>
            <a:br>
              <a:rPr lang="sk-SK" dirty="0" smtClean="0"/>
            </a:br>
            <a:r>
              <a:rPr lang="sk-SK" dirty="0" smtClean="0"/>
              <a:t>(kde začína prvý prvok, teda</a:t>
            </a:r>
            <a:br>
              <a:rPr lang="sk-SK" dirty="0" smtClean="0"/>
            </a:br>
            <a:r>
              <a:rPr lang="sk-SK" dirty="0" smtClean="0"/>
              <a:t>referencia na prvý prvok)</a:t>
            </a:r>
            <a:endParaRPr lang="sk-SK" dirty="0"/>
          </a:p>
        </p:txBody>
      </p:sp>
      <p:sp>
        <p:nvSpPr>
          <p:cNvPr id="6" name="Obdĺžniková bublina 5"/>
          <p:cNvSpPr/>
          <p:nvPr/>
        </p:nvSpPr>
        <p:spPr>
          <a:xfrm>
            <a:off x="4283968" y="3933056"/>
            <a:ext cx="3672408" cy="1368152"/>
          </a:xfrm>
          <a:prstGeom prst="wedgeRectCallout">
            <a:avLst>
              <a:gd name="adj1" fmla="val -46299"/>
              <a:gd name="adj2" fmla="val -9285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/>
              <a:t>Referencia nakoniec </a:t>
            </a:r>
            <a:r>
              <a:rPr lang="sk-SK" dirty="0" smtClean="0"/>
              <a:t>oblasti </a:t>
            </a:r>
            <a:endParaRPr lang="sk-SK" dirty="0" smtClean="0"/>
          </a:p>
          <a:p>
            <a:pPr algn="ctr"/>
            <a:r>
              <a:rPr lang="sk-SK" dirty="0" smtClean="0"/>
              <a:t>(kde končí posledný prvok, teda</a:t>
            </a:r>
          </a:p>
          <a:p>
            <a:pPr algn="ctr"/>
            <a:r>
              <a:rPr lang="sk-SK" dirty="0" smtClean="0"/>
              <a:t>re</a:t>
            </a:r>
            <a:r>
              <a:rPr lang="sk-SK" dirty="0" smtClean="0"/>
              <a:t>ferencia na prvý neexistujúci prvok nachádzajúci sa za posledným  existujúcim prvkom)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714945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dirty="0" smtClean="0"/>
              <a:t>Zoznam (</a:t>
            </a:r>
            <a:r>
              <a:rPr lang="sk-SK" dirty="0" err="1" smtClean="0"/>
              <a:t>vector</a:t>
            </a:r>
            <a:r>
              <a:rPr lang="sk-SK" dirty="0"/>
              <a:t>) - </a:t>
            </a:r>
            <a:r>
              <a:rPr lang="sk-SK" dirty="0" smtClean="0"/>
              <a:t>triedenie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043608" y="1447800"/>
            <a:ext cx="8100392" cy="5410200"/>
          </a:xfrm>
        </p:spPr>
        <p:txBody>
          <a:bodyPr>
            <a:normAutofit/>
          </a:bodyPr>
          <a:lstStyle/>
          <a:p>
            <a:r>
              <a:rPr lang="sk-SK" sz="2800" dirty="0" smtClean="0">
                <a:cs typeface="Courier New" pitchFamily="49" charset="0"/>
              </a:rPr>
              <a:t>Triediť môžeme aj podľa ľubovoľného iného kritéria, napríklad podľa veľkosti desatinnej časti, ...</a:t>
            </a:r>
          </a:p>
          <a:p>
            <a:r>
              <a:rPr lang="sk-SK" sz="2800" dirty="0" smtClean="0">
                <a:cs typeface="Courier New" pitchFamily="49" charset="0"/>
              </a:rPr>
              <a:t>Možno si zadefinovať ľubovoľnú funkciu pre porovnávanie, napr.</a:t>
            </a:r>
          </a:p>
          <a:p>
            <a:pPr marL="82296" indent="0">
              <a:buNone/>
            </a:pPr>
            <a:r>
              <a:rPr lang="sk-SK" sz="2800" dirty="0" err="1" smtClean="0">
                <a:latin typeface="Courier New" pitchFamily="49" charset="0"/>
                <a:cs typeface="Courier New" pitchFamily="49" charset="0"/>
              </a:rPr>
              <a:t>vector</a:t>
            </a: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 &lt;</a:t>
            </a:r>
            <a:r>
              <a:rPr lang="sk-SK" sz="2800" dirty="0" err="1" smtClean="0">
                <a:latin typeface="Courier New" pitchFamily="49" charset="0"/>
                <a:cs typeface="Courier New" pitchFamily="49" charset="0"/>
              </a:rPr>
              <a:t>float</a:t>
            </a: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&gt; v;</a:t>
            </a:r>
          </a:p>
          <a:p>
            <a:pPr marL="82296" indent="0">
              <a:buNone/>
            </a:pP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...</a:t>
            </a:r>
          </a:p>
          <a:p>
            <a:pPr marL="82296" indent="0">
              <a:buNone/>
            </a:pPr>
            <a:endParaRPr lang="sk-SK" sz="28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800" dirty="0" err="1">
                <a:latin typeface="Courier New" pitchFamily="49" charset="0"/>
                <a:cs typeface="Courier New" pitchFamily="49" charset="0"/>
              </a:rPr>
              <a:t>b</a:t>
            </a:r>
            <a:r>
              <a:rPr lang="sk-SK" sz="2800" dirty="0" err="1" smtClean="0">
                <a:latin typeface="Courier New" pitchFamily="49" charset="0"/>
                <a:cs typeface="Courier New" pitchFamily="49" charset="0"/>
              </a:rPr>
              <a:t>ool</a:t>
            </a: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 Porovnaj(</a:t>
            </a:r>
            <a:r>
              <a:rPr lang="sk-SK" sz="2800" dirty="0" err="1" smtClean="0">
                <a:latin typeface="Courier New" pitchFamily="49" charset="0"/>
                <a:cs typeface="Courier New" pitchFamily="49" charset="0"/>
              </a:rPr>
              <a:t>float</a:t>
            </a: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 a, </a:t>
            </a:r>
            <a:r>
              <a:rPr lang="sk-SK" sz="2800" dirty="0" err="1" smtClean="0">
                <a:latin typeface="Courier New" pitchFamily="49" charset="0"/>
                <a:cs typeface="Courier New" pitchFamily="49" charset="0"/>
              </a:rPr>
              <a:t>float</a:t>
            </a: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 b)</a:t>
            </a:r>
          </a:p>
          <a:p>
            <a:pPr marL="82296" indent="0">
              <a:buNone/>
            </a:pP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 marL="82296" indent="0">
              <a:buNone/>
            </a:pP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2800" dirty="0" err="1" smtClean="0">
                <a:latin typeface="Courier New" pitchFamily="49" charset="0"/>
                <a:cs typeface="Courier New" pitchFamily="49" charset="0"/>
              </a:rPr>
              <a:t>return</a:t>
            </a: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 a&lt;b;</a:t>
            </a:r>
            <a:endParaRPr lang="sk-SK" sz="28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sk-SK" sz="28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endParaRPr lang="sk-SK" sz="28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endParaRPr lang="sk-SK" sz="28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Obdĺžniková bublina 5"/>
          <p:cNvSpPr/>
          <p:nvPr/>
        </p:nvSpPr>
        <p:spPr>
          <a:xfrm>
            <a:off x="3203848" y="3861048"/>
            <a:ext cx="5328592" cy="1008112"/>
          </a:xfrm>
          <a:prstGeom prst="wedgeRectCallout">
            <a:avLst>
              <a:gd name="adj1" fmla="val -75827"/>
              <a:gd name="adj2" fmla="val 5359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/>
              <a:t>Funkcia má vrátiť </a:t>
            </a:r>
            <a:r>
              <a:rPr lang="sk-SK" dirty="0" err="1" smtClean="0"/>
              <a:t>true</a:t>
            </a:r>
            <a:r>
              <a:rPr lang="sk-SK" dirty="0" smtClean="0"/>
              <a:t>,  ak prvky </a:t>
            </a:r>
            <a:r>
              <a:rPr lang="sk-SK" dirty="0" err="1" smtClean="0"/>
              <a:t>a,b</a:t>
            </a:r>
            <a:r>
              <a:rPr lang="sk-SK" dirty="0" smtClean="0"/>
              <a:t> sú v správnom poradí.  V príklade dôjde k utriedeniu od najmenšieho prvku po najväčší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907524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dirty="0" smtClean="0"/>
              <a:t>Zoznam (</a:t>
            </a:r>
            <a:r>
              <a:rPr lang="sk-SK" dirty="0" err="1" smtClean="0"/>
              <a:t>vector</a:t>
            </a:r>
            <a:r>
              <a:rPr lang="sk-SK" dirty="0"/>
              <a:t>) - </a:t>
            </a:r>
            <a:r>
              <a:rPr lang="sk-SK" dirty="0" smtClean="0"/>
              <a:t>triedenie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043608" y="1447800"/>
            <a:ext cx="8100392" cy="5410200"/>
          </a:xfrm>
        </p:spPr>
        <p:txBody>
          <a:bodyPr>
            <a:normAutofit fontScale="85000" lnSpcReduction="20000"/>
          </a:bodyPr>
          <a:lstStyle/>
          <a:p>
            <a:r>
              <a:rPr lang="sk-SK" sz="2800" dirty="0" smtClean="0">
                <a:cs typeface="Courier New" pitchFamily="49" charset="0"/>
              </a:rPr>
              <a:t>Použitie:</a:t>
            </a:r>
          </a:p>
          <a:p>
            <a:pPr marL="82296" indent="0">
              <a:buNone/>
            </a:pPr>
            <a:r>
              <a:rPr lang="sk-SK" sz="2800" dirty="0" err="1">
                <a:latin typeface="Courier New" pitchFamily="49" charset="0"/>
                <a:cs typeface="Courier New" pitchFamily="49" charset="0"/>
              </a:rPr>
              <a:t>bool</a:t>
            </a:r>
            <a:r>
              <a:rPr lang="sk-SK" sz="28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8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Porovnaj</a:t>
            </a: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sk-SK" sz="2800" dirty="0" err="1" smtClean="0">
                <a:latin typeface="Courier New" pitchFamily="49" charset="0"/>
                <a:cs typeface="Courier New" pitchFamily="49" charset="0"/>
              </a:rPr>
              <a:t>float</a:t>
            </a: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sk-SK" sz="2800" dirty="0" err="1" smtClean="0">
                <a:latin typeface="Courier New" pitchFamily="49" charset="0"/>
                <a:cs typeface="Courier New" pitchFamily="49" charset="0"/>
              </a:rPr>
              <a:t>float</a:t>
            </a: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);</a:t>
            </a:r>
            <a:endParaRPr lang="sk-SK" sz="28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8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800" dirty="0" err="1" smtClean="0">
                <a:latin typeface="Courier New" pitchFamily="49" charset="0"/>
                <a:cs typeface="Courier New" pitchFamily="49" charset="0"/>
              </a:rPr>
              <a:t>main</a:t>
            </a: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()</a:t>
            </a:r>
          </a:p>
          <a:p>
            <a:pPr marL="82296" indent="0">
              <a:buNone/>
            </a:pPr>
            <a:r>
              <a:rPr lang="sk-SK" sz="2800" dirty="0">
                <a:latin typeface="Courier New" pitchFamily="49" charset="0"/>
                <a:cs typeface="Courier New" pitchFamily="49" charset="0"/>
              </a:rPr>
              <a:t>{</a:t>
            </a:r>
            <a:endParaRPr lang="sk-SK" sz="28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800" dirty="0" err="1" smtClean="0">
                <a:latin typeface="Courier New" pitchFamily="49" charset="0"/>
                <a:cs typeface="Courier New" pitchFamily="49" charset="0"/>
              </a:rPr>
              <a:t>vector</a:t>
            </a: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 &lt;</a:t>
            </a:r>
            <a:r>
              <a:rPr lang="sk-SK" sz="2800" dirty="0" err="1" smtClean="0">
                <a:latin typeface="Courier New" pitchFamily="49" charset="0"/>
                <a:cs typeface="Courier New" pitchFamily="49" charset="0"/>
              </a:rPr>
              <a:t>float</a:t>
            </a: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&gt; v;</a:t>
            </a:r>
          </a:p>
          <a:p>
            <a:pPr marL="82296" indent="0">
              <a:buNone/>
            </a:pP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...</a:t>
            </a:r>
          </a:p>
          <a:p>
            <a:pPr marL="82296" indent="0">
              <a:buNone/>
            </a:pP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sort(</a:t>
            </a:r>
            <a:r>
              <a:rPr lang="sk-SK" sz="2800" dirty="0" err="1" smtClean="0">
                <a:latin typeface="Courier New" pitchFamily="49" charset="0"/>
                <a:cs typeface="Courier New" pitchFamily="49" charset="0"/>
              </a:rPr>
              <a:t>v.begin</a:t>
            </a: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(), </a:t>
            </a:r>
            <a:r>
              <a:rPr lang="sk-SK" sz="2800" dirty="0" err="1" smtClean="0">
                <a:latin typeface="Courier New" pitchFamily="49" charset="0"/>
                <a:cs typeface="Courier New" pitchFamily="49" charset="0"/>
              </a:rPr>
              <a:t>v.end</a:t>
            </a: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(), </a:t>
            </a:r>
            <a:r>
              <a:rPr lang="sk-SK" sz="28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Porovnaj</a:t>
            </a: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 marL="82296" indent="0">
              <a:buNone/>
            </a:pP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...</a:t>
            </a:r>
          </a:p>
          <a:p>
            <a:pPr marL="82296" indent="0">
              <a:buNone/>
            </a:pP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pPr marL="82296" indent="0">
              <a:buNone/>
            </a:pPr>
            <a:endParaRPr lang="sk-SK" sz="28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800" dirty="0" err="1">
                <a:latin typeface="Courier New" pitchFamily="49" charset="0"/>
                <a:cs typeface="Courier New" pitchFamily="49" charset="0"/>
              </a:rPr>
              <a:t>b</a:t>
            </a:r>
            <a:r>
              <a:rPr lang="sk-SK" sz="2800" dirty="0" err="1" smtClean="0">
                <a:latin typeface="Courier New" pitchFamily="49" charset="0"/>
                <a:cs typeface="Courier New" pitchFamily="49" charset="0"/>
              </a:rPr>
              <a:t>ool</a:t>
            </a: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8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Porovnaj</a:t>
            </a: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sk-SK" sz="2800" dirty="0" err="1" smtClean="0">
                <a:latin typeface="Courier New" pitchFamily="49" charset="0"/>
                <a:cs typeface="Courier New" pitchFamily="49" charset="0"/>
              </a:rPr>
              <a:t>float</a:t>
            </a: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 a, </a:t>
            </a:r>
            <a:r>
              <a:rPr lang="sk-SK" sz="2800" dirty="0" err="1" smtClean="0">
                <a:latin typeface="Courier New" pitchFamily="49" charset="0"/>
                <a:cs typeface="Courier New" pitchFamily="49" charset="0"/>
              </a:rPr>
              <a:t>float</a:t>
            </a: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 b)</a:t>
            </a:r>
          </a:p>
          <a:p>
            <a:pPr marL="82296" indent="0">
              <a:buNone/>
            </a:pP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 marL="82296" indent="0">
              <a:buNone/>
            </a:pP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2800" dirty="0" err="1" smtClean="0">
                <a:latin typeface="Courier New" pitchFamily="49" charset="0"/>
                <a:cs typeface="Courier New" pitchFamily="49" charset="0"/>
              </a:rPr>
              <a:t>return</a:t>
            </a: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 a&lt;b;</a:t>
            </a:r>
            <a:endParaRPr lang="sk-SK" sz="28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sk-SK" sz="28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endParaRPr lang="sk-SK" sz="28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endParaRPr lang="sk-SK" sz="2800" b="1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812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dirty="0" smtClean="0"/>
              <a:t>Zoznam (</a:t>
            </a:r>
            <a:r>
              <a:rPr lang="sk-SK" dirty="0" err="1" smtClean="0"/>
              <a:t>vector</a:t>
            </a:r>
            <a:r>
              <a:rPr lang="sk-SK" dirty="0"/>
              <a:t>) - </a:t>
            </a:r>
            <a:r>
              <a:rPr lang="sk-SK" dirty="0" smtClean="0"/>
              <a:t>triedenie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043608" y="1447800"/>
            <a:ext cx="8100392" cy="5410200"/>
          </a:xfrm>
        </p:spPr>
        <p:txBody>
          <a:bodyPr>
            <a:normAutofit/>
          </a:bodyPr>
          <a:lstStyle/>
          <a:p>
            <a:r>
              <a:rPr lang="sk-SK" sz="2800" dirty="0" smtClean="0">
                <a:cs typeface="Courier New" pitchFamily="49" charset="0"/>
              </a:rPr>
              <a:t>Iné triediace algoritmy</a:t>
            </a:r>
          </a:p>
          <a:p>
            <a:r>
              <a:rPr lang="sk-SK" sz="2800" dirty="0">
                <a:cs typeface="Courier New" pitchFamily="49" charset="0"/>
              </a:rPr>
              <a:t>s</a:t>
            </a:r>
            <a:r>
              <a:rPr lang="sk-SK" sz="2800" dirty="0" smtClean="0">
                <a:cs typeface="Courier New" pitchFamily="49" charset="0"/>
              </a:rPr>
              <a:t>ort () - používa rýchly triediaci algoritmus (</a:t>
            </a:r>
            <a:r>
              <a:rPr lang="sk-SK" sz="2800" dirty="0" err="1" smtClean="0">
                <a:cs typeface="Courier New" pitchFamily="49" charset="0"/>
              </a:rPr>
              <a:t>quick</a:t>
            </a:r>
            <a:r>
              <a:rPr lang="sk-SK" sz="2800" dirty="0" smtClean="0">
                <a:cs typeface="Courier New" pitchFamily="49" charset="0"/>
              </a:rPr>
              <a:t> sort), ale  nezachováva poradie prvkov, ktorých hodnoty sú rovnaké</a:t>
            </a:r>
          </a:p>
          <a:p>
            <a:r>
              <a:rPr lang="sk-SK" sz="2800" b="1" dirty="0" err="1">
                <a:solidFill>
                  <a:srgbClr val="FF0000"/>
                </a:solidFill>
                <a:cs typeface="Courier New" pitchFamily="49" charset="0"/>
              </a:rPr>
              <a:t>s</a:t>
            </a:r>
            <a:r>
              <a:rPr lang="sk-SK" sz="2800" b="1" dirty="0" err="1" smtClean="0">
                <a:solidFill>
                  <a:srgbClr val="FF0000"/>
                </a:solidFill>
                <a:cs typeface="Courier New" pitchFamily="49" charset="0"/>
              </a:rPr>
              <a:t>table_sort</a:t>
            </a:r>
            <a:r>
              <a:rPr lang="sk-SK" sz="2800" b="1" dirty="0" smtClean="0">
                <a:solidFill>
                  <a:srgbClr val="FF0000"/>
                </a:solidFill>
                <a:cs typeface="Courier New" pitchFamily="49" charset="0"/>
              </a:rPr>
              <a:t>() </a:t>
            </a:r>
            <a:r>
              <a:rPr lang="sk-SK" sz="2800" dirty="0" smtClean="0">
                <a:cs typeface="Courier New" pitchFamily="49" charset="0"/>
              </a:rPr>
              <a:t>– iba o málo pomalší algoritmus zachovávajúci poradie ekvivalentných prvkov</a:t>
            </a:r>
          </a:p>
          <a:p>
            <a:r>
              <a:rPr lang="sk-SK" sz="2800" b="1" dirty="0" err="1">
                <a:solidFill>
                  <a:srgbClr val="FF0000"/>
                </a:solidFill>
                <a:cs typeface="Courier New" pitchFamily="49" charset="0"/>
              </a:rPr>
              <a:t>s</a:t>
            </a:r>
            <a:r>
              <a:rPr lang="sk-SK" sz="2800" b="1" dirty="0" err="1" smtClean="0">
                <a:solidFill>
                  <a:srgbClr val="FF0000"/>
                </a:solidFill>
                <a:cs typeface="Courier New" pitchFamily="49" charset="0"/>
              </a:rPr>
              <a:t>ort_heap</a:t>
            </a:r>
            <a:r>
              <a:rPr lang="sk-SK" sz="2800" b="1" dirty="0" smtClean="0">
                <a:solidFill>
                  <a:srgbClr val="FF0000"/>
                </a:solidFill>
                <a:cs typeface="Courier New" pitchFamily="49" charset="0"/>
              </a:rPr>
              <a:t>() </a:t>
            </a:r>
            <a:r>
              <a:rPr lang="sk-SK" sz="2800" dirty="0">
                <a:cs typeface="Courier New" pitchFamily="49" charset="0"/>
              </a:rPr>
              <a:t>– </a:t>
            </a:r>
            <a:r>
              <a:rPr lang="sk-SK" sz="2800" dirty="0" smtClean="0">
                <a:cs typeface="Courier New" pitchFamily="49" charset="0"/>
              </a:rPr>
              <a:t>za niektorých okolností (množstvo údajov,  </a:t>
            </a:r>
            <a:r>
              <a:rPr lang="sk-SK" sz="2800" dirty="0" err="1" smtClean="0">
                <a:cs typeface="Courier New" pitchFamily="49" charset="0"/>
              </a:rPr>
              <a:t>predtriedenie</a:t>
            </a:r>
            <a:r>
              <a:rPr lang="sk-SK" sz="2800" dirty="0" smtClean="0">
                <a:cs typeface="Courier New" pitchFamily="49" charset="0"/>
              </a:rPr>
              <a:t>) môže byť rýchlejší, než sort()</a:t>
            </a:r>
          </a:p>
          <a:p>
            <a:r>
              <a:rPr lang="sk-SK" sz="2800" dirty="0" smtClean="0">
                <a:cs typeface="Courier New" pitchFamily="49" charset="0"/>
              </a:rPr>
              <a:t>Použitie a argumenty – ako sort()</a:t>
            </a:r>
          </a:p>
          <a:p>
            <a:pPr marL="82296" indent="0">
              <a:buNone/>
            </a:pPr>
            <a:endParaRPr lang="sk-SK" sz="28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endParaRPr lang="sk-SK" sz="2800" b="1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8394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dirty="0" smtClean="0"/>
              <a:t>Zoznam (</a:t>
            </a:r>
            <a:r>
              <a:rPr lang="sk-SK" dirty="0" err="1" smtClean="0"/>
              <a:t>vector</a:t>
            </a:r>
            <a:r>
              <a:rPr lang="sk-SK" dirty="0" smtClean="0"/>
              <a:t>)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043608" y="1447800"/>
            <a:ext cx="8100392" cy="5410200"/>
          </a:xfrm>
        </p:spPr>
        <p:txBody>
          <a:bodyPr>
            <a:normAutofit/>
          </a:bodyPr>
          <a:lstStyle/>
          <a:p>
            <a:r>
              <a:rPr lang="sk-SK" sz="2800" dirty="0" smtClean="0"/>
              <a:t>Funkcie pre prácu so zoznamom </a:t>
            </a:r>
            <a:r>
              <a:rPr lang="sk-SK" sz="2800" dirty="0" err="1" smtClean="0">
                <a:latin typeface="Courier New" pitchFamily="49" charset="0"/>
                <a:cs typeface="Courier New" pitchFamily="49" charset="0"/>
              </a:rPr>
              <a:t>vector</a:t>
            </a:r>
            <a:r>
              <a:rPr lang="sk-SK" sz="2800" dirty="0" smtClean="0"/>
              <a:t> sú v knižnici </a:t>
            </a:r>
            <a:r>
              <a:rPr lang="sk-SK" sz="28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&lt;</a:t>
            </a:r>
            <a:r>
              <a:rPr lang="sk-SK" sz="28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vector</a:t>
            </a:r>
            <a:r>
              <a:rPr lang="sk-SK" sz="28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&gt;</a:t>
            </a:r>
          </a:p>
          <a:p>
            <a:r>
              <a:rPr lang="sk-SK" sz="2800" dirty="0" smtClean="0">
                <a:cs typeface="Courier New" pitchFamily="49" charset="0"/>
              </a:rPr>
              <a:t>Často potrebujeme pracovať s dlhými zoznamami (napríklad s vektormi), ktorých dĺžku v čase kompilácie nepoznáme</a:t>
            </a:r>
          </a:p>
          <a:p>
            <a:r>
              <a:rPr lang="sk-SK" sz="2800" dirty="0" smtClean="0"/>
              <a:t>Rezervovať zbytočne veľký priestor,  ak ho nepotrebujeme,  je kontraproduktívne</a:t>
            </a:r>
          </a:p>
          <a:p>
            <a:r>
              <a:rPr lang="sk-SK" sz="2800" dirty="0" smtClean="0"/>
              <a:t>Napríklad rezervovať „pre istotu“ </a:t>
            </a:r>
            <a:br>
              <a:rPr lang="sk-SK" sz="2800" dirty="0" smtClean="0"/>
            </a:br>
            <a:r>
              <a:rPr lang="sk-SK" sz="2800" dirty="0" err="1" smtClean="0"/>
              <a:t>double</a:t>
            </a:r>
            <a:r>
              <a:rPr lang="sk-SK" sz="2800" dirty="0" smtClean="0"/>
              <a:t> x[1000000],  ak obvykle potrebujeme 100 prvkov,  je nevhodné </a:t>
            </a:r>
          </a:p>
          <a:p>
            <a:endParaRPr lang="sk-SK" dirty="0" smtClean="0"/>
          </a:p>
          <a:p>
            <a:endParaRPr lang="sk-SK" dirty="0"/>
          </a:p>
          <a:p>
            <a:endParaRPr lang="sk-SK" dirty="0" smtClean="0"/>
          </a:p>
          <a:p>
            <a:endParaRPr lang="sk-SK" dirty="0" smtClean="0"/>
          </a:p>
        </p:txBody>
      </p:sp>
    </p:spTree>
    <p:extLst>
      <p:ext uri="{BB962C8B-B14F-4D97-AF65-F5344CB8AC3E}">
        <p14:creationId xmlns:p14="http://schemas.microsoft.com/office/powerpoint/2010/main" val="3959646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k-SK" dirty="0" smtClean="0"/>
              <a:t>Zoznam (</a:t>
            </a:r>
            <a:r>
              <a:rPr lang="sk-SK" dirty="0" err="1" smtClean="0"/>
              <a:t>vector</a:t>
            </a:r>
            <a:r>
              <a:rPr lang="sk-SK" dirty="0"/>
              <a:t>) </a:t>
            </a:r>
            <a:r>
              <a:rPr lang="sk-SK" dirty="0" smtClean="0"/>
              <a:t>– max, min, </a:t>
            </a:r>
            <a:r>
              <a:rPr lang="sk-SK" dirty="0" err="1" smtClean="0"/>
              <a:t>search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043608" y="1447800"/>
            <a:ext cx="8100392" cy="5410200"/>
          </a:xfrm>
        </p:spPr>
        <p:txBody>
          <a:bodyPr>
            <a:normAutofit/>
          </a:bodyPr>
          <a:lstStyle/>
          <a:p>
            <a:r>
              <a:rPr lang="sk-SK" sz="2800" dirty="0" smtClean="0">
                <a:cs typeface="Courier New" pitchFamily="49" charset="0"/>
              </a:rPr>
              <a:t>Maximálna a minimálna hodnota</a:t>
            </a:r>
          </a:p>
          <a:p>
            <a:r>
              <a:rPr lang="sk-SK" sz="2800" b="1" dirty="0" err="1" smtClean="0">
                <a:solidFill>
                  <a:srgbClr val="FF0000"/>
                </a:solidFill>
                <a:cs typeface="Courier New" pitchFamily="49" charset="0"/>
              </a:rPr>
              <a:t>min_element</a:t>
            </a:r>
            <a:r>
              <a:rPr lang="sk-SK" sz="2800" b="1" dirty="0" smtClean="0">
                <a:solidFill>
                  <a:srgbClr val="FF0000"/>
                </a:solidFill>
                <a:cs typeface="Courier New" pitchFamily="49" charset="0"/>
              </a:rPr>
              <a:t>(</a:t>
            </a:r>
            <a:r>
              <a:rPr lang="sk-SK" sz="2800" b="1" dirty="0" err="1" smtClean="0">
                <a:solidFill>
                  <a:srgbClr val="FF0000"/>
                </a:solidFill>
                <a:cs typeface="Courier New" pitchFamily="49" charset="0"/>
              </a:rPr>
              <a:t>v.begin</a:t>
            </a:r>
            <a:r>
              <a:rPr lang="sk-SK" sz="2800" b="1" dirty="0" smtClean="0">
                <a:solidFill>
                  <a:srgbClr val="FF0000"/>
                </a:solidFill>
                <a:cs typeface="Courier New" pitchFamily="49" charset="0"/>
              </a:rPr>
              <a:t>(),</a:t>
            </a:r>
            <a:r>
              <a:rPr lang="sk-SK" sz="2800" b="1" dirty="0" err="1" smtClean="0">
                <a:solidFill>
                  <a:srgbClr val="FF0000"/>
                </a:solidFill>
                <a:cs typeface="Courier New" pitchFamily="49" charset="0"/>
              </a:rPr>
              <a:t>v.end</a:t>
            </a:r>
            <a:r>
              <a:rPr lang="sk-SK" sz="2800" b="1" dirty="0" smtClean="0">
                <a:solidFill>
                  <a:srgbClr val="FF0000"/>
                </a:solidFill>
                <a:cs typeface="Courier New" pitchFamily="49" charset="0"/>
              </a:rPr>
              <a:t>()) </a:t>
            </a:r>
            <a:r>
              <a:rPr lang="sk-SK" sz="2800" dirty="0" smtClean="0">
                <a:cs typeface="Courier New" pitchFamily="49" charset="0"/>
              </a:rPr>
              <a:t>– vráti </a:t>
            </a:r>
            <a:r>
              <a:rPr lang="sk-SK" sz="2800" dirty="0" err="1" smtClean="0">
                <a:cs typeface="Courier New" pitchFamily="49" charset="0"/>
              </a:rPr>
              <a:t>iterátor</a:t>
            </a:r>
            <a:r>
              <a:rPr lang="sk-SK" sz="2800" dirty="0" smtClean="0">
                <a:cs typeface="Courier New" pitchFamily="49" charset="0"/>
              </a:rPr>
              <a:t> na najmenší prvok zo zoznamu</a:t>
            </a:r>
          </a:p>
          <a:p>
            <a:r>
              <a:rPr lang="sk-SK" sz="2800" b="1" dirty="0" err="1" smtClean="0">
                <a:solidFill>
                  <a:srgbClr val="FF0000"/>
                </a:solidFill>
                <a:cs typeface="Courier New" pitchFamily="49" charset="0"/>
              </a:rPr>
              <a:t>max_element</a:t>
            </a:r>
            <a:r>
              <a:rPr lang="sk-SK" sz="2800" b="1" dirty="0" smtClean="0">
                <a:solidFill>
                  <a:srgbClr val="FF0000"/>
                </a:solidFill>
                <a:cs typeface="Courier New" pitchFamily="49" charset="0"/>
              </a:rPr>
              <a:t>(</a:t>
            </a:r>
            <a:r>
              <a:rPr lang="sk-SK" sz="2800" b="1" dirty="0" err="1" smtClean="0">
                <a:solidFill>
                  <a:srgbClr val="FF0000"/>
                </a:solidFill>
                <a:cs typeface="Courier New" pitchFamily="49" charset="0"/>
              </a:rPr>
              <a:t>v.begin</a:t>
            </a:r>
            <a:r>
              <a:rPr lang="sk-SK" sz="2800" b="1" dirty="0">
                <a:solidFill>
                  <a:srgbClr val="FF0000"/>
                </a:solidFill>
                <a:cs typeface="Courier New" pitchFamily="49" charset="0"/>
              </a:rPr>
              <a:t>(),</a:t>
            </a:r>
            <a:r>
              <a:rPr lang="sk-SK" sz="2800" b="1" dirty="0" err="1">
                <a:solidFill>
                  <a:srgbClr val="FF0000"/>
                </a:solidFill>
                <a:cs typeface="Courier New" pitchFamily="49" charset="0"/>
              </a:rPr>
              <a:t>v.end</a:t>
            </a:r>
            <a:r>
              <a:rPr lang="sk-SK" sz="2800" b="1" dirty="0">
                <a:solidFill>
                  <a:srgbClr val="FF0000"/>
                </a:solidFill>
                <a:cs typeface="Courier New" pitchFamily="49" charset="0"/>
              </a:rPr>
              <a:t>()) </a:t>
            </a:r>
            <a:r>
              <a:rPr lang="sk-SK" sz="2800" dirty="0">
                <a:cs typeface="Courier New" pitchFamily="49" charset="0"/>
              </a:rPr>
              <a:t>– vráti </a:t>
            </a:r>
            <a:r>
              <a:rPr lang="sk-SK" sz="2800" dirty="0" err="1">
                <a:cs typeface="Courier New" pitchFamily="49" charset="0"/>
              </a:rPr>
              <a:t>iterátor</a:t>
            </a:r>
            <a:r>
              <a:rPr lang="sk-SK" sz="2800" dirty="0">
                <a:cs typeface="Courier New" pitchFamily="49" charset="0"/>
              </a:rPr>
              <a:t> na </a:t>
            </a:r>
            <a:r>
              <a:rPr lang="sk-SK" sz="2800" dirty="0" smtClean="0">
                <a:cs typeface="Courier New" pitchFamily="49" charset="0"/>
              </a:rPr>
              <a:t>najväčší </a:t>
            </a:r>
            <a:r>
              <a:rPr lang="sk-SK" sz="2800" dirty="0">
                <a:cs typeface="Courier New" pitchFamily="49" charset="0"/>
              </a:rPr>
              <a:t>prvok zo zoznamu</a:t>
            </a:r>
          </a:p>
          <a:p>
            <a:endParaRPr lang="sk-SK" sz="2800" dirty="0" smtClean="0">
              <a:cs typeface="Courier New" pitchFamily="49" charset="0"/>
            </a:endParaRPr>
          </a:p>
          <a:p>
            <a:r>
              <a:rPr lang="sk-SK" sz="2800" dirty="0" smtClean="0">
                <a:cs typeface="Courier New" pitchFamily="49" charset="0"/>
              </a:rPr>
              <a:t>Vyhľadávanie </a:t>
            </a:r>
            <a:r>
              <a:rPr lang="sk-SK" sz="2800" dirty="0" err="1" smtClean="0">
                <a:cs typeface="Courier New" pitchFamily="49" charset="0"/>
              </a:rPr>
              <a:t>podzoznamu</a:t>
            </a:r>
            <a:r>
              <a:rPr lang="sk-SK" sz="2800" dirty="0" smtClean="0">
                <a:cs typeface="Courier New" pitchFamily="49" charset="0"/>
              </a:rPr>
              <a:t> v zozname</a:t>
            </a:r>
          </a:p>
          <a:p>
            <a:r>
              <a:rPr lang="sk-SK" sz="2800" b="1" dirty="0" smtClean="0">
                <a:solidFill>
                  <a:srgbClr val="FF0000"/>
                </a:solidFill>
                <a:cs typeface="Courier New" pitchFamily="49" charset="0"/>
              </a:rPr>
              <a:t>search(v1,v2) </a:t>
            </a:r>
            <a:r>
              <a:rPr lang="sk-SK" sz="2800" dirty="0">
                <a:cs typeface="Courier New" pitchFamily="49" charset="0"/>
              </a:rPr>
              <a:t>– vráti </a:t>
            </a:r>
            <a:r>
              <a:rPr lang="sk-SK" sz="2800" dirty="0" err="1">
                <a:cs typeface="Courier New" pitchFamily="49" charset="0"/>
              </a:rPr>
              <a:t>iterátor</a:t>
            </a:r>
            <a:r>
              <a:rPr lang="sk-SK" sz="2800" dirty="0">
                <a:cs typeface="Courier New" pitchFamily="49" charset="0"/>
              </a:rPr>
              <a:t> na </a:t>
            </a:r>
            <a:r>
              <a:rPr lang="sk-SK" sz="2800" dirty="0" smtClean="0">
                <a:cs typeface="Courier New" pitchFamily="49" charset="0"/>
              </a:rPr>
              <a:t>prvý výskyt </a:t>
            </a:r>
            <a:r>
              <a:rPr lang="sk-SK" sz="2800" dirty="0" err="1" smtClean="0">
                <a:cs typeface="Courier New" pitchFamily="49" charset="0"/>
              </a:rPr>
              <a:t>podzoznamu</a:t>
            </a:r>
            <a:r>
              <a:rPr lang="sk-SK" sz="2800" dirty="0" smtClean="0">
                <a:cs typeface="Courier New" pitchFamily="49" charset="0"/>
              </a:rPr>
              <a:t> v2 v zozname v1</a:t>
            </a:r>
            <a:endParaRPr lang="sk-SK" sz="2800" b="1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5235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03648" y="116632"/>
            <a:ext cx="7498080" cy="1143000"/>
          </a:xfrm>
        </p:spPr>
        <p:txBody>
          <a:bodyPr>
            <a:normAutofit/>
          </a:bodyPr>
          <a:lstStyle/>
          <a:p>
            <a:r>
              <a:rPr lang="sk-SK" dirty="0" smtClean="0"/>
              <a:t>Matica s použitím triedy </a:t>
            </a:r>
            <a:r>
              <a:rPr lang="sk-SK" dirty="0" err="1" smtClean="0"/>
              <a:t>vector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043608" y="1220705"/>
            <a:ext cx="8100392" cy="5410200"/>
          </a:xfrm>
        </p:spPr>
        <p:txBody>
          <a:bodyPr>
            <a:normAutofit/>
          </a:bodyPr>
          <a:lstStyle/>
          <a:p>
            <a:r>
              <a:rPr lang="sk-SK" sz="2800" dirty="0" smtClean="0">
                <a:cs typeface="Courier New" pitchFamily="49" charset="0"/>
              </a:rPr>
              <a:t>Zoznam má veľa dobrých vlastností, najmä dynamickú alokáciu počas behu programu</a:t>
            </a:r>
          </a:p>
          <a:p>
            <a:r>
              <a:rPr lang="sk-SK" sz="2800" dirty="0" smtClean="0">
                <a:cs typeface="Courier New" pitchFamily="49" charset="0"/>
              </a:rPr>
              <a:t>Veľmi cenná vec u matíc (obrovské množstvá dát</a:t>
            </a:r>
            <a:r>
              <a:rPr lang="sk-SK" sz="2800" dirty="0" smtClean="0">
                <a:cs typeface="Courier New" pitchFamily="49" charset="0"/>
              </a:rPr>
              <a:t>)</a:t>
            </a:r>
          </a:p>
          <a:p>
            <a:r>
              <a:rPr lang="sk-SK" sz="2800" dirty="0" err="1" smtClean="0">
                <a:cs typeface="Courier New" pitchFamily="49" charset="0"/>
              </a:rPr>
              <a:t>Vector</a:t>
            </a:r>
            <a:r>
              <a:rPr lang="sk-SK" sz="2800" dirty="0" smtClean="0">
                <a:cs typeface="Courier New" pitchFamily="49" charset="0"/>
              </a:rPr>
              <a:t> je lineárny zoznam, jeho prvkom môže byť ale hocičo, aj iný zoznam</a:t>
            </a:r>
          </a:p>
          <a:p>
            <a:r>
              <a:rPr lang="sk-SK" sz="2800" dirty="0" smtClean="0">
                <a:cs typeface="Courier New" pitchFamily="49" charset="0"/>
              </a:rPr>
              <a:t>Reprezentácia matice ako zoznamu zoznamov, teda vektora riadkov</a:t>
            </a:r>
            <a:endParaRPr lang="sk-SK" sz="2800" dirty="0" smtClean="0">
              <a:cs typeface="Courier New" pitchFamily="49" charset="0"/>
            </a:endParaRPr>
          </a:p>
          <a:p>
            <a:endParaRPr lang="sk-SK" sz="28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endParaRPr lang="sk-SK" sz="2800" b="1" dirty="0"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9872" y="4509120"/>
            <a:ext cx="5562275" cy="2271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1147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dirty="0" err="1" smtClean="0"/>
              <a:t>vector</a:t>
            </a:r>
            <a:r>
              <a:rPr lang="sk-SK" dirty="0" smtClean="0"/>
              <a:t> – použitie ako matice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043608" y="1447800"/>
            <a:ext cx="8100392" cy="5410200"/>
          </a:xfrm>
        </p:spPr>
        <p:txBody>
          <a:bodyPr>
            <a:normAutofit lnSpcReduction="10000"/>
          </a:bodyPr>
          <a:lstStyle/>
          <a:p>
            <a:r>
              <a:rPr lang="sk-SK" sz="2800" dirty="0" smtClean="0">
                <a:cs typeface="Courier New" pitchFamily="49" charset="0"/>
              </a:rPr>
              <a:t>Matica ako zoznam zoznamov (riadkov)</a:t>
            </a:r>
          </a:p>
          <a:p>
            <a:pPr marL="82296" indent="0">
              <a:buNone/>
            </a:pPr>
            <a:r>
              <a:rPr lang="sk-SK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vector</a:t>
            </a:r>
            <a:r>
              <a:rPr lang="sk-SK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sk-SK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sk-SK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vector</a:t>
            </a:r>
            <a:r>
              <a:rPr lang="sk-SK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&lt;</a:t>
            </a:r>
            <a:r>
              <a:rPr lang="sk-SK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float</a:t>
            </a:r>
            <a:r>
              <a:rPr lang="sk-SK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 v;</a:t>
            </a:r>
          </a:p>
          <a:p>
            <a:pPr marL="82296" indent="0">
              <a:buNone/>
            </a:pPr>
            <a:r>
              <a:rPr lang="sk-SK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sk-SK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for</a:t>
            </a:r>
            <a:r>
              <a:rPr lang="sk-SK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sk-SK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sk-SK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i=0;i&lt;10;i++)</a:t>
            </a:r>
          </a:p>
          <a:p>
            <a:pPr marL="82296" indent="0">
              <a:buNone/>
            </a:pPr>
            <a:r>
              <a:rPr lang="sk-SK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  {</a:t>
            </a:r>
          </a:p>
          <a:p>
            <a:pPr marL="82296" indent="0">
              <a:buNone/>
            </a:pPr>
            <a:r>
              <a:rPr lang="sk-SK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sk-SK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vector</a:t>
            </a:r>
            <a:r>
              <a:rPr lang="sk-SK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&lt;</a:t>
            </a:r>
            <a:r>
              <a:rPr lang="sk-SK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float</a:t>
            </a:r>
            <a:r>
              <a:rPr lang="sk-SK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&gt; x;</a:t>
            </a:r>
          </a:p>
          <a:p>
            <a:pPr marL="82296" indent="0">
              <a:buNone/>
            </a:pPr>
            <a:r>
              <a:rPr lang="sk-SK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sk-SK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v.push_back</a:t>
            </a:r>
            <a:r>
              <a:rPr lang="sk-SK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(x);</a:t>
            </a:r>
          </a:p>
          <a:p>
            <a:pPr marL="82296" indent="0">
              <a:buNone/>
            </a:pPr>
            <a:r>
              <a:rPr lang="sk-SK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sk-SK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for</a:t>
            </a:r>
            <a:r>
              <a:rPr lang="sk-SK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sk-SK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sk-SK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j=0;j&lt;10;j++)</a:t>
            </a:r>
          </a:p>
          <a:p>
            <a:pPr marL="82296" indent="0">
              <a:buNone/>
            </a:pPr>
            <a:r>
              <a:rPr lang="sk-SK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{</a:t>
            </a:r>
          </a:p>
          <a:p>
            <a:pPr marL="82296" indent="0">
              <a:buNone/>
            </a:pPr>
            <a:r>
              <a:rPr lang="sk-SK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v[i].</a:t>
            </a:r>
            <a:r>
              <a:rPr lang="sk-SK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push_back</a:t>
            </a:r>
            <a:r>
              <a:rPr lang="sk-SK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(i*j);</a:t>
            </a:r>
          </a:p>
          <a:p>
            <a:pPr marL="82296" indent="0">
              <a:buNone/>
            </a:pPr>
            <a:r>
              <a:rPr lang="sk-SK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}</a:t>
            </a:r>
          </a:p>
          <a:p>
            <a:pPr marL="82296" indent="0">
              <a:buNone/>
            </a:pPr>
            <a:r>
              <a:rPr lang="sk-SK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  }</a:t>
            </a:r>
          </a:p>
          <a:p>
            <a:r>
              <a:rPr lang="sk-SK" sz="2800" dirty="0" smtClean="0">
                <a:cs typeface="Courier New" pitchFamily="49" charset="0"/>
              </a:rPr>
              <a:t>Prístup k prvku </a:t>
            </a:r>
            <a:r>
              <a:rPr lang="sk-SK" sz="2800" dirty="0" err="1" smtClean="0">
                <a:cs typeface="Courier New" pitchFamily="49" charset="0"/>
              </a:rPr>
              <a:t>m</a:t>
            </a:r>
            <a:r>
              <a:rPr lang="sk-SK" sz="2800" baseline="-25000" dirty="0" err="1" smtClean="0">
                <a:cs typeface="Courier New" pitchFamily="49" charset="0"/>
              </a:rPr>
              <a:t>ij</a:t>
            </a:r>
            <a:r>
              <a:rPr lang="sk-SK" sz="2800" dirty="0" smtClean="0">
                <a:cs typeface="Courier New" pitchFamily="49" charset="0"/>
              </a:rPr>
              <a:t>:</a:t>
            </a:r>
          </a:p>
          <a:p>
            <a:pPr marL="402336" lvl="1" indent="0">
              <a:buNone/>
            </a:pP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	m[i][j]</a:t>
            </a:r>
            <a:endParaRPr lang="sk-SK" sz="28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endParaRPr lang="sk-SK" sz="28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Rectangular Callout 3"/>
          <p:cNvSpPr/>
          <p:nvPr/>
        </p:nvSpPr>
        <p:spPr>
          <a:xfrm>
            <a:off x="6804248" y="1916832"/>
            <a:ext cx="2129440" cy="936104"/>
          </a:xfrm>
          <a:prstGeom prst="wedgeRectCallout">
            <a:avLst>
              <a:gd name="adj1" fmla="val -87660"/>
              <a:gd name="adj2" fmla="val -2656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/>
              <a:t>Vytvorenie prázdneho zoznamu riadkov</a:t>
            </a:r>
            <a:endParaRPr lang="sk-SK" dirty="0"/>
          </a:p>
        </p:txBody>
      </p:sp>
      <p:sp>
        <p:nvSpPr>
          <p:cNvPr id="5" name="Rectangular Callout 4"/>
          <p:cNvSpPr/>
          <p:nvPr/>
        </p:nvSpPr>
        <p:spPr>
          <a:xfrm>
            <a:off x="107504" y="2974802"/>
            <a:ext cx="2129440" cy="936104"/>
          </a:xfrm>
          <a:prstGeom prst="wedgeRectCallout">
            <a:avLst>
              <a:gd name="adj1" fmla="val 68538"/>
              <a:gd name="adj2" fmla="val -167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/>
              <a:t>Vytvorenie prázdneho riadku</a:t>
            </a:r>
            <a:endParaRPr lang="sk-SK" dirty="0"/>
          </a:p>
        </p:txBody>
      </p:sp>
      <p:sp>
        <p:nvSpPr>
          <p:cNvPr id="6" name="Rectangular Callout 5"/>
          <p:cNvSpPr/>
          <p:nvPr/>
        </p:nvSpPr>
        <p:spPr>
          <a:xfrm>
            <a:off x="251520" y="4365104"/>
            <a:ext cx="2129440" cy="936104"/>
          </a:xfrm>
          <a:prstGeom prst="wedgeRectCallout">
            <a:avLst>
              <a:gd name="adj1" fmla="val 63438"/>
              <a:gd name="adj2" fmla="val -11203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/>
              <a:t>Pridanie prázdneho riadku do zoznamu riadkov</a:t>
            </a:r>
            <a:endParaRPr lang="sk-SK" dirty="0"/>
          </a:p>
        </p:txBody>
      </p:sp>
      <p:sp>
        <p:nvSpPr>
          <p:cNvPr id="7" name="Rectangular Callout 6"/>
          <p:cNvSpPr/>
          <p:nvPr/>
        </p:nvSpPr>
        <p:spPr>
          <a:xfrm>
            <a:off x="6012160" y="5661248"/>
            <a:ext cx="2129440" cy="936104"/>
          </a:xfrm>
          <a:prstGeom prst="wedgeRectCallout">
            <a:avLst>
              <a:gd name="adj1" fmla="val -68873"/>
              <a:gd name="adj2" fmla="val -10226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/>
              <a:t>Pridanie prvku do aktuálneho riadku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321799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dirty="0" smtClean="0"/>
              <a:t>Zoznam (</a:t>
            </a:r>
            <a:r>
              <a:rPr lang="sk-SK" dirty="0" err="1" smtClean="0"/>
              <a:t>vector</a:t>
            </a:r>
            <a:r>
              <a:rPr lang="sk-SK" dirty="0" smtClean="0"/>
              <a:t>) - vytvorenie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043608" y="1447800"/>
            <a:ext cx="8100392" cy="5410200"/>
          </a:xfrm>
        </p:spPr>
        <p:txBody>
          <a:bodyPr>
            <a:normAutofit/>
          </a:bodyPr>
          <a:lstStyle/>
          <a:p>
            <a:r>
              <a:rPr lang="sk-SK" sz="2800" dirty="0" smtClean="0"/>
              <a:t>Elegantné riešenie predstavuje trieda </a:t>
            </a:r>
            <a:r>
              <a:rPr lang="sk-SK" sz="28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vector</a:t>
            </a:r>
            <a:endParaRPr lang="sk-SK" sz="2800" b="1" dirty="0" smtClean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sk-SK" sz="2800" dirty="0" smtClean="0">
                <a:cs typeface="Courier New" pitchFamily="49" charset="0"/>
              </a:rPr>
              <a:t>Je to zoznam (napríklad čísel), ktorý narastá automaticky podľa potreby</a:t>
            </a:r>
          </a:p>
          <a:p>
            <a:r>
              <a:rPr lang="sk-SK" sz="2800" dirty="0" smtClean="0">
                <a:cs typeface="Courier New" pitchFamily="49" charset="0"/>
              </a:rPr>
              <a:t>Deklarácia zoznamu čísel </a:t>
            </a:r>
            <a:r>
              <a:rPr lang="sk-SK" sz="2800" dirty="0" err="1" smtClean="0">
                <a:cs typeface="Courier New" pitchFamily="49" charset="0"/>
              </a:rPr>
              <a:t>float</a:t>
            </a:r>
            <a:r>
              <a:rPr lang="sk-SK" sz="2800" dirty="0" smtClean="0">
                <a:cs typeface="Courier New" pitchFamily="49" charset="0"/>
              </a:rPr>
              <a:t>:</a:t>
            </a:r>
          </a:p>
          <a:p>
            <a:pPr marL="82296" indent="0">
              <a:buNone/>
            </a:pP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2800" dirty="0" err="1" smtClean="0">
                <a:latin typeface="Courier New" pitchFamily="49" charset="0"/>
                <a:cs typeface="Courier New" pitchFamily="49" charset="0"/>
              </a:rPr>
              <a:t>vector</a:t>
            </a: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 &lt;</a:t>
            </a:r>
            <a:r>
              <a:rPr lang="sk-SK" sz="2800" dirty="0" err="1" smtClean="0">
                <a:latin typeface="Courier New" pitchFamily="49" charset="0"/>
                <a:cs typeface="Courier New" pitchFamily="49" charset="0"/>
              </a:rPr>
              <a:t>float</a:t>
            </a: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&gt; v; </a:t>
            </a:r>
            <a:endParaRPr lang="sk-SK" sz="28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Obdĺžniková bublina 3"/>
          <p:cNvSpPr/>
          <p:nvPr/>
        </p:nvSpPr>
        <p:spPr>
          <a:xfrm>
            <a:off x="539552" y="4581128"/>
            <a:ext cx="2664296" cy="1044116"/>
          </a:xfrm>
          <a:prstGeom prst="wedgeRectCallout">
            <a:avLst>
              <a:gd name="adj1" fmla="val 29608"/>
              <a:gd name="adj2" fmla="val -11862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/>
              <a:t>objekt triedy </a:t>
            </a:r>
            <a:r>
              <a:rPr lang="sk-SK" dirty="0" err="1" smtClean="0"/>
              <a:t>vector</a:t>
            </a:r>
            <a:endParaRPr lang="sk-SK" dirty="0"/>
          </a:p>
        </p:txBody>
      </p:sp>
      <p:sp>
        <p:nvSpPr>
          <p:cNvPr id="5" name="Obdĺžniková bublina 4"/>
          <p:cNvSpPr/>
          <p:nvPr/>
        </p:nvSpPr>
        <p:spPr>
          <a:xfrm>
            <a:off x="3707904" y="4733528"/>
            <a:ext cx="2232248" cy="1044116"/>
          </a:xfrm>
          <a:prstGeom prst="wedgeRectCallout">
            <a:avLst>
              <a:gd name="adj1" fmla="val -23953"/>
              <a:gd name="adj2" fmla="val -13587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/>
              <a:t>Ukladať sa budú čísla typu </a:t>
            </a:r>
            <a:r>
              <a:rPr lang="sk-SK" dirty="0" err="1" smtClean="0"/>
              <a:t>float</a:t>
            </a:r>
            <a:endParaRPr lang="sk-SK" dirty="0"/>
          </a:p>
        </p:txBody>
      </p:sp>
      <p:sp>
        <p:nvSpPr>
          <p:cNvPr id="6" name="Obdĺžniková bublina 5"/>
          <p:cNvSpPr/>
          <p:nvPr/>
        </p:nvSpPr>
        <p:spPr>
          <a:xfrm>
            <a:off x="6444208" y="4576401"/>
            <a:ext cx="2232248" cy="1044116"/>
          </a:xfrm>
          <a:prstGeom prst="wedgeRectCallout">
            <a:avLst>
              <a:gd name="adj1" fmla="val -96570"/>
              <a:gd name="adj2" fmla="val -11597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/>
              <a:t>Meno premennej (zoznamu)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872075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dirty="0" smtClean="0"/>
              <a:t>Zoznam (</a:t>
            </a:r>
            <a:r>
              <a:rPr lang="sk-SK" dirty="0" err="1" smtClean="0"/>
              <a:t>vector</a:t>
            </a:r>
            <a:r>
              <a:rPr lang="sk-SK" dirty="0"/>
              <a:t>) - vytvorenie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043608" y="1447800"/>
            <a:ext cx="8100392" cy="5410200"/>
          </a:xfrm>
        </p:spPr>
        <p:txBody>
          <a:bodyPr>
            <a:normAutofit/>
          </a:bodyPr>
          <a:lstStyle/>
          <a:p>
            <a:r>
              <a:rPr lang="sk-SK" sz="2800" dirty="0" smtClean="0">
                <a:cs typeface="Courier New" pitchFamily="49" charset="0"/>
              </a:rPr>
              <a:t>Iné možnosti deklarácie:</a:t>
            </a:r>
          </a:p>
          <a:p>
            <a:pPr marL="82296" indent="0">
              <a:buNone/>
            </a:pP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2800" dirty="0" err="1" smtClean="0">
                <a:latin typeface="Courier New" pitchFamily="49" charset="0"/>
                <a:cs typeface="Courier New" pitchFamily="49" charset="0"/>
              </a:rPr>
              <a:t>vector</a:t>
            </a: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 &lt;</a:t>
            </a:r>
            <a:r>
              <a:rPr lang="sk-SK" sz="2800" dirty="0" err="1" smtClean="0">
                <a:latin typeface="Courier New" pitchFamily="49" charset="0"/>
                <a:cs typeface="Courier New" pitchFamily="49" charset="0"/>
              </a:rPr>
              <a:t>float</a:t>
            </a: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&gt; v(100); </a:t>
            </a:r>
          </a:p>
          <a:p>
            <a:endParaRPr lang="sk-SK" sz="2800" dirty="0" smtClean="0">
              <a:cs typeface="Courier New" pitchFamily="49" charset="0"/>
            </a:endParaRPr>
          </a:p>
          <a:p>
            <a:endParaRPr lang="sk-SK" sz="2800" dirty="0">
              <a:cs typeface="Courier New" pitchFamily="49" charset="0"/>
            </a:endParaRPr>
          </a:p>
          <a:p>
            <a:endParaRPr lang="sk-SK" sz="2800" dirty="0" smtClean="0">
              <a:cs typeface="Courier New" pitchFamily="49" charset="0"/>
            </a:endParaRPr>
          </a:p>
          <a:p>
            <a:pPr marL="82296" indent="0">
              <a:buNone/>
            </a:pPr>
            <a:endParaRPr lang="sk-SK" sz="2800" dirty="0"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8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2800" dirty="0" err="1">
                <a:latin typeface="Courier New" pitchFamily="49" charset="0"/>
                <a:cs typeface="Courier New" pitchFamily="49" charset="0"/>
              </a:rPr>
              <a:t>vector</a:t>
            </a:r>
            <a:r>
              <a:rPr lang="sk-SK" sz="2800" dirty="0">
                <a:latin typeface="Courier New" pitchFamily="49" charset="0"/>
                <a:cs typeface="Courier New" pitchFamily="49" charset="0"/>
              </a:rPr>
              <a:t> &lt;</a:t>
            </a:r>
            <a:r>
              <a:rPr lang="sk-SK" sz="2800" dirty="0" err="1">
                <a:latin typeface="Courier New" pitchFamily="49" charset="0"/>
                <a:cs typeface="Courier New" pitchFamily="49" charset="0"/>
              </a:rPr>
              <a:t>float</a:t>
            </a:r>
            <a:r>
              <a:rPr lang="sk-SK" sz="2800" dirty="0">
                <a:latin typeface="Courier New" pitchFamily="49" charset="0"/>
                <a:cs typeface="Courier New" pitchFamily="49" charset="0"/>
              </a:rPr>
              <a:t>&gt; </a:t>
            </a: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v(100,2.1); </a:t>
            </a:r>
            <a:endParaRPr lang="sk-SK" sz="28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endParaRPr lang="sk-SK" sz="28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Obdĺžniková bublina 5"/>
          <p:cNvSpPr/>
          <p:nvPr/>
        </p:nvSpPr>
        <p:spPr>
          <a:xfrm>
            <a:off x="1979712" y="2852936"/>
            <a:ext cx="4331421" cy="1044116"/>
          </a:xfrm>
          <a:prstGeom prst="wedgeRectCallout">
            <a:avLst>
              <a:gd name="adj1" fmla="val 39668"/>
              <a:gd name="adj2" fmla="val -9474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/>
              <a:t>Zarezervuje sa úvodný priestor  pre 100 prvkov, všetky majú hodnotu 0</a:t>
            </a:r>
            <a:endParaRPr lang="sk-SK" dirty="0"/>
          </a:p>
        </p:txBody>
      </p:sp>
      <p:sp>
        <p:nvSpPr>
          <p:cNvPr id="7" name="Obdĺžniková bublina 6"/>
          <p:cNvSpPr/>
          <p:nvPr/>
        </p:nvSpPr>
        <p:spPr>
          <a:xfrm>
            <a:off x="2411760" y="5445224"/>
            <a:ext cx="4331421" cy="1044116"/>
          </a:xfrm>
          <a:prstGeom prst="wedgeRectCallout">
            <a:avLst>
              <a:gd name="adj1" fmla="val 39668"/>
              <a:gd name="adj2" fmla="val -9474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/>
              <a:t>Zarezervuje sa úvodný priestor  pre 100 prvkov, všetky majú hodnotu 2.1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603905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dirty="0" smtClean="0"/>
              <a:t>Zoznam (</a:t>
            </a:r>
            <a:r>
              <a:rPr lang="sk-SK" dirty="0" err="1" smtClean="0"/>
              <a:t>vector</a:t>
            </a:r>
            <a:r>
              <a:rPr lang="sk-SK" dirty="0"/>
              <a:t>) - vytvorenie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043608" y="1447800"/>
            <a:ext cx="8100392" cy="5410200"/>
          </a:xfrm>
        </p:spPr>
        <p:txBody>
          <a:bodyPr>
            <a:normAutofit/>
          </a:bodyPr>
          <a:lstStyle/>
          <a:p>
            <a:r>
              <a:rPr lang="sk-SK" sz="2800" dirty="0" smtClean="0">
                <a:cs typeface="Courier New" pitchFamily="49" charset="0"/>
              </a:rPr>
              <a:t>Iné možnosti deklarácie:</a:t>
            </a:r>
          </a:p>
          <a:p>
            <a:pPr marL="82296" indent="0">
              <a:buNone/>
            </a:pP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2800" dirty="0" err="1" smtClean="0">
                <a:latin typeface="Courier New" pitchFamily="49" charset="0"/>
                <a:cs typeface="Courier New" pitchFamily="49" charset="0"/>
              </a:rPr>
              <a:t>vector</a:t>
            </a: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 &lt;</a:t>
            </a:r>
            <a:r>
              <a:rPr lang="sk-SK" sz="2800" dirty="0" err="1" smtClean="0">
                <a:latin typeface="Courier New" pitchFamily="49" charset="0"/>
                <a:cs typeface="Courier New" pitchFamily="49" charset="0"/>
              </a:rPr>
              <a:t>float</a:t>
            </a: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&gt; v2(v); </a:t>
            </a:r>
          </a:p>
          <a:p>
            <a:endParaRPr lang="sk-SK" sz="2800" dirty="0" smtClean="0">
              <a:cs typeface="Courier New" pitchFamily="49" charset="0"/>
            </a:endParaRPr>
          </a:p>
          <a:p>
            <a:endParaRPr lang="sk-SK" sz="2800" dirty="0">
              <a:cs typeface="Courier New" pitchFamily="49" charset="0"/>
            </a:endParaRPr>
          </a:p>
          <a:p>
            <a:endParaRPr lang="sk-SK" sz="2800" dirty="0" smtClean="0">
              <a:cs typeface="Courier New" pitchFamily="49" charset="0"/>
            </a:endParaRPr>
          </a:p>
          <a:p>
            <a:pPr marL="82296" indent="0">
              <a:buNone/>
            </a:pPr>
            <a:endParaRPr lang="sk-SK" sz="2800" dirty="0">
              <a:cs typeface="Courier New" pitchFamily="49" charset="0"/>
            </a:endParaRPr>
          </a:p>
          <a:p>
            <a:r>
              <a:rPr lang="sk-SK" sz="2800" dirty="0" smtClean="0">
                <a:cs typeface="Courier New" pitchFamily="49" charset="0"/>
              </a:rPr>
              <a:t>„</a:t>
            </a:r>
            <a:r>
              <a:rPr lang="sk-SK" sz="2800" dirty="0" err="1" smtClean="0">
                <a:cs typeface="Courier New" pitchFamily="49" charset="0"/>
              </a:rPr>
              <a:t>Doinicializovanie</a:t>
            </a:r>
            <a:r>
              <a:rPr lang="sk-SK" sz="2800" dirty="0" smtClean="0">
                <a:cs typeface="Courier New" pitchFamily="49" charset="0"/>
              </a:rPr>
              <a:t>“ hodnôt:</a:t>
            </a:r>
            <a:endParaRPr lang="sk-SK" sz="2800" dirty="0"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8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v.</a:t>
            </a:r>
            <a:r>
              <a:rPr lang="sk-SK" sz="28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resize</a:t>
            </a: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(n,2.1); </a:t>
            </a:r>
            <a:endParaRPr lang="sk-SK" sz="28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800" dirty="0">
                <a:latin typeface="Courier New" pitchFamily="49" charset="0"/>
                <a:cs typeface="Courier New" pitchFamily="49" charset="0"/>
              </a:rPr>
              <a:t>	</a:t>
            </a:r>
          </a:p>
        </p:txBody>
      </p:sp>
      <p:sp>
        <p:nvSpPr>
          <p:cNvPr id="6" name="Obdĺžniková bublina 5"/>
          <p:cNvSpPr/>
          <p:nvPr/>
        </p:nvSpPr>
        <p:spPr>
          <a:xfrm>
            <a:off x="2195736" y="2996952"/>
            <a:ext cx="4331421" cy="1044116"/>
          </a:xfrm>
          <a:prstGeom prst="wedgeRectCallout">
            <a:avLst>
              <a:gd name="adj1" fmla="val 36790"/>
              <a:gd name="adj2" fmla="val -10933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/>
              <a:t>v = meno jestvujúceho zoznamu,  </a:t>
            </a:r>
            <a:br>
              <a:rPr lang="sk-SK" dirty="0" smtClean="0"/>
            </a:br>
            <a:r>
              <a:rPr lang="sk-SK" dirty="0" smtClean="0"/>
              <a:t>urobí sa jeho kópia</a:t>
            </a:r>
            <a:endParaRPr lang="sk-SK" dirty="0"/>
          </a:p>
        </p:txBody>
      </p:sp>
      <p:sp>
        <p:nvSpPr>
          <p:cNvPr id="8" name="Obdĺžniková bublina 7"/>
          <p:cNvSpPr/>
          <p:nvPr/>
        </p:nvSpPr>
        <p:spPr>
          <a:xfrm>
            <a:off x="1475656" y="5661248"/>
            <a:ext cx="7344816" cy="1044116"/>
          </a:xfrm>
          <a:prstGeom prst="wedgeRectCallout">
            <a:avLst>
              <a:gd name="adj1" fmla="val -25567"/>
              <a:gd name="adj2" fmla="val -7749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/>
              <a:t>Ak nová veľkosť je menšia, vymažú sa zvyšné prvky.</a:t>
            </a:r>
          </a:p>
          <a:p>
            <a:pPr algn="ctr"/>
            <a:r>
              <a:rPr lang="sk-SK" dirty="0" smtClean="0"/>
              <a:t>Ak nová veľkosť je väčšia, doplnia sa nové prvky s uvedenou hodnotou</a:t>
            </a:r>
          </a:p>
          <a:p>
            <a:pPr algn="ctr"/>
            <a:r>
              <a:rPr lang="sk-SK" dirty="0" smtClean="0"/>
              <a:t>Ak hodnota nie je uvedená, nové prvky majú hodnotu 0.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980772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dirty="0" smtClean="0"/>
              <a:t>Zoznam (</a:t>
            </a:r>
            <a:r>
              <a:rPr lang="sk-SK" dirty="0" err="1" smtClean="0"/>
              <a:t>vector</a:t>
            </a:r>
            <a:r>
              <a:rPr lang="sk-SK" dirty="0"/>
              <a:t>) - </a:t>
            </a:r>
            <a:r>
              <a:rPr lang="sk-SK" dirty="0" smtClean="0"/>
              <a:t>pridávanie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043608" y="1447800"/>
            <a:ext cx="8100392" cy="5410200"/>
          </a:xfrm>
        </p:spPr>
        <p:txBody>
          <a:bodyPr>
            <a:normAutofit/>
          </a:bodyPr>
          <a:lstStyle/>
          <a:p>
            <a:r>
              <a:rPr lang="sk-SK" sz="2800" dirty="0" smtClean="0">
                <a:cs typeface="Courier New" pitchFamily="49" charset="0"/>
              </a:rPr>
              <a:t>Pridať prvok do zoznamu na jeho koniec:</a:t>
            </a:r>
          </a:p>
          <a:p>
            <a:pPr marL="82296" indent="0">
              <a:buNone/>
            </a:pP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28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v.</a:t>
            </a:r>
            <a:r>
              <a:rPr lang="sk-SK" sz="28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push_back</a:t>
            </a: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(1.8); </a:t>
            </a:r>
          </a:p>
          <a:p>
            <a:endParaRPr lang="sk-SK" sz="2800" dirty="0" smtClean="0">
              <a:cs typeface="Courier New" pitchFamily="49" charset="0"/>
            </a:endParaRPr>
          </a:p>
          <a:p>
            <a:endParaRPr lang="sk-SK" sz="2800" dirty="0">
              <a:cs typeface="Courier New" pitchFamily="49" charset="0"/>
            </a:endParaRPr>
          </a:p>
          <a:p>
            <a:endParaRPr lang="sk-SK" sz="2800" dirty="0" smtClean="0">
              <a:cs typeface="Courier New" pitchFamily="49" charset="0"/>
            </a:endParaRPr>
          </a:p>
          <a:p>
            <a:pPr marL="82296" indent="0">
              <a:buNone/>
            </a:pPr>
            <a:endParaRPr lang="sk-SK" sz="2800" dirty="0">
              <a:cs typeface="Courier New" pitchFamily="49" charset="0"/>
            </a:endParaRPr>
          </a:p>
          <a:p>
            <a:r>
              <a:rPr lang="sk-SK" sz="2800" dirty="0" smtClean="0">
                <a:cs typeface="Courier New" pitchFamily="49" charset="0"/>
              </a:rPr>
              <a:t>Zistenie aktuálneho počtu prvkov:</a:t>
            </a:r>
            <a:endParaRPr lang="sk-SK" sz="2800" dirty="0"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8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2800" dirty="0" err="1" smtClean="0">
                <a:latin typeface="Courier New" pitchFamily="49" charset="0"/>
                <a:cs typeface="Courier New" pitchFamily="49" charset="0"/>
              </a:rPr>
              <a:t>v.</a:t>
            </a:r>
            <a:r>
              <a:rPr lang="sk-SK" sz="28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size</a:t>
            </a: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(); </a:t>
            </a:r>
            <a:endParaRPr lang="sk-SK" sz="28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800" dirty="0">
                <a:latin typeface="Courier New" pitchFamily="49" charset="0"/>
                <a:cs typeface="Courier New" pitchFamily="49" charset="0"/>
              </a:rPr>
              <a:t>	</a:t>
            </a:r>
          </a:p>
        </p:txBody>
      </p:sp>
      <p:sp>
        <p:nvSpPr>
          <p:cNvPr id="6" name="Obdĺžniková bublina 5"/>
          <p:cNvSpPr/>
          <p:nvPr/>
        </p:nvSpPr>
        <p:spPr>
          <a:xfrm>
            <a:off x="1115616" y="3141324"/>
            <a:ext cx="2880320" cy="1044116"/>
          </a:xfrm>
          <a:prstGeom prst="wedgeRectCallout">
            <a:avLst>
              <a:gd name="adj1" fmla="val 38427"/>
              <a:gd name="adj2" fmla="val -11199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/>
              <a:t>Pridať prvok na koniec zoznamu</a:t>
            </a:r>
            <a:endParaRPr lang="sk-SK" dirty="0"/>
          </a:p>
        </p:txBody>
      </p:sp>
      <p:sp>
        <p:nvSpPr>
          <p:cNvPr id="8" name="Obdĺžniková bublina 7"/>
          <p:cNvSpPr/>
          <p:nvPr/>
        </p:nvSpPr>
        <p:spPr>
          <a:xfrm>
            <a:off x="2339752" y="5661248"/>
            <a:ext cx="2664296" cy="720080"/>
          </a:xfrm>
          <a:prstGeom prst="wedgeRectCallout">
            <a:avLst>
              <a:gd name="adj1" fmla="val -25567"/>
              <a:gd name="adj2" fmla="val -7749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/>
              <a:t>Vráti počet prvkov</a:t>
            </a:r>
            <a:endParaRPr lang="sk-SK" dirty="0"/>
          </a:p>
        </p:txBody>
      </p:sp>
      <p:sp>
        <p:nvSpPr>
          <p:cNvPr id="7" name="Obdĺžniková bublina 6"/>
          <p:cNvSpPr/>
          <p:nvPr/>
        </p:nvSpPr>
        <p:spPr>
          <a:xfrm>
            <a:off x="5148064" y="3141324"/>
            <a:ext cx="3395317" cy="1044116"/>
          </a:xfrm>
          <a:prstGeom prst="wedgeRectCallout">
            <a:avLst>
              <a:gd name="adj1" fmla="val -48049"/>
              <a:gd name="adj2" fmla="val -12127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/>
              <a:t>Hodnota </a:t>
            </a:r>
            <a:r>
              <a:rPr lang="sk-SK" dirty="0" err="1" smtClean="0"/>
              <a:t>pridaneho</a:t>
            </a:r>
            <a:r>
              <a:rPr lang="sk-SK" dirty="0" smtClean="0"/>
              <a:t> prvku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426307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k-SK" dirty="0" smtClean="0"/>
              <a:t>Zoznam (</a:t>
            </a:r>
            <a:r>
              <a:rPr lang="sk-SK" dirty="0" err="1" smtClean="0"/>
              <a:t>vector</a:t>
            </a:r>
            <a:r>
              <a:rPr lang="sk-SK" dirty="0"/>
              <a:t>) </a:t>
            </a:r>
            <a:r>
              <a:rPr lang="sk-SK" dirty="0" smtClean="0"/>
              <a:t>– dĺžka, hodnota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043608" y="1447800"/>
            <a:ext cx="8100392" cy="5410200"/>
          </a:xfrm>
        </p:spPr>
        <p:txBody>
          <a:bodyPr>
            <a:normAutofit/>
          </a:bodyPr>
          <a:lstStyle/>
          <a:p>
            <a:r>
              <a:rPr lang="sk-SK" sz="2800" dirty="0">
                <a:cs typeface="Courier New" pitchFamily="49" charset="0"/>
              </a:rPr>
              <a:t>Prístup k prvkom </a:t>
            </a:r>
            <a:r>
              <a:rPr lang="sk-SK" sz="2800" dirty="0" smtClean="0">
                <a:cs typeface="Courier New" pitchFamily="49" charset="0"/>
              </a:rPr>
              <a:t>zoznamu rovnaký, ako   prípade polí:</a:t>
            </a:r>
            <a:endParaRPr lang="sk-SK" sz="2800" dirty="0"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800" dirty="0">
                <a:latin typeface="Courier New" pitchFamily="49" charset="0"/>
                <a:cs typeface="Courier New" pitchFamily="49" charset="0"/>
              </a:rPr>
              <a:t>	 </a:t>
            </a:r>
            <a:r>
              <a:rPr lang="sk-SK" sz="28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v[0], v[</a:t>
            </a:r>
            <a:r>
              <a:rPr lang="sk-SK" sz="2800" b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v.size</a:t>
            </a:r>
            <a:r>
              <a:rPr lang="sk-SK" sz="28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()-1], v[i]</a:t>
            </a:r>
            <a:endParaRPr lang="sk-SK" sz="2800" dirty="0">
              <a:latin typeface="Courier New" pitchFamily="49" charset="0"/>
              <a:cs typeface="Courier New" pitchFamily="49" charset="0"/>
            </a:endParaRPr>
          </a:p>
          <a:p>
            <a:endParaRPr lang="sk-SK" sz="2800" dirty="0" smtClean="0">
              <a:cs typeface="Courier New" pitchFamily="49" charset="0"/>
            </a:endParaRPr>
          </a:p>
          <a:p>
            <a:endParaRPr lang="sk-SK" sz="2800" dirty="0">
              <a:cs typeface="Courier New" pitchFamily="49" charset="0"/>
            </a:endParaRPr>
          </a:p>
          <a:p>
            <a:r>
              <a:rPr lang="sk-SK" sz="2800" dirty="0" smtClean="0">
                <a:cs typeface="Courier New" pitchFamily="49" charset="0"/>
              </a:rPr>
              <a:t>Zoznam môže mať obrovskú dĺžku, ktorá je limitovaná v podstate iba veľkosťou operačnej pamäte a operačným systémom</a:t>
            </a:r>
          </a:p>
          <a:p>
            <a:r>
              <a:rPr lang="sk-SK" sz="2800" dirty="0" smtClean="0">
                <a:cs typeface="Courier New" pitchFamily="49" charset="0"/>
              </a:rPr>
              <a:t>Na indexovanie dlhých zoznamov treba zvážiť typ </a:t>
            </a:r>
            <a:r>
              <a:rPr lang="sk-SK" sz="28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,</a:t>
            </a:r>
            <a:r>
              <a:rPr lang="sk-SK" sz="2800" dirty="0" smtClean="0">
                <a:cs typeface="Courier New" pitchFamily="49" charset="0"/>
              </a:rPr>
              <a:t> </a:t>
            </a:r>
            <a:r>
              <a:rPr lang="sk-SK" sz="2800" dirty="0" err="1" smtClean="0">
                <a:latin typeface="Courier New" pitchFamily="49" charset="0"/>
                <a:cs typeface="Courier New" pitchFamily="49" charset="0"/>
              </a:rPr>
              <a:t>long</a:t>
            </a:r>
            <a:r>
              <a:rPr lang="sk-SK" sz="28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800" dirty="0" smtClean="0">
                <a:cs typeface="Courier New" pitchFamily="49" charset="0"/>
              </a:rPr>
              <a:t>alebo </a:t>
            </a:r>
            <a:r>
              <a:rPr lang="sk-SK" sz="2800" dirty="0" err="1" smtClean="0">
                <a:latin typeface="Courier New" pitchFamily="49" charset="0"/>
                <a:cs typeface="Courier New" pitchFamily="49" charset="0"/>
              </a:rPr>
              <a:t>long</a:t>
            </a: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800" dirty="0" err="1" smtClean="0">
                <a:latin typeface="Courier New" pitchFamily="49" charset="0"/>
                <a:cs typeface="Courier New" pitchFamily="49" charset="0"/>
              </a:rPr>
              <a:t>long</a:t>
            </a:r>
            <a:r>
              <a:rPr lang="sk-SK" sz="28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800" dirty="0" smtClean="0">
                <a:cs typeface="Courier New" pitchFamily="49" charset="0"/>
              </a:rPr>
              <a:t>podľa architektúry počítača (32-bit, 64-bit)</a:t>
            </a:r>
          </a:p>
          <a:p>
            <a:endParaRPr lang="sk-SK" dirty="0">
              <a:cs typeface="Courier New" pitchFamily="49" charset="0"/>
            </a:endParaRPr>
          </a:p>
          <a:p>
            <a:endParaRPr lang="sk-SK" sz="2800" dirty="0" smtClean="0">
              <a:cs typeface="Courier New" pitchFamily="49" charset="0"/>
            </a:endParaRPr>
          </a:p>
          <a:p>
            <a:endParaRPr lang="sk-SK" sz="2800" dirty="0">
              <a:cs typeface="Courier New" pitchFamily="49" charset="0"/>
            </a:endParaRPr>
          </a:p>
          <a:p>
            <a:endParaRPr lang="sk-SK" sz="2800" dirty="0" smtClean="0"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9443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dirty="0" smtClean="0"/>
              <a:t>Zoznam (</a:t>
            </a:r>
            <a:r>
              <a:rPr lang="sk-SK" dirty="0" err="1" smtClean="0"/>
              <a:t>vector</a:t>
            </a:r>
            <a:r>
              <a:rPr lang="sk-SK" dirty="0"/>
              <a:t>) - </a:t>
            </a:r>
            <a:r>
              <a:rPr lang="sk-SK" dirty="0" smtClean="0"/>
              <a:t>pridávanie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043608" y="1447800"/>
            <a:ext cx="8100392" cy="5410200"/>
          </a:xfrm>
        </p:spPr>
        <p:txBody>
          <a:bodyPr>
            <a:normAutofit fontScale="85000" lnSpcReduction="20000"/>
          </a:bodyPr>
          <a:lstStyle/>
          <a:p>
            <a:r>
              <a:rPr lang="sk-SK" sz="2800" dirty="0" smtClean="0">
                <a:cs typeface="Courier New" pitchFamily="49" charset="0"/>
              </a:rPr>
              <a:t>Príklad: Vloženie vopred neznámeho počtu čísel z klávesnice, </a:t>
            </a:r>
            <a:r>
              <a:rPr lang="sk-SK" sz="2800" dirty="0" err="1" smtClean="0">
                <a:cs typeface="Courier New" pitchFamily="49" charset="0"/>
              </a:rPr>
              <a:t>vpočet</a:t>
            </a:r>
            <a:r>
              <a:rPr lang="sk-SK" sz="2800" dirty="0" smtClean="0">
                <a:cs typeface="Courier New" pitchFamily="49" charset="0"/>
              </a:rPr>
              <a:t> aritmetického priemeru.</a:t>
            </a:r>
          </a:p>
          <a:p>
            <a:pPr marL="82296" indent="0">
              <a:buNone/>
            </a:pPr>
            <a:r>
              <a:rPr lang="sk-SK" sz="26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vector</a:t>
            </a:r>
            <a:r>
              <a:rPr lang="sk-SK" sz="26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&lt;</a:t>
            </a:r>
            <a:r>
              <a:rPr lang="sk-SK" sz="2600" b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float</a:t>
            </a:r>
            <a:r>
              <a:rPr lang="sk-SK" sz="2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&gt; v;</a:t>
            </a:r>
          </a:p>
          <a:p>
            <a:pPr marL="82296" indent="0">
              <a:buNone/>
            </a:pPr>
            <a:r>
              <a:rPr lang="sk-SK" sz="2600" dirty="0" err="1" smtClean="0">
                <a:latin typeface="Courier New" pitchFamily="49" charset="0"/>
                <a:cs typeface="Courier New" pitchFamily="49" charset="0"/>
              </a:rPr>
              <a:t>float</a:t>
            </a:r>
            <a:r>
              <a:rPr lang="sk-SK" sz="26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600" dirty="0">
                <a:latin typeface="Courier New" pitchFamily="49" charset="0"/>
                <a:cs typeface="Courier New" pitchFamily="49" charset="0"/>
              </a:rPr>
              <a:t>cislo,priemer=0;</a:t>
            </a:r>
          </a:p>
          <a:p>
            <a:pPr marL="82296" indent="0">
              <a:buNone/>
            </a:pPr>
            <a:r>
              <a:rPr lang="sk-SK" sz="2600" dirty="0" err="1" smtClean="0">
                <a:latin typeface="Courier New" pitchFamily="49" charset="0"/>
                <a:cs typeface="Courier New" pitchFamily="49" charset="0"/>
              </a:rPr>
              <a:t>cout</a:t>
            </a:r>
            <a:r>
              <a:rPr lang="sk-SK" sz="26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600" dirty="0">
                <a:latin typeface="Courier New" pitchFamily="49" charset="0"/>
                <a:cs typeface="Courier New" pitchFamily="49" charset="0"/>
              </a:rPr>
              <a:t>&lt;&lt; "Zadaj </a:t>
            </a:r>
            <a:r>
              <a:rPr lang="sk-SK" sz="2600" dirty="0" err="1">
                <a:latin typeface="Courier New" pitchFamily="49" charset="0"/>
                <a:cs typeface="Courier New" pitchFamily="49" charset="0"/>
              </a:rPr>
              <a:t>cisla</a:t>
            </a:r>
            <a:r>
              <a:rPr lang="sk-SK" sz="2600" dirty="0">
                <a:latin typeface="Courier New" pitchFamily="49" charset="0"/>
                <a:cs typeface="Courier New" pitchFamily="49" charset="0"/>
              </a:rPr>
              <a:t>, pre </a:t>
            </a:r>
            <a:r>
              <a:rPr lang="sk-SK" sz="2600" dirty="0" err="1">
                <a:latin typeface="Courier New" pitchFamily="49" charset="0"/>
                <a:cs typeface="Courier New" pitchFamily="49" charset="0"/>
              </a:rPr>
              <a:t>ukoncenie</a:t>
            </a:r>
            <a:r>
              <a:rPr lang="sk-SK" sz="26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600" dirty="0" err="1" smtClean="0">
                <a:latin typeface="Courier New" pitchFamily="49" charset="0"/>
                <a:cs typeface="Courier New" pitchFamily="49" charset="0"/>
              </a:rPr>
              <a:t>vloz</a:t>
            </a:r>
            <a:r>
              <a:rPr lang="sk-SK" sz="26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600" dirty="0" smtClean="0">
                <a:latin typeface="Courier New" pitchFamily="49" charset="0"/>
                <a:cs typeface="Courier New" pitchFamily="49" charset="0"/>
              </a:rPr>
              <a:t>‘</a:t>
            </a:r>
            <a:r>
              <a:rPr lang="sk-SK" sz="2600" dirty="0" smtClean="0">
                <a:latin typeface="Courier New" pitchFamily="49" charset="0"/>
                <a:cs typeface="Courier New" pitchFamily="49" charset="0"/>
              </a:rPr>
              <a:t>k</a:t>
            </a:r>
            <a:r>
              <a:rPr lang="en-US" sz="2600" dirty="0" smtClean="0">
                <a:latin typeface="Courier New" pitchFamily="49" charset="0"/>
                <a:cs typeface="Courier New" pitchFamily="49" charset="0"/>
              </a:rPr>
              <a:t>’</a:t>
            </a:r>
            <a:r>
              <a:rPr lang="sk-SK" sz="26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6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2600" dirty="0" smtClean="0">
                <a:latin typeface="Courier New" pitchFamily="49" charset="0"/>
                <a:cs typeface="Courier New" pitchFamily="49" charset="0"/>
              </a:rPr>
              <a:t>&lt;&lt; </a:t>
            </a:r>
            <a:r>
              <a:rPr lang="sk-SK" sz="2600" dirty="0" err="1">
                <a:latin typeface="Courier New" pitchFamily="49" charset="0"/>
                <a:cs typeface="Courier New" pitchFamily="49" charset="0"/>
              </a:rPr>
              <a:t>endl</a:t>
            </a:r>
            <a:r>
              <a:rPr lang="sk-SK" sz="2600" dirty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marL="82296" indent="0">
              <a:buNone/>
            </a:pPr>
            <a:r>
              <a:rPr lang="sk-SK" sz="2600" dirty="0" err="1" smtClean="0">
                <a:latin typeface="Courier New" pitchFamily="49" charset="0"/>
                <a:cs typeface="Courier New" pitchFamily="49" charset="0"/>
              </a:rPr>
              <a:t>while</a:t>
            </a:r>
            <a:r>
              <a:rPr lang="sk-SK" sz="26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sk-SK" sz="2600" dirty="0" err="1" smtClean="0">
                <a:latin typeface="Courier New" pitchFamily="49" charset="0"/>
                <a:cs typeface="Courier New" pitchFamily="49" charset="0"/>
              </a:rPr>
              <a:t>cin</a:t>
            </a:r>
            <a:r>
              <a:rPr lang="sk-SK" sz="2600" dirty="0">
                <a:latin typeface="Courier New" pitchFamily="49" charset="0"/>
                <a:cs typeface="Courier New" pitchFamily="49" charset="0"/>
              </a:rPr>
              <a:t>&gt;&gt;</a:t>
            </a:r>
            <a:r>
              <a:rPr lang="sk-SK" sz="2600" dirty="0" err="1">
                <a:latin typeface="Courier New" pitchFamily="49" charset="0"/>
                <a:cs typeface="Courier New" pitchFamily="49" charset="0"/>
              </a:rPr>
              <a:t>cislo</a:t>
            </a:r>
            <a:r>
              <a:rPr lang="sk-SK" sz="2600" dirty="0" smtClean="0">
                <a:latin typeface="Courier New" pitchFamily="49" charset="0"/>
                <a:cs typeface="Courier New" pitchFamily="49" charset="0"/>
              </a:rPr>
              <a:t>) //</a:t>
            </a:r>
            <a:r>
              <a:rPr lang="sk-SK" sz="2600" dirty="0" err="1" smtClean="0">
                <a:latin typeface="Courier New" pitchFamily="49" charset="0"/>
                <a:cs typeface="Courier New" pitchFamily="49" charset="0"/>
              </a:rPr>
              <a:t>kym</a:t>
            </a:r>
            <a:r>
              <a:rPr lang="sk-SK" sz="2600" dirty="0" smtClean="0">
                <a:latin typeface="Courier New" pitchFamily="49" charset="0"/>
                <a:cs typeface="Courier New" pitchFamily="49" charset="0"/>
              </a:rPr>
              <a:t> sa </a:t>
            </a:r>
            <a:r>
              <a:rPr lang="sk-SK" sz="2600" dirty="0" err="1" smtClean="0">
                <a:latin typeface="Courier New" pitchFamily="49" charset="0"/>
                <a:cs typeface="Courier New" pitchFamily="49" charset="0"/>
              </a:rPr>
              <a:t>dari</a:t>
            </a:r>
            <a:r>
              <a:rPr lang="sk-SK" sz="26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600" dirty="0" err="1" smtClean="0">
                <a:latin typeface="Courier New" pitchFamily="49" charset="0"/>
                <a:cs typeface="Courier New" pitchFamily="49" charset="0"/>
              </a:rPr>
              <a:t>nacitat</a:t>
            </a:r>
            <a:r>
              <a:rPr lang="sk-SK" sz="26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600" dirty="0" err="1" smtClean="0">
                <a:latin typeface="Courier New" pitchFamily="49" charset="0"/>
                <a:cs typeface="Courier New" pitchFamily="49" charset="0"/>
              </a:rPr>
              <a:t>cislo</a:t>
            </a:r>
            <a:endParaRPr lang="sk-SK" sz="26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600" dirty="0" smtClean="0">
                <a:latin typeface="Courier New" pitchFamily="49" charset="0"/>
                <a:cs typeface="Courier New" pitchFamily="49" charset="0"/>
              </a:rPr>
              <a:t>{</a:t>
            </a:r>
            <a:endParaRPr lang="sk-SK" sz="26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600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sk-SK" sz="26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v.push_back</a:t>
            </a:r>
            <a:r>
              <a:rPr lang="sk-SK" sz="26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sk-SK" sz="2600" dirty="0" err="1" smtClean="0">
                <a:latin typeface="Courier New" pitchFamily="49" charset="0"/>
                <a:cs typeface="Courier New" pitchFamily="49" charset="0"/>
              </a:rPr>
              <a:t>cislo</a:t>
            </a:r>
            <a:r>
              <a:rPr lang="sk-SK" sz="2600" dirty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 marL="82296" indent="0">
              <a:buNone/>
            </a:pPr>
            <a:r>
              <a:rPr lang="sk-SK" sz="2600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sk-SK" sz="26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600" dirty="0" err="1" smtClean="0">
                <a:latin typeface="Courier New" pitchFamily="49" charset="0"/>
                <a:cs typeface="Courier New" pitchFamily="49" charset="0"/>
              </a:rPr>
              <a:t>for</a:t>
            </a:r>
            <a:r>
              <a:rPr lang="sk-SK" sz="26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sk-SK" sz="26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sk-SK" sz="26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600" dirty="0">
                <a:latin typeface="Courier New" pitchFamily="49" charset="0"/>
                <a:cs typeface="Courier New" pitchFamily="49" charset="0"/>
              </a:rPr>
              <a:t>i=0; i&lt;</a:t>
            </a:r>
            <a:r>
              <a:rPr lang="sk-SK" sz="2600" b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v.size</a:t>
            </a:r>
            <a:r>
              <a:rPr lang="sk-SK" sz="2600" dirty="0">
                <a:latin typeface="Courier New" pitchFamily="49" charset="0"/>
                <a:cs typeface="Courier New" pitchFamily="49" charset="0"/>
              </a:rPr>
              <a:t>();i++) </a:t>
            </a:r>
            <a:r>
              <a:rPr lang="sk-SK" sz="2600" dirty="0" smtClean="0">
                <a:latin typeface="Courier New" pitchFamily="49" charset="0"/>
                <a:cs typeface="Courier New" pitchFamily="49" charset="0"/>
              </a:rPr>
              <a:t>				priemer</a:t>
            </a:r>
            <a:r>
              <a:rPr lang="sk-SK" sz="2600" dirty="0">
                <a:latin typeface="Courier New" pitchFamily="49" charset="0"/>
                <a:cs typeface="Courier New" pitchFamily="49" charset="0"/>
              </a:rPr>
              <a:t>+=</a:t>
            </a:r>
            <a:r>
              <a:rPr lang="sk-SK" sz="2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v[i]</a:t>
            </a:r>
            <a:r>
              <a:rPr lang="sk-SK" sz="2600" dirty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marL="82296" indent="0">
              <a:buNone/>
            </a:pPr>
            <a:r>
              <a:rPr lang="sk-SK" sz="2600" dirty="0" smtClean="0">
                <a:latin typeface="Courier New" pitchFamily="49" charset="0"/>
                <a:cs typeface="Courier New" pitchFamily="49" charset="0"/>
              </a:rPr>
              <a:t>priemer </a:t>
            </a:r>
            <a:r>
              <a:rPr lang="sk-SK" sz="2600" dirty="0">
                <a:latin typeface="Courier New" pitchFamily="49" charset="0"/>
                <a:cs typeface="Courier New" pitchFamily="49" charset="0"/>
              </a:rPr>
              <a:t>/= </a:t>
            </a:r>
            <a:r>
              <a:rPr lang="sk-SK" sz="2600" dirty="0" err="1">
                <a:latin typeface="Courier New" pitchFamily="49" charset="0"/>
                <a:cs typeface="Courier New" pitchFamily="49" charset="0"/>
              </a:rPr>
              <a:t>v.size</a:t>
            </a:r>
            <a:r>
              <a:rPr lang="sk-SK" sz="2600" dirty="0">
                <a:latin typeface="Courier New" pitchFamily="49" charset="0"/>
                <a:cs typeface="Courier New" pitchFamily="49" charset="0"/>
              </a:rPr>
              <a:t>();</a:t>
            </a:r>
          </a:p>
          <a:p>
            <a:pPr marL="82296" indent="0">
              <a:buNone/>
            </a:pPr>
            <a:r>
              <a:rPr lang="sk-SK" sz="2600" dirty="0" err="1" smtClean="0">
                <a:latin typeface="Courier New" pitchFamily="49" charset="0"/>
                <a:cs typeface="Courier New" pitchFamily="49" charset="0"/>
              </a:rPr>
              <a:t>cout</a:t>
            </a:r>
            <a:r>
              <a:rPr lang="sk-SK" sz="26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600" dirty="0">
                <a:latin typeface="Courier New" pitchFamily="49" charset="0"/>
                <a:cs typeface="Courier New" pitchFamily="49" charset="0"/>
              </a:rPr>
              <a:t>&lt;&lt; "</a:t>
            </a:r>
            <a:r>
              <a:rPr lang="sk-SK" sz="2600" dirty="0" err="1">
                <a:latin typeface="Courier New" pitchFamily="49" charset="0"/>
                <a:cs typeface="Courier New" pitchFamily="49" charset="0"/>
              </a:rPr>
              <a:t>Pocet</a:t>
            </a:r>
            <a:r>
              <a:rPr lang="sk-SK" sz="26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600" dirty="0" err="1" smtClean="0">
                <a:latin typeface="Courier New" pitchFamily="49" charset="0"/>
                <a:cs typeface="Courier New" pitchFamily="49" charset="0"/>
              </a:rPr>
              <a:t>cisel</a:t>
            </a:r>
            <a:r>
              <a:rPr lang="sk-SK" sz="26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600" dirty="0">
                <a:latin typeface="Courier New" pitchFamily="49" charset="0"/>
                <a:cs typeface="Courier New" pitchFamily="49" charset="0"/>
              </a:rPr>
              <a:t>= " &lt;&lt; </a:t>
            </a:r>
            <a:r>
              <a:rPr lang="sk-SK" sz="2600" dirty="0" err="1">
                <a:latin typeface="Courier New" pitchFamily="49" charset="0"/>
                <a:cs typeface="Courier New" pitchFamily="49" charset="0"/>
              </a:rPr>
              <a:t>v.size</a:t>
            </a:r>
            <a:r>
              <a:rPr lang="sk-SK" sz="2600" dirty="0">
                <a:latin typeface="Courier New" pitchFamily="49" charset="0"/>
                <a:cs typeface="Courier New" pitchFamily="49" charset="0"/>
              </a:rPr>
              <a:t>() &lt;&lt; </a:t>
            </a:r>
            <a:r>
              <a:rPr lang="sk-SK" sz="2600" dirty="0" err="1">
                <a:latin typeface="Courier New" pitchFamily="49" charset="0"/>
                <a:cs typeface="Courier New" pitchFamily="49" charset="0"/>
              </a:rPr>
              <a:t>endl</a:t>
            </a:r>
            <a:r>
              <a:rPr lang="sk-SK" sz="2600" dirty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marL="82296" indent="0">
              <a:buNone/>
            </a:pPr>
            <a:r>
              <a:rPr lang="sk-SK" sz="2600" dirty="0" err="1" smtClean="0">
                <a:latin typeface="Courier New" pitchFamily="49" charset="0"/>
                <a:cs typeface="Courier New" pitchFamily="49" charset="0"/>
              </a:rPr>
              <a:t>cout</a:t>
            </a:r>
            <a:r>
              <a:rPr lang="sk-SK" sz="26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600" dirty="0">
                <a:latin typeface="Courier New" pitchFamily="49" charset="0"/>
                <a:cs typeface="Courier New" pitchFamily="49" charset="0"/>
              </a:rPr>
              <a:t>&lt;&lt; </a:t>
            </a:r>
            <a:r>
              <a:rPr lang="sk-SK" sz="2600" dirty="0" smtClean="0">
                <a:latin typeface="Courier New" pitchFamily="49" charset="0"/>
                <a:cs typeface="Courier New" pitchFamily="49" charset="0"/>
              </a:rPr>
              <a:t>„Priemer </a:t>
            </a:r>
            <a:r>
              <a:rPr lang="sk-SK" sz="2600" dirty="0">
                <a:latin typeface="Courier New" pitchFamily="49" charset="0"/>
                <a:cs typeface="Courier New" pitchFamily="49" charset="0"/>
              </a:rPr>
              <a:t>= " &lt;&lt; priemer &lt;&lt; </a:t>
            </a:r>
            <a:r>
              <a:rPr lang="sk-SK" sz="2600" dirty="0" err="1">
                <a:latin typeface="Courier New" pitchFamily="49" charset="0"/>
                <a:cs typeface="Courier New" pitchFamily="49" charset="0"/>
              </a:rPr>
              <a:t>endl</a:t>
            </a:r>
            <a:r>
              <a:rPr lang="sk-SK" sz="2600" dirty="0" smtClean="0">
                <a:latin typeface="Courier New" pitchFamily="49" charset="0"/>
                <a:cs typeface="Courier New" pitchFamily="49" charset="0"/>
              </a:rPr>
              <a:t>;</a:t>
            </a:r>
            <a:endParaRPr lang="sk-SK" sz="2600" dirty="0" smtClean="0"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8699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dirty="0" smtClean="0"/>
              <a:t>Zoznam (</a:t>
            </a:r>
            <a:r>
              <a:rPr lang="sk-SK" dirty="0" err="1" smtClean="0"/>
              <a:t>vector</a:t>
            </a:r>
            <a:r>
              <a:rPr lang="sk-SK" dirty="0"/>
              <a:t>) - </a:t>
            </a:r>
            <a:r>
              <a:rPr lang="sk-SK" dirty="0" smtClean="0"/>
              <a:t>operácie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043608" y="1447800"/>
            <a:ext cx="8100392" cy="5410200"/>
          </a:xfrm>
        </p:spPr>
        <p:txBody>
          <a:bodyPr>
            <a:normAutofit/>
          </a:bodyPr>
          <a:lstStyle/>
          <a:p>
            <a:r>
              <a:rPr lang="sk-SK" sz="2800" dirty="0" smtClean="0">
                <a:cs typeface="Courier New" pitchFamily="49" charset="0"/>
              </a:rPr>
              <a:t>Prístup k prvkom zoznamu </a:t>
            </a:r>
            <a:r>
              <a:rPr lang="sk-SK" sz="2800" b="1" dirty="0" smtClean="0">
                <a:solidFill>
                  <a:srgbClr val="FF0000"/>
                </a:solidFill>
                <a:cs typeface="Courier New" pitchFamily="49" charset="0"/>
              </a:rPr>
              <a:t>s kontrolou hraníc</a:t>
            </a:r>
            <a:r>
              <a:rPr lang="sk-SK" sz="2800" dirty="0" smtClean="0">
                <a:cs typeface="Courier New" pitchFamily="49" charset="0"/>
              </a:rPr>
              <a:t>:</a:t>
            </a:r>
          </a:p>
          <a:p>
            <a:pPr marL="82296" indent="0">
              <a:buNone/>
            </a:pPr>
            <a:r>
              <a:rPr lang="sk-SK" sz="2600" b="1" dirty="0" smtClean="0">
                <a:latin typeface="Courier New" pitchFamily="49" charset="0"/>
                <a:cs typeface="Courier New" pitchFamily="49" charset="0"/>
              </a:rPr>
              <a:t>	v.</a:t>
            </a:r>
            <a:r>
              <a:rPr lang="sk-SK" sz="26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at</a:t>
            </a:r>
            <a:r>
              <a:rPr lang="sk-SK" sz="2600" b="1" dirty="0" smtClean="0">
                <a:latin typeface="Courier New" pitchFamily="49" charset="0"/>
                <a:cs typeface="Courier New" pitchFamily="49" charset="0"/>
              </a:rPr>
              <a:t>(15);</a:t>
            </a:r>
            <a:endParaRPr lang="sk-SK" sz="2600" b="1" dirty="0">
              <a:latin typeface="Courier New" pitchFamily="49" charset="0"/>
              <a:cs typeface="Courier New" pitchFamily="49" charset="0"/>
            </a:endParaRPr>
          </a:p>
          <a:p>
            <a:r>
              <a:rPr lang="sk-SK" sz="2800" dirty="0" smtClean="0">
                <a:cs typeface="Courier New" pitchFamily="49" charset="0"/>
              </a:rPr>
              <a:t>Pokus o prístup </a:t>
            </a:r>
            <a:r>
              <a:rPr lang="sk-SK" sz="2800" dirty="0">
                <a:cs typeface="Courier New" pitchFamily="49" charset="0"/>
              </a:rPr>
              <a:t>k </a:t>
            </a:r>
            <a:r>
              <a:rPr lang="sk-SK" sz="2800" dirty="0" smtClean="0">
                <a:cs typeface="Courier New" pitchFamily="49" charset="0"/>
              </a:rPr>
              <a:t>neexistujúcemu prvku zoznamu vyvolá chybu (samozrejme až počas behu programu)</a:t>
            </a:r>
          </a:p>
          <a:p>
            <a:r>
              <a:rPr lang="sk-SK" sz="2800" dirty="0" smtClean="0">
                <a:cs typeface="Courier New" pitchFamily="49" charset="0"/>
              </a:rPr>
              <a:t>Hodnota prvého prvku sa dá získať (okrem prístupu cez jeho index = 0) aj:</a:t>
            </a:r>
          </a:p>
          <a:p>
            <a:pPr marL="82296" indent="0">
              <a:buNone/>
            </a:pPr>
            <a:r>
              <a:rPr lang="sk-SK" sz="2800" b="1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2800" b="1" dirty="0" err="1" smtClean="0">
                <a:latin typeface="Courier New" pitchFamily="49" charset="0"/>
                <a:cs typeface="Courier New" pitchFamily="49" charset="0"/>
              </a:rPr>
              <a:t>v.</a:t>
            </a:r>
            <a:r>
              <a:rPr lang="sk-SK" sz="28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front</a:t>
            </a:r>
            <a:r>
              <a:rPr lang="sk-SK" sz="28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()</a:t>
            </a:r>
          </a:p>
          <a:p>
            <a:r>
              <a:rPr lang="sk-SK" sz="2800" dirty="0">
                <a:cs typeface="Courier New" pitchFamily="49" charset="0"/>
              </a:rPr>
              <a:t>Hodnota </a:t>
            </a:r>
            <a:r>
              <a:rPr lang="sk-SK" sz="2800" dirty="0" smtClean="0">
                <a:cs typeface="Courier New" pitchFamily="49" charset="0"/>
              </a:rPr>
              <a:t>posledného prvku </a:t>
            </a:r>
            <a:r>
              <a:rPr lang="sk-SK" sz="2800" dirty="0">
                <a:cs typeface="Courier New" pitchFamily="49" charset="0"/>
              </a:rPr>
              <a:t>sa dá získať (okrem prístupu cez jeho index = </a:t>
            </a:r>
            <a:r>
              <a:rPr lang="sk-SK" sz="2800" dirty="0" smtClean="0">
                <a:cs typeface="Courier New" pitchFamily="49" charset="0"/>
              </a:rPr>
              <a:t>v.size()-1) </a:t>
            </a:r>
            <a:r>
              <a:rPr lang="sk-SK" sz="2800" dirty="0">
                <a:cs typeface="Courier New" pitchFamily="49" charset="0"/>
              </a:rPr>
              <a:t>aj:</a:t>
            </a:r>
          </a:p>
          <a:p>
            <a:pPr marL="82296" indent="0">
              <a:buNone/>
            </a:pPr>
            <a:r>
              <a:rPr lang="sk-SK" sz="2800" b="1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2800" b="1" dirty="0" err="1" smtClean="0">
                <a:latin typeface="Courier New" pitchFamily="49" charset="0"/>
                <a:cs typeface="Courier New" pitchFamily="49" charset="0"/>
              </a:rPr>
              <a:t>v.</a:t>
            </a:r>
            <a:r>
              <a:rPr lang="sk-SK" sz="28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back</a:t>
            </a:r>
            <a:r>
              <a:rPr lang="sk-SK" sz="28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()</a:t>
            </a:r>
            <a:endParaRPr lang="sk-SK" sz="2800" b="1" dirty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endParaRPr lang="sk-SK" sz="2800" dirty="0" smtClean="0"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5600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lnovrat">
  <a:themeElements>
    <a:clrScheme name="Slnovrat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lnovrat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novrat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2488</TotalTime>
  <Words>1031</Words>
  <Application>Microsoft Office PowerPoint</Application>
  <PresentationFormat>On-screen Show (4:3)</PresentationFormat>
  <Paragraphs>205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Courier New</vt:lpstr>
      <vt:lpstr>Gill Sans MT</vt:lpstr>
      <vt:lpstr>Verdana</vt:lpstr>
      <vt:lpstr>Wingdings 2</vt:lpstr>
      <vt:lpstr>Slnovrat</vt:lpstr>
      <vt:lpstr>Užitočné veci  v knižniciach C++  zoznamy,  trieda vector,  dynamická alokácia pamäte, triedenie, matica ako vector   </vt:lpstr>
      <vt:lpstr>Zoznam (vector)</vt:lpstr>
      <vt:lpstr>Zoznam (vector) - vytvorenie</vt:lpstr>
      <vt:lpstr>Zoznam (vector) - vytvorenie</vt:lpstr>
      <vt:lpstr>Zoznam (vector) - vytvorenie</vt:lpstr>
      <vt:lpstr>Zoznam (vector) - pridávanie</vt:lpstr>
      <vt:lpstr>Zoznam (vector) – dĺžka, hodnota</vt:lpstr>
      <vt:lpstr>Zoznam (vector) - pridávanie</vt:lpstr>
      <vt:lpstr>Zoznam (vector) - operácie</vt:lpstr>
      <vt:lpstr>Zoznam (vector) - operácie</vt:lpstr>
      <vt:lpstr>Zoznam (vector) - operácie</vt:lpstr>
      <vt:lpstr>Zoznam (vector) - vkladanie</vt:lpstr>
      <vt:lpstr>Zoznam (vector) - mazanie</vt:lpstr>
      <vt:lpstr>Zoznam (vector) - triedenie</vt:lpstr>
      <vt:lpstr>Zoznam (vector) - triedenie</vt:lpstr>
      <vt:lpstr>Pole - triedenie</vt:lpstr>
      <vt:lpstr>Zoznam (vector) - triedenie</vt:lpstr>
      <vt:lpstr>Zoznam (vector) - triedenie</vt:lpstr>
      <vt:lpstr>Zoznam (vector) - triedenie</vt:lpstr>
      <vt:lpstr>Zoznam (vector) – max, min, search</vt:lpstr>
      <vt:lpstr>Matica s použitím triedy vector</vt:lpstr>
      <vt:lpstr>vector – použitie ako matice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Funkcie</dc:title>
  <dc:creator>kundracik</dc:creator>
  <cp:lastModifiedBy>Frantisek Kundracik</cp:lastModifiedBy>
  <cp:revision>144</cp:revision>
  <dcterms:created xsi:type="dcterms:W3CDTF">2013-03-01T08:46:17Z</dcterms:created>
  <dcterms:modified xsi:type="dcterms:W3CDTF">2020-10-20T12:49:48Z</dcterms:modified>
</cp:coreProperties>
</file>