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47" r:id="rId30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660"/>
  </p:normalViewPr>
  <p:slideViewPr>
    <p:cSldViewPr>
      <p:cViewPr varScale="1">
        <p:scale>
          <a:sx n="71" d="100"/>
          <a:sy n="71" d="100"/>
        </p:scale>
        <p:origin x="1327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28. 10. 2020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600324"/>
            <a:ext cx="6876256" cy="4141044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Metódy pre zlepšenie čitateľnosti programu a jeho údržby</a:t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sz="2700" dirty="0" smtClean="0"/>
              <a:t>#DEFINE,  #</a:t>
            </a:r>
            <a:r>
              <a:rPr lang="sk-SK" sz="2700" dirty="0" err="1" smtClean="0"/>
              <a:t>include</a:t>
            </a:r>
            <a:r>
              <a:rPr lang="sk-SK" sz="2700" dirty="0" smtClean="0"/>
              <a:t>,  </a:t>
            </a:r>
            <a:r>
              <a:rPr lang="sk-SK" sz="2700" dirty="0" err="1" smtClean="0"/>
              <a:t>typedef</a:t>
            </a:r>
            <a:r>
              <a:rPr lang="sk-SK" sz="2700" dirty="0" smtClean="0"/>
              <a:t>,  </a:t>
            </a:r>
            <a:r>
              <a:rPr lang="sk-SK" sz="2700" dirty="0" err="1" smtClean="0"/>
              <a:t>enum</a:t>
            </a:r>
            <a:r>
              <a:rPr lang="sk-SK" sz="2700" dirty="0" smtClean="0"/>
              <a:t>, STRUCT</a:t>
            </a:r>
            <a:r>
              <a:rPr lang="sk-SK" sz="2200" dirty="0" smtClean="0"/>
              <a:t/>
            </a:r>
            <a:br>
              <a:rPr lang="sk-SK" sz="2200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#INCLUDE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fontScale="92500" lnSpcReduction="10000"/>
          </a:bodyPr>
          <a:lstStyle/>
          <a:p>
            <a:r>
              <a:rPr lang="sk-SK" sz="3000" dirty="0" smtClean="0"/>
              <a:t>V našom programe, kde chceme funkciu </a:t>
            </a:r>
            <a:r>
              <a:rPr lang="sk-SK" sz="3000" dirty="0" err="1" smtClean="0"/>
              <a:t>MatrixInversion</a:t>
            </a:r>
            <a:r>
              <a:rPr lang="sk-SK" sz="3000" dirty="0" smtClean="0"/>
              <a:t>() používať: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iostream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cmath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82296" indent="0">
              <a:buNone/>
            </a:pP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“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inverzia.cpp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“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u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sing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namespace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std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a[30][30]= {{1,2},{3,4}};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ainv[30][30];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MatrixInversion(a,2,ainv);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fr-FR" sz="2400" dirty="0">
              <a:latin typeface="Courier New" pitchFamily="49" charset="0"/>
              <a:cs typeface="Courier New" pitchFamily="49" charset="0"/>
            </a:endParaRPr>
          </a:p>
          <a:p>
            <a:endParaRPr lang="sk-SK" sz="3000" dirty="0"/>
          </a:p>
          <a:p>
            <a:endParaRPr lang="sk-SK" dirty="0">
              <a:cs typeface="Courier New" pitchFamily="49" charset="0"/>
            </a:endParaRP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30531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#INCLUDE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3000" dirty="0" smtClean="0"/>
              <a:t>Ešte lepšie: využiť </a:t>
            </a:r>
            <a:r>
              <a:rPr lang="sk-SK" sz="30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3000" dirty="0" err="1" smtClean="0">
                <a:latin typeface="Courier New" pitchFamily="49" charset="0"/>
                <a:cs typeface="Courier New" pitchFamily="49" charset="0"/>
              </a:rPr>
              <a:t>define</a:t>
            </a:r>
            <a:r>
              <a:rPr lang="sk-SK" sz="3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000" dirty="0" smtClean="0">
                <a:latin typeface="Courier New" pitchFamily="49" charset="0"/>
                <a:cs typeface="Courier New" pitchFamily="49" charset="0"/>
              </a:rPr>
              <a:t>MAXN 2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double </a:t>
            </a:r>
            <a:r>
              <a:rPr lang="fr-FR" sz="2400" dirty="0" err="1">
                <a:latin typeface="Courier New" pitchFamily="49" charset="0"/>
                <a:cs typeface="Courier New" pitchFamily="49" charset="0"/>
              </a:rPr>
              <a:t>MatrixInversion</a:t>
            </a:r>
            <a:r>
              <a:rPr lang="fr-FR" sz="2400" dirty="0">
                <a:latin typeface="Courier New" pitchFamily="49" charset="0"/>
                <a:cs typeface="Courier New" pitchFamily="49" charset="0"/>
              </a:rPr>
              <a:t>(double (&amp;A</a:t>
            </a: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)[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MAXN</a:t>
            </a: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][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MAXN</a:t>
            </a: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], </a:t>
            </a:r>
            <a:r>
              <a:rPr lang="fr-FR" sz="2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fr-FR" sz="2400" dirty="0">
                <a:latin typeface="Courier New" pitchFamily="49" charset="0"/>
                <a:cs typeface="Courier New" pitchFamily="49" charset="0"/>
              </a:rPr>
              <a:t> n, double (&amp;</a:t>
            </a:r>
            <a:r>
              <a:rPr lang="fr-FR" sz="2400" dirty="0" err="1">
                <a:latin typeface="Courier New" pitchFamily="49" charset="0"/>
                <a:cs typeface="Courier New" pitchFamily="49" charset="0"/>
              </a:rPr>
              <a:t>AInverse</a:t>
            </a: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)[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MAXN</a:t>
            </a: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][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MAXN</a:t>
            </a: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])</a:t>
            </a:r>
            <a:endParaRPr lang="fr-FR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r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eturn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det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}</a:t>
            </a:r>
            <a:endParaRPr lang="fr-FR" sz="2400" dirty="0">
              <a:latin typeface="Courier New" pitchFamily="49" charset="0"/>
              <a:cs typeface="Courier New" pitchFamily="49" charset="0"/>
            </a:endParaRPr>
          </a:p>
          <a:p>
            <a:endParaRPr lang="sk-SK" sz="3000" dirty="0"/>
          </a:p>
          <a:p>
            <a:endParaRPr lang="sk-SK" dirty="0">
              <a:cs typeface="Courier New" pitchFamily="49" charset="0"/>
            </a:endParaRP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68964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#INCLUDE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fontScale="92500" lnSpcReduction="10000"/>
          </a:bodyPr>
          <a:lstStyle/>
          <a:p>
            <a:r>
              <a:rPr lang="sk-SK" sz="3000" dirty="0" smtClean="0"/>
              <a:t>V našom programe, kde chceme funkciu </a:t>
            </a:r>
            <a:r>
              <a:rPr lang="sk-SK" sz="3000" dirty="0" err="1" smtClean="0"/>
              <a:t>MatrixInversion</a:t>
            </a:r>
            <a:r>
              <a:rPr lang="sk-SK" sz="3000" dirty="0" smtClean="0"/>
              <a:t>() používať: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iostream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cmath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82296" indent="0">
              <a:buNone/>
            </a:pP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define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MAXN 2</a:t>
            </a:r>
          </a:p>
          <a:p>
            <a:pPr marL="82296" indent="0">
              <a:buNone/>
            </a:pP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“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inverzia.cpp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“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u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sing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namespace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std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a[MAXN][MAXN]= {{1,2},{3,4}};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ainv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[MAXN]MAXN];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MatrixInversion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a,MAXN,ainv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fr-FR" sz="2400" dirty="0">
              <a:latin typeface="Courier New" pitchFamily="49" charset="0"/>
              <a:cs typeface="Courier New" pitchFamily="49" charset="0"/>
            </a:endParaRPr>
          </a:p>
          <a:p>
            <a:endParaRPr lang="sk-SK" sz="3000" dirty="0"/>
          </a:p>
          <a:p>
            <a:endParaRPr lang="sk-SK" dirty="0">
              <a:cs typeface="Courier New" pitchFamily="49" charset="0"/>
            </a:endParaRP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08143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typedef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3000" dirty="0" smtClean="0"/>
              <a:t>C/C++ umožňuje vytvoriť si vlastné dátové typy z jestvujúcich: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typedef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Zrychlenie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sk-SK" sz="3000" dirty="0"/>
          </a:p>
          <a:p>
            <a:endParaRPr lang="sk-SK" dirty="0">
              <a:cs typeface="Courier New" pitchFamily="49" charset="0"/>
            </a:endParaRPr>
          </a:p>
          <a:p>
            <a:endParaRPr lang="sk-SK" dirty="0" smtClean="0"/>
          </a:p>
          <a:p>
            <a:endParaRPr lang="sk-SK" dirty="0"/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Zrychlenie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a1=0, a2=2.5;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2915816" y="3743106"/>
            <a:ext cx="1728192" cy="1044116"/>
          </a:xfrm>
          <a:prstGeom prst="wedgeRectCallout">
            <a:avLst>
              <a:gd name="adj1" fmla="val -7745"/>
              <a:gd name="adj2" fmla="val -123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Bude to </a:t>
            </a:r>
            <a:r>
              <a:rPr lang="sk-SK" dirty="0" err="1" smtClean="0"/>
              <a:t>float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156320" y="3717032"/>
            <a:ext cx="2265071" cy="1044116"/>
          </a:xfrm>
          <a:prstGeom prst="wedgeRectCallout">
            <a:avLst>
              <a:gd name="adj1" fmla="val 27650"/>
              <a:gd name="adj2" fmla="val -1133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Definícia nového dátového typu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5220072" y="3717032"/>
            <a:ext cx="2664296" cy="1044116"/>
          </a:xfrm>
          <a:prstGeom prst="wedgeRectCallout">
            <a:avLst>
              <a:gd name="adj1" fmla="val -40073"/>
              <a:gd name="adj2" fmla="val -1146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Dátový typ sa bude volať „</a:t>
            </a:r>
            <a:r>
              <a:rPr lang="sk-SK" dirty="0" err="1" smtClean="0"/>
              <a:t>Zrychlenie</a:t>
            </a:r>
            <a:r>
              <a:rPr lang="sk-SK" dirty="0" smtClean="0"/>
              <a:t>“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9217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typedef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3000" dirty="0" smtClean="0"/>
              <a:t>Na čo to je dobré?</a:t>
            </a:r>
          </a:p>
          <a:p>
            <a:r>
              <a:rPr lang="sk-SK" sz="3000" dirty="0" smtClean="0"/>
              <a:t>Na </a:t>
            </a:r>
            <a:r>
              <a:rPr lang="sk-SK" sz="3000" dirty="0" smtClean="0">
                <a:solidFill>
                  <a:srgbClr val="FF0000"/>
                </a:solidFill>
              </a:rPr>
              <a:t>zlepšenie čitateľnosti programu</a:t>
            </a:r>
            <a:r>
              <a:rPr lang="sk-SK" sz="3000" dirty="0" smtClean="0"/>
              <a:t> – ktorá premenná má aký význam</a:t>
            </a:r>
          </a:p>
          <a:p>
            <a:endParaRPr lang="sk-SK" sz="3000" dirty="0" smtClean="0"/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typedef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Zrychlenie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typedef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as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Zrychlenie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a1=0, a2=2.5;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Cas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t1=0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x=2.5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/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51020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typedef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3000" dirty="0" smtClean="0"/>
              <a:t>Na čo to je dobré?</a:t>
            </a:r>
          </a:p>
          <a:p>
            <a:r>
              <a:rPr lang="sk-SK" sz="3000" dirty="0" smtClean="0"/>
              <a:t>Na </a:t>
            </a:r>
            <a:r>
              <a:rPr lang="sk-SK" sz="3000" dirty="0" smtClean="0">
                <a:solidFill>
                  <a:srgbClr val="FF0000"/>
                </a:solidFill>
              </a:rPr>
              <a:t>zľahčenie zmeny programu </a:t>
            </a:r>
            <a:r>
              <a:rPr lang="sk-SK" sz="3000" dirty="0" smtClean="0"/>
              <a:t>– ak napríklad chceme prejsť od </a:t>
            </a:r>
            <a:r>
              <a:rPr lang="sk-SK" sz="3000" dirty="0" err="1" smtClean="0"/>
              <a:t>float</a:t>
            </a:r>
            <a:r>
              <a:rPr lang="sk-SK" sz="3000" dirty="0" smtClean="0"/>
              <a:t> k </a:t>
            </a:r>
            <a:r>
              <a:rPr lang="sk-SK" sz="3000" dirty="0" err="1" smtClean="0"/>
              <a:t>double</a:t>
            </a:r>
            <a:r>
              <a:rPr lang="sk-SK" sz="3000" dirty="0" smtClean="0"/>
              <a:t>, zmeníme iba </a:t>
            </a:r>
            <a:r>
              <a:rPr lang="sk-SK" sz="3000" dirty="0" err="1" smtClean="0"/>
              <a:t>typedef</a:t>
            </a:r>
            <a:r>
              <a:rPr lang="sk-SK" sz="3000" dirty="0" smtClean="0"/>
              <a:t>:</a:t>
            </a:r>
          </a:p>
          <a:p>
            <a:endParaRPr lang="sk-SK" sz="3000" dirty="0" smtClean="0"/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typedef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Zrychlenie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typedef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Cas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Zrychlenie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a1=0, a2=2.5;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Cas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t1=0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x=2.5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/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5013741" y="3212976"/>
            <a:ext cx="2664296" cy="612068"/>
          </a:xfrm>
          <a:prstGeom prst="wedgeRectCallout">
            <a:avLst>
              <a:gd name="adj1" fmla="val -79074"/>
              <a:gd name="adj2" fmla="val 74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Zmena typu v </a:t>
            </a:r>
            <a:r>
              <a:rPr lang="sk-SK" dirty="0" err="1" smtClean="0"/>
              <a:t>typedef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5984334" y="5016477"/>
            <a:ext cx="2664296" cy="684076"/>
          </a:xfrm>
          <a:prstGeom prst="wedgeRectCallout">
            <a:avLst>
              <a:gd name="adj1" fmla="val -78034"/>
              <a:gd name="adj2" fmla="val 607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Žiadna zmena v programe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2825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typedef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3000" dirty="0" smtClean="0"/>
              <a:t>Aké to má problémy?</a:t>
            </a:r>
          </a:p>
          <a:p>
            <a:r>
              <a:rPr lang="sk-SK" sz="3000" dirty="0" smtClean="0">
                <a:solidFill>
                  <a:srgbClr val="FF0000"/>
                </a:solidFill>
              </a:rPr>
              <a:t>Stráca sa prehľad, ktorá premenná má aký dátový typ</a:t>
            </a: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Zrychlenie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a1=0, a2=2.5;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Cas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t1=0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x=2.5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/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  <p:sp>
        <p:nvSpPr>
          <p:cNvPr id="5" name="Obdĺžniková bublina 4"/>
          <p:cNvSpPr/>
          <p:nvPr/>
        </p:nvSpPr>
        <p:spPr>
          <a:xfrm>
            <a:off x="4788024" y="2708920"/>
            <a:ext cx="3456384" cy="684076"/>
          </a:xfrm>
          <a:prstGeom prst="wedgeRectCallout">
            <a:avLst>
              <a:gd name="adj1" fmla="val -80038"/>
              <a:gd name="adj2" fmla="val 587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Aký typ je vlastne </a:t>
            </a:r>
            <a:r>
              <a:rPr lang="sk-SK" dirty="0" err="1" smtClean="0"/>
              <a:t>Zrychlenie</a:t>
            </a:r>
            <a:r>
              <a:rPr lang="sk-SK" dirty="0" smtClean="0"/>
              <a:t>?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9236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typedef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fontScale="70000" lnSpcReduction="20000"/>
          </a:bodyPr>
          <a:lstStyle/>
          <a:p>
            <a:r>
              <a:rPr lang="sk-SK" sz="4000" dirty="0" smtClean="0"/>
              <a:t>Čo to nedokáže?</a:t>
            </a:r>
          </a:p>
          <a:p>
            <a:r>
              <a:rPr lang="sk-SK" sz="4000" dirty="0" smtClean="0">
                <a:solidFill>
                  <a:srgbClr val="FF0000"/>
                </a:solidFill>
              </a:rPr>
              <a:t>V skutočnosti ide iba o iné pomenovanie štandardného dátového typu (tzv. </a:t>
            </a:r>
            <a:r>
              <a:rPr lang="sk-SK" sz="4000" dirty="0" err="1" smtClean="0">
                <a:solidFill>
                  <a:srgbClr val="FF0000"/>
                </a:solidFill>
              </a:rPr>
              <a:t>alias</a:t>
            </a:r>
            <a:r>
              <a:rPr lang="sk-SK" sz="4000" dirty="0" smtClean="0">
                <a:solidFill>
                  <a:srgbClr val="FF0000"/>
                </a:solidFill>
              </a:rPr>
              <a:t>)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typedef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Zrychlenie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;</a:t>
            </a: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t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ypedef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Cas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Zrychlenie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a=2;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Cas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t=3.5;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s =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Draha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t,a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Draha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Zrychlenie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a, 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Cas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a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*t*t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/2;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/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  <p:sp>
        <p:nvSpPr>
          <p:cNvPr id="5" name="Obdĺžniková bublina 4"/>
          <p:cNvSpPr/>
          <p:nvPr/>
        </p:nvSpPr>
        <p:spPr>
          <a:xfrm>
            <a:off x="5364088" y="3550243"/>
            <a:ext cx="3456384" cy="684076"/>
          </a:xfrm>
          <a:prstGeom prst="wedgeRectCallout">
            <a:avLst>
              <a:gd name="adj1" fmla="val -80038"/>
              <a:gd name="adj2" fmla="val 587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Zlé poradie argumentov!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7738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enum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331640" y="1295164"/>
            <a:ext cx="8100392" cy="5410200"/>
          </a:xfrm>
        </p:spPr>
        <p:txBody>
          <a:bodyPr>
            <a:normAutofit/>
          </a:bodyPr>
          <a:lstStyle/>
          <a:p>
            <a:r>
              <a:rPr lang="sk-SK" dirty="0" smtClean="0"/>
              <a:t>Často treba celými číslami označiť rôzne stavy </a:t>
            </a:r>
            <a:r>
              <a:rPr lang="sk-SK" dirty="0"/>
              <a:t>n</a:t>
            </a:r>
            <a:r>
              <a:rPr lang="sk-SK" dirty="0" smtClean="0"/>
              <a:t>ejakej veličiny.</a:t>
            </a:r>
          </a:p>
          <a:p>
            <a:r>
              <a:rPr lang="sk-SK" dirty="0" smtClean="0"/>
              <a:t>Príklad: smer na kompase, sever=0, juh=1, východ = </a:t>
            </a:r>
            <a:r>
              <a:rPr lang="sk-SK" dirty="0" smtClean="0"/>
              <a:t>2, </a:t>
            </a:r>
            <a:r>
              <a:rPr lang="sk-SK" dirty="0" smtClean="0"/>
              <a:t>západ = </a:t>
            </a:r>
            <a:r>
              <a:rPr lang="sk-SK" dirty="0" smtClean="0"/>
              <a:t>3</a:t>
            </a:r>
            <a:endParaRPr lang="sk-SK" dirty="0" smtClean="0"/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smer;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((smer == 1) or (smer == 3)) ...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(smer == 2) ...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mer = 4;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endParaRPr lang="sk-SK" sz="4000" dirty="0" smtClean="0"/>
          </a:p>
        </p:txBody>
      </p:sp>
      <p:sp>
        <p:nvSpPr>
          <p:cNvPr id="5" name="Obdĺžniková bublina 4"/>
          <p:cNvSpPr/>
          <p:nvPr/>
        </p:nvSpPr>
        <p:spPr>
          <a:xfrm>
            <a:off x="4860032" y="3861048"/>
            <a:ext cx="3456384" cy="684076"/>
          </a:xfrm>
          <a:prstGeom prst="wedgeRectCallout">
            <a:avLst>
              <a:gd name="adj1" fmla="val -77232"/>
              <a:gd name="adj2" fmla="val 729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Kto si  má pamätať, čo ktoré číslo znamená?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4355976" y="5877272"/>
            <a:ext cx="3456384" cy="684076"/>
          </a:xfrm>
          <a:prstGeom prst="wedgeRectCallout">
            <a:avLst>
              <a:gd name="adj1" fmla="val -82844"/>
              <a:gd name="adj2" fmla="val -384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Pre kompilátor žiaden problém, akurát taký smer neexistuje!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7667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enum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331640" y="1295164"/>
            <a:ext cx="8100392" cy="5410200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Riešenie: </a:t>
            </a:r>
            <a:r>
              <a:rPr lang="sk-SK" dirty="0" err="1" smtClean="0"/>
              <a:t>enum</a:t>
            </a:r>
            <a:r>
              <a:rPr lang="sk-SK" dirty="0" smtClean="0"/>
              <a:t> (vymenované konštanty)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enum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SMER {SEVER, JUH, VYCHOD, ZAPAD};</a:t>
            </a:r>
          </a:p>
          <a:p>
            <a:endParaRPr lang="sk-SK" sz="4000" dirty="0" smtClean="0"/>
          </a:p>
          <a:p>
            <a:endParaRPr lang="sk-SK" sz="4000" dirty="0"/>
          </a:p>
          <a:p>
            <a:endParaRPr lang="sk-SK" sz="4000" dirty="0" smtClean="0"/>
          </a:p>
          <a:p>
            <a:r>
              <a:rPr lang="sk-SK" dirty="0" smtClean="0"/>
              <a:t>Vymenované konštanty nadobudnú celočíselné hodnoty počnúc nulou: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SEVER = 0, JUH = 1, VYCHOD = 2, ZAPAD = 3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Obdĺžniková bublina 4"/>
          <p:cNvSpPr/>
          <p:nvPr/>
        </p:nvSpPr>
        <p:spPr>
          <a:xfrm>
            <a:off x="251520" y="3487059"/>
            <a:ext cx="3744416" cy="684076"/>
          </a:xfrm>
          <a:prstGeom prst="wedgeRectCallout">
            <a:avLst>
              <a:gd name="adj1" fmla="val 18414"/>
              <a:gd name="adj2" fmla="val -1822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Názov série konštánt („dátový typ“)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5004048" y="3487059"/>
            <a:ext cx="3456384" cy="684076"/>
          </a:xfrm>
          <a:prstGeom prst="wedgeRectCallout">
            <a:avLst>
              <a:gd name="adj1" fmla="val -46769"/>
              <a:gd name="adj2" fmla="val -1781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Názvy konštánt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9798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#DEFINE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Direktívy začínajúce znakom # nie sú programom, sú to pokyny pre tzv. </a:t>
            </a:r>
            <a:r>
              <a:rPr lang="sk-SK" sz="2800" dirty="0" err="1" smtClean="0">
                <a:solidFill>
                  <a:srgbClr val="FF0000"/>
                </a:solidFill>
              </a:rPr>
              <a:t>preprocesor</a:t>
            </a:r>
            <a:endParaRPr lang="sk-SK" sz="2800" dirty="0" smtClean="0">
              <a:solidFill>
                <a:srgbClr val="FF0000"/>
              </a:solidFill>
            </a:endParaRPr>
          </a:p>
          <a:p>
            <a:r>
              <a:rPr lang="sk-SK" sz="2800" dirty="0" err="1" smtClean="0"/>
              <a:t>Preprocesor</a:t>
            </a:r>
            <a:r>
              <a:rPr lang="sk-SK" sz="2800" dirty="0" smtClean="0"/>
              <a:t> na základe pokynov automaticky upraví nami napísaný program a až takto upravený program ide na kompiláciu</a:t>
            </a:r>
          </a:p>
          <a:p>
            <a:r>
              <a:rPr lang="sk-SK" dirty="0" smtClean="0">
                <a:solidFill>
                  <a:srgbClr val="FF0000"/>
                </a:solidFill>
              </a:rPr>
              <a:t>#</a:t>
            </a:r>
            <a:r>
              <a:rPr lang="sk-SK" dirty="0" err="1" smtClean="0">
                <a:solidFill>
                  <a:srgbClr val="FF0000"/>
                </a:solidFill>
              </a:rPr>
              <a:t>define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sk-SK" dirty="0" smtClean="0"/>
              <a:t>– nahradí jeden text iným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define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N 100 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29135" y="5617426"/>
            <a:ext cx="2664296" cy="1044116"/>
          </a:xfrm>
          <a:prstGeom prst="wedgeRectCallout">
            <a:avLst>
              <a:gd name="adj1" fmla="val 29608"/>
              <a:gd name="adj2" fmla="val -1186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Príkaz pre </a:t>
            </a:r>
            <a:r>
              <a:rPr lang="sk-SK" dirty="0" err="1" smtClean="0"/>
              <a:t>preprocesor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2843808" y="5445224"/>
            <a:ext cx="3024336" cy="1335984"/>
          </a:xfrm>
          <a:prstGeom prst="wedgeRectCallout">
            <a:avLst>
              <a:gd name="adj1" fmla="val -34056"/>
              <a:gd name="adj2" fmla="val -1007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Text, ktorý sa má nahradiť, býva zvykom ho písať veľkými písmenami</a:t>
            </a:r>
          </a:p>
          <a:p>
            <a:pPr algn="ctr"/>
            <a:r>
              <a:rPr lang="sk-SK" dirty="0" smtClean="0"/>
              <a:t>„</a:t>
            </a:r>
            <a:r>
              <a:rPr lang="sk-SK" dirty="0" err="1" smtClean="0"/>
              <a:t>Preprocesorová</a:t>
            </a:r>
            <a:r>
              <a:rPr lang="sk-SK" dirty="0" smtClean="0"/>
              <a:t> konštanta“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6084168" y="5488098"/>
            <a:ext cx="2664296" cy="1044116"/>
          </a:xfrm>
          <a:prstGeom prst="wedgeRectCallout">
            <a:avLst>
              <a:gd name="adj1" fmla="val -118074"/>
              <a:gd name="adj2" fmla="val -1199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Nový text,  ktorý bude dosadený do programu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enum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331640" y="1295164"/>
            <a:ext cx="8100392" cy="5410200"/>
          </a:xfrm>
        </p:spPr>
        <p:txBody>
          <a:bodyPr>
            <a:normAutofit fontScale="92500"/>
          </a:bodyPr>
          <a:lstStyle/>
          <a:p>
            <a:r>
              <a:rPr lang="sk-SK" dirty="0" smtClean="0"/>
              <a:t>Je možné pridelené čísla aj zmeniť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enum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SMER {SEVER=100, JUH, VYCHOD, ZAPAD};</a:t>
            </a: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SEVER = 100, JUH = 101, VYCHOD = 102, ZAPAD = 103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sk-SK" dirty="0" smtClean="0"/>
              <a:t>Iná možnosť</a:t>
            </a:r>
            <a:endParaRPr lang="sk-SK" dirty="0"/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enum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SMER {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SEVER=10,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JUH,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VYCHOD=20,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ZAPAD};</a:t>
            </a:r>
          </a:p>
          <a:p>
            <a:pPr marL="82296" indent="0">
              <a:buNone/>
            </a:pP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SEVER =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10,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JUH =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11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, VYCHOD =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20,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ZAPAD =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21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70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enum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331640" y="1295164"/>
            <a:ext cx="8100392" cy="5410200"/>
          </a:xfrm>
        </p:spPr>
        <p:txBody>
          <a:bodyPr>
            <a:normAutofit/>
          </a:bodyPr>
          <a:lstStyle/>
          <a:p>
            <a:r>
              <a:rPr lang="sk-SK" dirty="0" smtClean="0"/>
              <a:t>So sériou konštánt možno pracovať ako s dátovým typom, </a:t>
            </a:r>
            <a:r>
              <a:rPr lang="sk-SK" dirty="0" smtClean="0">
                <a:solidFill>
                  <a:srgbClr val="FF0000"/>
                </a:solidFill>
              </a:rPr>
              <a:t>kompilátor kontroluje správnosť ich použitia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enum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SMER {SEVER, JUH, VYCHOD, ZAPAD};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SMER s;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s = JUH;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s = 2;  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Obdĺžniková bublina 3"/>
          <p:cNvSpPr/>
          <p:nvPr/>
        </p:nvSpPr>
        <p:spPr>
          <a:xfrm>
            <a:off x="4499992" y="5517232"/>
            <a:ext cx="3528392" cy="1044116"/>
          </a:xfrm>
          <a:prstGeom prst="wedgeRectCallout">
            <a:avLst>
              <a:gd name="adj1" fmla="val -94005"/>
              <a:gd name="adj2" fmla="val -469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Kompilátor hlási chybu, premenná s slúži na odkladanie konštánt typu SMER,  nie celých čísel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4716016" y="4149080"/>
            <a:ext cx="2664296" cy="1044116"/>
          </a:xfrm>
          <a:prstGeom prst="wedgeRectCallout">
            <a:avLst>
              <a:gd name="adj1" fmla="val -99874"/>
              <a:gd name="adj2" fmla="val 313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OK, SMER obsahuje JUH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6348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enum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331640" y="1295164"/>
            <a:ext cx="8100392" cy="5410200"/>
          </a:xfrm>
        </p:spPr>
        <p:txBody>
          <a:bodyPr>
            <a:normAutofit fontScale="92500" lnSpcReduction="20000"/>
          </a:bodyPr>
          <a:lstStyle/>
          <a:p>
            <a:r>
              <a:rPr lang="sk-SK" dirty="0" smtClean="0"/>
              <a:t>Iný príklad: funkcia meniaca smer</a:t>
            </a:r>
            <a:endParaRPr lang="sk-SK" dirty="0" smtClean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enum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SMER {SEVER, JUH, VYCHOD, ZAPAD};</a:t>
            </a:r>
          </a:p>
          <a:p>
            <a:pPr marL="82296" indent="0">
              <a:buNone/>
            </a:pP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SMER s;</a:t>
            </a: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s = JUH;</a:t>
            </a: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s =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Otocit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(s);  </a:t>
            </a:r>
          </a:p>
          <a:p>
            <a:pPr marL="82296" indent="0">
              <a:buNone/>
            </a:pP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SMER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Otocit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(SMER x)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x==SEVER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JUH;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2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enum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1700808"/>
            <a:ext cx="8316416" cy="5004556"/>
          </a:xfrm>
        </p:spPr>
        <p:txBody>
          <a:bodyPr>
            <a:normAutofit/>
          </a:bodyPr>
          <a:lstStyle/>
          <a:p>
            <a:r>
              <a:rPr lang="sk-SK" dirty="0" err="1">
                <a:latin typeface="Courier New" pitchFamily="49" charset="0"/>
                <a:cs typeface="Courier New" pitchFamily="49" charset="0"/>
              </a:rPr>
              <a:t>e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num</a:t>
            </a:r>
            <a:r>
              <a:rPr lang="sk-SK" dirty="0" smtClean="0"/>
              <a:t>  je veľmi obľúbená a účinná konštrukcia</a:t>
            </a:r>
          </a:p>
          <a:p>
            <a:r>
              <a:rPr lang="sk-SK" dirty="0" smtClean="0"/>
              <a:t>Veľmi zvyšuje prehľadnosť kódu</a:t>
            </a:r>
          </a:p>
          <a:p>
            <a:r>
              <a:rPr lang="sk-SK" dirty="0" smtClean="0"/>
              <a:t>Účinne bráni náhodným omylom v programe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00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Štruktúry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1700808"/>
            <a:ext cx="8316416" cy="5004556"/>
          </a:xfrm>
        </p:spPr>
        <p:txBody>
          <a:bodyPr>
            <a:normAutofit fontScale="70000" lnSpcReduction="20000"/>
          </a:bodyPr>
          <a:lstStyle/>
          <a:p>
            <a:r>
              <a:rPr lang="sk-SK" dirty="0" smtClean="0">
                <a:cs typeface="Courier New" pitchFamily="49" charset="0"/>
              </a:rPr>
              <a:t>Združenie viacerých premenných do jednej „</a:t>
            </a:r>
            <a:r>
              <a:rPr lang="sk-SK" dirty="0" err="1" smtClean="0">
                <a:cs typeface="Courier New" pitchFamily="49" charset="0"/>
              </a:rPr>
              <a:t>superpremennej</a:t>
            </a:r>
            <a:r>
              <a:rPr lang="sk-SK" dirty="0" smtClean="0">
                <a:cs typeface="Courier New" pitchFamily="49" charset="0"/>
              </a:rPr>
              <a:t>“</a:t>
            </a:r>
          </a:p>
          <a:p>
            <a:r>
              <a:rPr lang="sk-SK" dirty="0" smtClean="0">
                <a:cs typeface="Courier New" pitchFamily="49" charset="0"/>
              </a:rPr>
              <a:t>Všetky údaje patriace k sebe sú pokope a pod jedným menom</a:t>
            </a:r>
          </a:p>
          <a:p>
            <a:endParaRPr lang="sk-SK" dirty="0" smtClean="0">
              <a:cs typeface="Courier New" pitchFamily="49" charset="0"/>
            </a:endParaRPr>
          </a:p>
          <a:p>
            <a:pPr marL="82296" indent="0">
              <a:buNone/>
            </a:pPr>
            <a:endParaRPr lang="sk-SK" dirty="0" smtClean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struct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HmotnyBod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h;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v;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a;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HmotnyBod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teleso1, teleso2;</a:t>
            </a:r>
            <a:endParaRPr lang="sk-SK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2296" indent="0">
              <a:buNone/>
            </a:pPr>
            <a:endParaRPr lang="sk-SK" dirty="0" smtClean="0"/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Obdĺžniková bublina 4"/>
          <p:cNvSpPr/>
          <p:nvPr/>
        </p:nvSpPr>
        <p:spPr>
          <a:xfrm>
            <a:off x="5724128" y="3896191"/>
            <a:ext cx="2664296" cy="1044116"/>
          </a:xfrm>
          <a:prstGeom prst="wedgeRectCallout">
            <a:avLst>
              <a:gd name="adj1" fmla="val -120682"/>
              <a:gd name="adj2" fmla="val -267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Premenné, ktoré štruktúra obsahuje</a:t>
            </a:r>
            <a:endParaRPr lang="sk-SK" dirty="0"/>
          </a:p>
        </p:txBody>
      </p:sp>
      <p:sp>
        <p:nvSpPr>
          <p:cNvPr id="6" name="Obdĺžniková bublina 4"/>
          <p:cNvSpPr/>
          <p:nvPr/>
        </p:nvSpPr>
        <p:spPr>
          <a:xfrm>
            <a:off x="5652120" y="2568905"/>
            <a:ext cx="2664296" cy="1044116"/>
          </a:xfrm>
          <a:prstGeom prst="wedgeRectCallout">
            <a:avLst>
              <a:gd name="adj1" fmla="val -130334"/>
              <a:gd name="adj2" fmla="val -42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Názov typu štruktúry</a:t>
            </a:r>
            <a:endParaRPr lang="sk-SK" dirty="0"/>
          </a:p>
        </p:txBody>
      </p:sp>
      <p:sp>
        <p:nvSpPr>
          <p:cNvPr id="7" name="Obdĺžniková bublina 4"/>
          <p:cNvSpPr/>
          <p:nvPr/>
        </p:nvSpPr>
        <p:spPr>
          <a:xfrm>
            <a:off x="6269392" y="5517232"/>
            <a:ext cx="2664296" cy="1044116"/>
          </a:xfrm>
          <a:prstGeom prst="wedgeRectCallout">
            <a:avLst>
              <a:gd name="adj1" fmla="val -96658"/>
              <a:gd name="adj2" fmla="val -239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Premenné (štruktúry), ktoré sme si vytvorili v programe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8847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Štruktúry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1700808"/>
            <a:ext cx="8316416" cy="5004556"/>
          </a:xfrm>
        </p:spPr>
        <p:txBody>
          <a:bodyPr>
            <a:normAutofit/>
          </a:bodyPr>
          <a:lstStyle/>
          <a:p>
            <a:r>
              <a:rPr lang="sk-SK" dirty="0" smtClean="0">
                <a:cs typeface="Courier New" pitchFamily="49" charset="0"/>
              </a:rPr>
              <a:t>Typ štruktúry nemusíme pomenovať, ak priamo definujeme premenné (štruktúry) pri opise štruktúry:</a:t>
            </a:r>
          </a:p>
          <a:p>
            <a:pPr marL="82296" indent="0">
              <a:buNone/>
            </a:pPr>
            <a:endParaRPr lang="sk-SK" dirty="0" smtClean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truct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h;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v;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a;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teleso1, teleso2;</a:t>
            </a:r>
            <a:endParaRPr lang="sk-SK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2296" indent="0">
              <a:buNone/>
            </a:pPr>
            <a:endParaRPr lang="sk-SK" dirty="0" smtClean="0"/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Štruktúry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1700808"/>
            <a:ext cx="8316416" cy="5004556"/>
          </a:xfrm>
        </p:spPr>
        <p:txBody>
          <a:bodyPr>
            <a:normAutofit fontScale="92500" lnSpcReduction="20000"/>
          </a:bodyPr>
          <a:lstStyle/>
          <a:p>
            <a:r>
              <a:rPr lang="sk-SK" dirty="0" smtClean="0">
                <a:cs typeface="Courier New" pitchFamily="49" charset="0"/>
              </a:rPr>
              <a:t>Najčastejšie –deklarácia štruktúry ako dátového typu (</a:t>
            </a:r>
            <a:r>
              <a:rPr lang="sk-SK" dirty="0" err="1" smtClean="0">
                <a:cs typeface="Courier New" pitchFamily="49" charset="0"/>
              </a:rPr>
              <a:t>typedef</a:t>
            </a:r>
            <a:r>
              <a:rPr lang="sk-SK" dirty="0" smtClean="0">
                <a:cs typeface="Courier New" pitchFamily="49" charset="0"/>
              </a:rPr>
              <a:t>) – umožňuje pružnú úpravu programu (doplnenie premennej do štruktúry a pod.):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typedef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struct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h;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v;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a;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HmotnyBod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HmotnyBod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teleso1, teleso2;</a:t>
            </a:r>
            <a:endParaRPr lang="sk-SK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2296" indent="0">
              <a:buNone/>
            </a:pPr>
            <a:endParaRPr lang="sk-SK" dirty="0" smtClean="0"/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38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Štruktúry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1700808"/>
            <a:ext cx="8316416" cy="5004556"/>
          </a:xfrm>
        </p:spPr>
        <p:txBody>
          <a:bodyPr>
            <a:normAutofit/>
          </a:bodyPr>
          <a:lstStyle/>
          <a:p>
            <a:r>
              <a:rPr lang="sk-SK" dirty="0" smtClean="0">
                <a:cs typeface="Courier New" pitchFamily="49" charset="0"/>
              </a:rPr>
              <a:t>Práca so štruktúrami v programe: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dt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=0.001;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eleso2.h=0;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teleso2.v += teleso2.a*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dt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teleso2.h += teleso2.v*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dt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sk-SK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2296" indent="0">
              <a:buNone/>
            </a:pPr>
            <a:endParaRPr lang="sk-SK" dirty="0" smtClean="0"/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Štruktúry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1700808"/>
            <a:ext cx="8316416" cy="5004556"/>
          </a:xfrm>
        </p:spPr>
        <p:txBody>
          <a:bodyPr>
            <a:normAutofit fontScale="77500" lnSpcReduction="20000"/>
          </a:bodyPr>
          <a:lstStyle/>
          <a:p>
            <a:r>
              <a:rPr lang="sk-SK" dirty="0" smtClean="0">
                <a:cs typeface="Courier New" pitchFamily="49" charset="0"/>
              </a:rPr>
              <a:t>Štruktúry ako argumenty funkcií:</a:t>
            </a:r>
          </a:p>
          <a:p>
            <a:pPr marL="82296" indent="0">
              <a:buNone/>
            </a:pPr>
            <a:r>
              <a:rPr lang="sk-SK" dirty="0" err="1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ypedef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struct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h,v,a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;}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HmotnyBod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HmotnyBod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teleso;</a:t>
            </a:r>
          </a:p>
          <a:p>
            <a:pPr marL="82296" indent="0">
              <a:buNone/>
            </a:pPr>
            <a:r>
              <a:rPr lang="sk-SK" dirty="0" err="1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ouble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dt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=0.001;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Posun(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teleso,dt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82296" indent="0">
              <a:buNone/>
            </a:pP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 Posun (</a:t>
            </a:r>
            <a:r>
              <a:rPr lang="sk-SK" dirty="0" err="1">
                <a:latin typeface="Courier New" panose="02070309020205020404" pitchFamily="49" charset="0"/>
                <a:cs typeface="Courier New" panose="02070309020205020404" pitchFamily="49" charset="0"/>
              </a:rPr>
              <a:t>HmotnyBod</a:t>
            </a: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&amp;bod</a:t>
            </a: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sk-SK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dirty="0" err="1">
                <a:latin typeface="Courier New" panose="02070309020205020404" pitchFamily="49" charset="0"/>
                <a:cs typeface="Courier New" panose="02070309020205020404" pitchFamily="49" charset="0"/>
              </a:rPr>
              <a:t>dt</a:t>
            </a: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bod.v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+=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bod.a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dt</a:t>
            </a: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bod.h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+=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bod.v</a:t>
            </a:r>
            <a:r>
              <a:rPr lang="sk-SK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dt</a:t>
            </a: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82296" indent="0">
              <a:buNone/>
            </a:pPr>
            <a:r>
              <a:rPr lang="sk-SK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sk-SK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2296" indent="0">
              <a:buNone/>
            </a:pPr>
            <a:endParaRPr lang="sk-SK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2296" indent="0">
              <a:buNone/>
            </a:pPr>
            <a:endParaRPr lang="sk-SK" dirty="0" smtClean="0"/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Obdĺžniková bublina 4"/>
          <p:cNvSpPr/>
          <p:nvPr/>
        </p:nvSpPr>
        <p:spPr>
          <a:xfrm>
            <a:off x="4716016" y="2564904"/>
            <a:ext cx="2664296" cy="1044116"/>
          </a:xfrm>
          <a:prstGeom prst="wedgeRectCallout">
            <a:avLst>
              <a:gd name="adj1" fmla="val -94299"/>
              <a:gd name="adj2" fmla="val 866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Meno premennej (štruktúry) teleso typu </a:t>
            </a:r>
            <a:r>
              <a:rPr lang="sk-SK" dirty="0" err="1" smtClean="0"/>
              <a:t>HmotnyBod</a:t>
            </a:r>
            <a:endParaRPr lang="sk-SK" dirty="0"/>
          </a:p>
        </p:txBody>
      </p:sp>
      <p:sp>
        <p:nvSpPr>
          <p:cNvPr id="6" name="Obdĺžniková bublina 4"/>
          <p:cNvSpPr/>
          <p:nvPr/>
        </p:nvSpPr>
        <p:spPr>
          <a:xfrm>
            <a:off x="6300192" y="3681028"/>
            <a:ext cx="2664296" cy="1044116"/>
          </a:xfrm>
          <a:prstGeom prst="wedgeRectCallout">
            <a:avLst>
              <a:gd name="adj1" fmla="val -66842"/>
              <a:gd name="adj2" fmla="val 504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Premenná bod je referenciou na štruktúru typu </a:t>
            </a:r>
            <a:r>
              <a:rPr lang="sk-SK" dirty="0" err="1" smtClean="0"/>
              <a:t>HmotnyBod</a:t>
            </a:r>
            <a:endParaRPr lang="sk-SK" dirty="0"/>
          </a:p>
        </p:txBody>
      </p:sp>
      <p:sp>
        <p:nvSpPr>
          <p:cNvPr id="7" name="Obdĺžniková bublina 4"/>
          <p:cNvSpPr/>
          <p:nvPr/>
        </p:nvSpPr>
        <p:spPr>
          <a:xfrm>
            <a:off x="6156176" y="5517232"/>
            <a:ext cx="2664296" cy="1044116"/>
          </a:xfrm>
          <a:prstGeom prst="wedgeRectCallout">
            <a:avLst>
              <a:gd name="adj1" fmla="val -114676"/>
              <a:gd name="adj2" fmla="val -108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Operátor prístupu k vnútorným premenným štruktúry, na ktorú ukazuje premenná bod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9615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Štruktúry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1700808"/>
            <a:ext cx="8316416" cy="500455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sk-SK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2296" indent="0">
              <a:buNone/>
            </a:pPr>
            <a:endParaRPr lang="sk-SK" dirty="0" smtClean="0"/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1115616" y="1967964"/>
            <a:ext cx="7128792" cy="5004556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sk-SK" dirty="0" smtClean="0">
                <a:cs typeface="Courier New" pitchFamily="49" charset="0"/>
              </a:rPr>
              <a:t>Aj funkcia „Posun“  </a:t>
            </a:r>
            <a:r>
              <a:rPr lang="sk-SK" smtClean="0">
                <a:cs typeface="Courier New" pitchFamily="49" charset="0"/>
              </a:rPr>
              <a:t>patrí logicky k </a:t>
            </a:r>
            <a:r>
              <a:rPr lang="sk-SK" dirty="0" smtClean="0">
                <a:cs typeface="Courier New" pitchFamily="49" charset="0"/>
              </a:rPr>
              <a:t>dátam uloženým v štruktúre</a:t>
            </a:r>
          </a:p>
          <a:p>
            <a:r>
              <a:rPr lang="sk-SK" dirty="0" smtClean="0">
                <a:solidFill>
                  <a:srgbClr val="00B0F0"/>
                </a:solidFill>
                <a:cs typeface="Courier New" pitchFamily="49" charset="0"/>
              </a:rPr>
              <a:t>Objekty</a:t>
            </a:r>
            <a:r>
              <a:rPr lang="sk-SK" dirty="0" smtClean="0">
                <a:cs typeface="Courier New" pitchFamily="49" charset="0"/>
              </a:rPr>
              <a:t> v C++ - okrem dátových premenných obsahujú aj funkcie pre prácu s dátami</a:t>
            </a: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Font typeface="Wingdings 2"/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52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#DEFINE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fontScale="92500"/>
          </a:bodyPr>
          <a:lstStyle/>
          <a:p>
            <a:r>
              <a:rPr lang="sk-SK" sz="2800" dirty="0" smtClean="0"/>
              <a:t>Načo to je dobré? Napríklad:</a:t>
            </a:r>
          </a:p>
          <a:p>
            <a:r>
              <a:rPr lang="sk-SK" sz="2800" dirty="0" smtClean="0"/>
              <a:t>Alokovať prehnane veľké polia nemá zmysel</a:t>
            </a:r>
          </a:p>
          <a:p>
            <a:r>
              <a:rPr lang="sk-SK" sz="2800" dirty="0" smtClean="0">
                <a:solidFill>
                  <a:srgbClr val="FF0000"/>
                </a:solidFill>
              </a:rPr>
              <a:t>Treba pružne prerábať program na iné veľkosti polí</a:t>
            </a:r>
          </a:p>
          <a:p>
            <a:r>
              <a:rPr lang="sk-SK" sz="2800" dirty="0" smtClean="0"/>
              <a:t>Veľkosť poľa sa nachádza na mnohých miestach programu, ľahko niekde zabudneme zmeniť číslo</a:t>
            </a:r>
          </a:p>
          <a:p>
            <a:endParaRPr lang="sk-SK" sz="2800" dirty="0" smtClean="0">
              <a:solidFill>
                <a:srgbClr val="FF0000"/>
              </a:solidFill>
            </a:endParaRPr>
          </a:p>
          <a:p>
            <a:r>
              <a:rPr lang="sk-SK" sz="2800" dirty="0" smtClean="0">
                <a:solidFill>
                  <a:srgbClr val="FF0000"/>
                </a:solidFill>
              </a:rPr>
              <a:t>Poznámka</a:t>
            </a:r>
            <a:r>
              <a:rPr lang="sk-SK" sz="2800" dirty="0" smtClean="0"/>
              <a:t>: novšie kompilátory C/C++ už umožňujú dynamicky alokovať pole pomocou obsahu premennej:</a:t>
            </a:r>
          </a:p>
          <a:p>
            <a:pPr marL="356616" lvl="1" indent="0">
              <a:buNone/>
            </a:pP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sk-SK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sk-SK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&lt;&lt;"Zadaj </a:t>
            </a:r>
            <a:r>
              <a:rPr lang="sk-SK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velkost</a:t>
            </a:r>
            <a:r>
              <a:rPr lang="sk-SK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pola</a:t>
            </a:r>
            <a:r>
              <a:rPr lang="sk-SK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:";</a:t>
            </a:r>
          </a:p>
          <a:p>
            <a:pPr marL="356616" lvl="1" indent="0">
              <a:buNone/>
            </a:pP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sk-SK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sk-SK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&gt;&gt;n;</a:t>
            </a:r>
          </a:p>
          <a:p>
            <a:pPr marL="356616" lvl="1" indent="0">
              <a:buNone/>
            </a:pPr>
            <a:r>
              <a:rPr lang="sk-SK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sk-SK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pole[n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sk-SK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sk-SK" sz="2800" dirty="0" smtClean="0"/>
              <a:t/>
            </a:r>
            <a:br>
              <a:rPr lang="sk-SK" sz="2800" dirty="0" smtClean="0"/>
            </a:br>
            <a:endParaRPr lang="sk-SK" sz="2800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60480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#DEFINE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196752"/>
            <a:ext cx="8100392" cy="5661248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define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10</a:t>
            </a:r>
          </a:p>
          <a:p>
            <a:pPr marL="82296" indent="0">
              <a:buNone/>
            </a:pP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x[</a:t>
            </a:r>
            <a:r>
              <a:rPr lang="sk-SK" sz="33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];</a:t>
            </a:r>
          </a:p>
          <a:p>
            <a:pPr marL="82296" indent="0">
              <a:buNone/>
            </a:pP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&lt;&lt; “Zadaj “ &lt;&lt; </a:t>
            </a:r>
            <a:r>
              <a:rPr lang="sk-SK" sz="33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&lt;&lt; “ 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cisel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: “;</a:t>
            </a:r>
          </a:p>
          <a:p>
            <a:pPr marL="82296" indent="0">
              <a:buNone/>
            </a:pP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i=0;i&lt;</a:t>
            </a:r>
            <a:r>
              <a:rPr lang="sk-SK" sz="33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;i++)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&gt;&gt; x[i];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/>
              <a:t>V skutočnosti pôjde na kompiláciu text: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x[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10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];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 &lt;&lt; “Zadaj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“ &lt;&lt; 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10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&lt;&lt; “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cisel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: “;</a:t>
            </a:r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i=0;i&lt;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10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;i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dirty="0" err="1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 &gt;&gt; x[i];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endParaRPr lang="sk-SK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5141168" y="476672"/>
            <a:ext cx="3600400" cy="1332148"/>
          </a:xfrm>
          <a:prstGeom prst="wedgeRectCallout">
            <a:avLst>
              <a:gd name="adj1" fmla="val -40711"/>
              <a:gd name="adj2" fmla="val 790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Nahradzovanie sa neurobí vo vnútri textov:</a:t>
            </a:r>
          </a:p>
          <a:p>
            <a:pPr algn="ctr"/>
            <a:r>
              <a:rPr lang="sk-SK" dirty="0" smtClean="0"/>
              <a:t>“Zadaj N </a:t>
            </a:r>
            <a:r>
              <a:rPr lang="sk-SK" dirty="0" err="1" smtClean="0"/>
              <a:t>cisel</a:t>
            </a:r>
            <a:r>
              <a:rPr lang="sk-SK" dirty="0" smtClean="0"/>
              <a:t>:  “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0577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#DEFINE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196752"/>
            <a:ext cx="8100392" cy="5661248"/>
          </a:xfrm>
        </p:spPr>
        <p:txBody>
          <a:bodyPr>
            <a:normAutofit/>
          </a:bodyPr>
          <a:lstStyle/>
          <a:p>
            <a:r>
              <a:rPr lang="sk-SK" sz="3000" dirty="0" smtClean="0"/>
              <a:t>Ešte šikovnejšie použitie #</a:t>
            </a:r>
            <a:r>
              <a:rPr lang="sk-SK" sz="3000" dirty="0" err="1" smtClean="0"/>
              <a:t>define</a:t>
            </a:r>
            <a:r>
              <a:rPr lang="sk-SK" sz="3000" dirty="0" smtClean="0"/>
              <a:t> – ako tzv. </a:t>
            </a:r>
            <a:r>
              <a:rPr lang="sk-SK" sz="3000" b="1" dirty="0" smtClean="0">
                <a:solidFill>
                  <a:srgbClr val="FF0000"/>
                </a:solidFill>
              </a:rPr>
              <a:t>makro </a:t>
            </a:r>
            <a:r>
              <a:rPr lang="sk-SK" sz="3000" dirty="0" smtClean="0"/>
              <a:t>– jednoduchá funkcia:</a:t>
            </a: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define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X2(x) (x)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(x)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a;</a:t>
            </a: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&lt;&lt; “Zadaj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cislo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: “;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&gt;&gt; a;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&lt;&lt; “Druha mocnina: “ &lt;&lt; X2(a);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600" dirty="0" smtClean="0"/>
              <a:t>Na kompiláciu pôjde:</a:t>
            </a:r>
          </a:p>
          <a:p>
            <a:pPr marL="82296" indent="0">
              <a:buNone/>
            </a:pP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&lt;&lt; “Druha mocnina: “ &lt;&lt; 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(a);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423971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#DEFINE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196752"/>
            <a:ext cx="8100392" cy="5661248"/>
          </a:xfrm>
        </p:spPr>
        <p:txBody>
          <a:bodyPr>
            <a:normAutofit/>
          </a:bodyPr>
          <a:lstStyle/>
          <a:p>
            <a:r>
              <a:rPr lang="sk-SK" sz="3800" dirty="0" smtClean="0"/>
              <a:t>Prečo dávame do definície </a:t>
            </a:r>
            <a:r>
              <a:rPr lang="sk-SK" sz="3800" dirty="0" err="1" smtClean="0"/>
              <a:t>makra</a:t>
            </a:r>
            <a:r>
              <a:rPr lang="sk-SK" sz="3800" dirty="0" smtClean="0"/>
              <a:t> zátvorky? Nemôže to byť bez nich?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define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X2(x) 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x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X2(a1); </a:t>
            </a:r>
            <a:r>
              <a:rPr lang="sk-SK" dirty="0" smtClean="0">
                <a:cs typeface="Courier New" pitchFamily="49" charset="0"/>
              </a:rPr>
              <a:t>na kompiláciu: 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a1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a1; - O.K.</a:t>
            </a: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X2(2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+1); </a:t>
            </a:r>
            <a:r>
              <a:rPr lang="sk-SK" dirty="0">
                <a:cs typeface="Courier New" pitchFamily="49" charset="0"/>
              </a:rPr>
              <a:t>na kompiláciu: 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*n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+1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*n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+1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-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zle!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41922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#DEFINE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196752"/>
            <a:ext cx="8100392" cy="5661248"/>
          </a:xfrm>
        </p:spPr>
        <p:txBody>
          <a:bodyPr>
            <a:normAutofit/>
          </a:bodyPr>
          <a:lstStyle/>
          <a:p>
            <a:r>
              <a:rPr lang="sk-SK" sz="3800" dirty="0" smtClean="0"/>
              <a:t>Prečo dávame do definície </a:t>
            </a:r>
            <a:r>
              <a:rPr lang="sk-SK" sz="3800" dirty="0" err="1" smtClean="0"/>
              <a:t>makra</a:t>
            </a:r>
            <a:r>
              <a:rPr lang="sk-SK" sz="3800" dirty="0" smtClean="0"/>
              <a:t> zátvorky? Nemôže to byť bez nich?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define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X2(x) (x)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(x)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X2(a); </a:t>
            </a:r>
            <a:r>
              <a:rPr lang="sk-SK" dirty="0" smtClean="0">
                <a:cs typeface="Courier New" pitchFamily="49" charset="0"/>
              </a:rPr>
              <a:t>na kompiláciu: 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(a)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(a); - O.K.</a:t>
            </a: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X2(2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+1); </a:t>
            </a:r>
            <a:r>
              <a:rPr lang="sk-SK" dirty="0">
                <a:cs typeface="Courier New" pitchFamily="49" charset="0"/>
              </a:rPr>
              <a:t>na kompiláciu: </a:t>
            </a:r>
            <a:r>
              <a:rPr lang="sk-SK" dirty="0" smtClean="0">
                <a:cs typeface="Courier New" pitchFamily="49" charset="0"/>
              </a:rPr>
              <a:t>(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*n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+1)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(2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*n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+1); 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-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O.K.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4806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#INCLUDE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lnSpcReduction="10000"/>
          </a:bodyPr>
          <a:lstStyle/>
          <a:p>
            <a:r>
              <a:rPr lang="sk-SK" sz="3000" dirty="0" smtClean="0">
                <a:solidFill>
                  <a:srgbClr val="FF0000"/>
                </a:solidFill>
              </a:rPr>
              <a:t>#</a:t>
            </a:r>
            <a:r>
              <a:rPr lang="sk-SK" sz="3000" dirty="0" err="1" smtClean="0">
                <a:solidFill>
                  <a:srgbClr val="FF0000"/>
                </a:solidFill>
              </a:rPr>
              <a:t>include</a:t>
            </a:r>
            <a:r>
              <a:rPr lang="sk-SK" sz="3000" dirty="0" smtClean="0">
                <a:solidFill>
                  <a:srgbClr val="FF0000"/>
                </a:solidFill>
              </a:rPr>
              <a:t> </a:t>
            </a:r>
            <a:r>
              <a:rPr lang="sk-SK" sz="3000" dirty="0" smtClean="0"/>
              <a:t>– vloží text zo súboru </a:t>
            </a:r>
          </a:p>
          <a:p>
            <a:pPr marL="82296" indent="0">
              <a:buNone/>
            </a:pPr>
            <a:r>
              <a:rPr lang="sk-SK" sz="30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30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3000" dirty="0" smtClean="0">
                <a:latin typeface="Courier New" pitchFamily="49" charset="0"/>
                <a:cs typeface="Courier New" pitchFamily="49" charset="0"/>
              </a:rPr>
              <a:t> “</a:t>
            </a:r>
            <a:r>
              <a:rPr lang="sk-SK" sz="3000" dirty="0" err="1" smtClean="0">
                <a:latin typeface="Courier New" pitchFamily="49" charset="0"/>
                <a:cs typeface="Courier New" pitchFamily="49" charset="0"/>
              </a:rPr>
              <a:t>inverzia.cpp</a:t>
            </a:r>
            <a:r>
              <a:rPr lang="sk-SK" sz="3000" dirty="0" smtClean="0">
                <a:latin typeface="Courier New" pitchFamily="49" charset="0"/>
                <a:cs typeface="Courier New" pitchFamily="49" charset="0"/>
              </a:rPr>
              <a:t>“ </a:t>
            </a:r>
            <a:endParaRPr lang="sk-SK" sz="3000" dirty="0">
              <a:latin typeface="Courier New" pitchFamily="49" charset="0"/>
              <a:cs typeface="Courier New" pitchFamily="49" charset="0"/>
            </a:endParaRPr>
          </a:p>
          <a:p>
            <a:endParaRPr lang="sk-SK" sz="3000" dirty="0"/>
          </a:p>
          <a:p>
            <a:endParaRPr lang="sk-SK" sz="3000" dirty="0" smtClean="0"/>
          </a:p>
          <a:p>
            <a:endParaRPr lang="sk-SK" sz="3000" dirty="0" smtClean="0"/>
          </a:p>
          <a:p>
            <a:r>
              <a:rPr lang="sk-SK" sz="30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30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3000" dirty="0" smtClean="0">
                <a:latin typeface="Courier New" pitchFamily="49" charset="0"/>
                <a:cs typeface="Courier New" pitchFamily="49" charset="0"/>
              </a:rPr>
              <a:t> “</a:t>
            </a:r>
            <a:r>
              <a:rPr lang="sk-SK" sz="3000" dirty="0" err="1" smtClean="0">
                <a:latin typeface="Courier New" pitchFamily="49" charset="0"/>
                <a:cs typeface="Courier New" pitchFamily="49" charset="0"/>
              </a:rPr>
              <a:t>inverzia.cpp</a:t>
            </a:r>
            <a:r>
              <a:rPr lang="sk-SK" sz="3000" dirty="0" smtClean="0">
                <a:latin typeface="Courier New" pitchFamily="49" charset="0"/>
                <a:cs typeface="Courier New" pitchFamily="49" charset="0"/>
              </a:rPr>
              <a:t>“ – </a:t>
            </a:r>
            <a:r>
              <a:rPr lang="sk-SK" sz="3000" dirty="0" smtClean="0">
                <a:cs typeface="Courier New" pitchFamily="49" charset="0"/>
              </a:rPr>
              <a:t>súbor sa nachádza pri súbore s naším programom</a:t>
            </a:r>
          </a:p>
          <a:p>
            <a:r>
              <a:rPr lang="sk-SK" sz="26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“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C:\Users\janko\inverzia.cpp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“ </a:t>
            </a:r>
            <a:r>
              <a:rPr lang="sk-SK" sz="3000" dirty="0">
                <a:latin typeface="Courier New" pitchFamily="49" charset="0"/>
                <a:cs typeface="Courier New" pitchFamily="49" charset="0"/>
              </a:rPr>
              <a:t>– </a:t>
            </a:r>
            <a:r>
              <a:rPr lang="sk-SK" sz="3000" dirty="0" smtClean="0">
                <a:cs typeface="Courier New" pitchFamily="49" charset="0"/>
              </a:rPr>
              <a:t>uvedená úplná cesta k súboru</a:t>
            </a:r>
          </a:p>
          <a:p>
            <a:r>
              <a:rPr lang="sk-SK" sz="30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30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3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3000" dirty="0" err="1" smtClean="0">
                <a:latin typeface="Courier New" pitchFamily="49" charset="0"/>
                <a:cs typeface="Courier New" pitchFamily="49" charset="0"/>
              </a:rPr>
              <a:t>iostream</a:t>
            </a:r>
            <a:r>
              <a:rPr lang="sk-SK" sz="3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sk-SK" sz="3000" dirty="0" smtClean="0">
                <a:latin typeface="Courier New" pitchFamily="49" charset="0"/>
                <a:cs typeface="Courier New" pitchFamily="49" charset="0"/>
              </a:rPr>
              <a:t> - </a:t>
            </a:r>
            <a:r>
              <a:rPr lang="sk-SK" sz="3000" dirty="0" smtClean="0">
                <a:cs typeface="Courier New" pitchFamily="49" charset="0"/>
              </a:rPr>
              <a:t>súbor sa nachádza na štandardnom mieste </a:t>
            </a:r>
          </a:p>
          <a:p>
            <a:endParaRPr lang="sk-SK" dirty="0">
              <a:cs typeface="Courier New" pitchFamily="49" charset="0"/>
            </a:endParaRPr>
          </a:p>
          <a:p>
            <a:endParaRPr lang="sk-SK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220300" y="2821137"/>
            <a:ext cx="2664296" cy="792088"/>
          </a:xfrm>
          <a:prstGeom prst="wedgeRectCallout">
            <a:avLst>
              <a:gd name="adj1" fmla="val 28048"/>
              <a:gd name="adj2" fmla="val -958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Príkaz pre </a:t>
            </a:r>
            <a:r>
              <a:rPr lang="sk-SK" dirty="0" err="1" smtClean="0"/>
              <a:t>preprocesor</a:t>
            </a:r>
            <a:r>
              <a:rPr lang="sk-SK" dirty="0" smtClean="0"/>
              <a:t>, vložiť text zo súboru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3707904" y="2814624"/>
            <a:ext cx="2664296" cy="522058"/>
          </a:xfrm>
          <a:prstGeom prst="wedgeRectCallout">
            <a:avLst>
              <a:gd name="adj1" fmla="val -24993"/>
              <a:gd name="adj2" fmla="val -1239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Meno súboru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436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#INCLUDE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3000" dirty="0" smtClean="0"/>
              <a:t>Príklad: máme pripravenú funkciu pre inverziu matice v súbore „</a:t>
            </a:r>
            <a:r>
              <a:rPr lang="sk-SK" sz="3000" dirty="0" err="1" smtClean="0"/>
              <a:t>inverzia.cpp</a:t>
            </a:r>
            <a:r>
              <a:rPr lang="sk-SK" sz="3000" dirty="0" smtClean="0"/>
              <a:t>“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double </a:t>
            </a:r>
            <a:r>
              <a:rPr lang="fr-FR" sz="2400" dirty="0" err="1">
                <a:latin typeface="Courier New" pitchFamily="49" charset="0"/>
                <a:cs typeface="Courier New" pitchFamily="49" charset="0"/>
              </a:rPr>
              <a:t>MatrixInversion</a:t>
            </a:r>
            <a:r>
              <a:rPr lang="fr-FR" sz="2400" dirty="0">
                <a:latin typeface="Courier New" pitchFamily="49" charset="0"/>
                <a:cs typeface="Courier New" pitchFamily="49" charset="0"/>
              </a:rPr>
              <a:t>(double (&amp;A)[30][30], </a:t>
            </a:r>
            <a:r>
              <a:rPr lang="fr-FR" sz="2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fr-FR" sz="2400" dirty="0">
                <a:latin typeface="Courier New" pitchFamily="49" charset="0"/>
                <a:cs typeface="Courier New" pitchFamily="49" charset="0"/>
              </a:rPr>
              <a:t> n, double (&amp;</a:t>
            </a:r>
            <a:r>
              <a:rPr lang="fr-FR" sz="2400" dirty="0" err="1">
                <a:latin typeface="Courier New" pitchFamily="49" charset="0"/>
                <a:cs typeface="Courier New" pitchFamily="49" charset="0"/>
              </a:rPr>
              <a:t>AInverse</a:t>
            </a:r>
            <a:r>
              <a:rPr lang="fr-FR" sz="2400" dirty="0">
                <a:latin typeface="Courier New" pitchFamily="49" charset="0"/>
                <a:cs typeface="Courier New" pitchFamily="49" charset="0"/>
              </a:rPr>
              <a:t>)[30][30])</a:t>
            </a:r>
          </a:p>
          <a:p>
            <a:pPr marL="82296" indent="0">
              <a:buNone/>
            </a:pP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r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eturn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det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}</a:t>
            </a:r>
            <a:endParaRPr lang="fr-FR" sz="2400" dirty="0">
              <a:latin typeface="Courier New" pitchFamily="49" charset="0"/>
              <a:cs typeface="Courier New" pitchFamily="49" charset="0"/>
            </a:endParaRPr>
          </a:p>
          <a:p>
            <a:endParaRPr lang="sk-SK" sz="3000" dirty="0"/>
          </a:p>
          <a:p>
            <a:endParaRPr lang="sk-SK" dirty="0">
              <a:cs typeface="Courier New" pitchFamily="49" charset="0"/>
            </a:endParaRP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01581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2966</TotalTime>
  <Words>1304</Words>
  <Application>Microsoft Office PowerPoint</Application>
  <PresentationFormat>On-screen Show (4:3)</PresentationFormat>
  <Paragraphs>319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Courier New</vt:lpstr>
      <vt:lpstr>Gill Sans MT</vt:lpstr>
      <vt:lpstr>Verdana</vt:lpstr>
      <vt:lpstr>Wingdings 2</vt:lpstr>
      <vt:lpstr>Slnovrat</vt:lpstr>
      <vt:lpstr>Metódy pre zlepšenie čitateľnosti programu a jeho údržby  #DEFINE,  #include,  typedef,  enum, STRUCT   </vt:lpstr>
      <vt:lpstr>#DEFINE</vt:lpstr>
      <vt:lpstr>#DEFINE</vt:lpstr>
      <vt:lpstr>#DEFINE</vt:lpstr>
      <vt:lpstr>#DEFINE</vt:lpstr>
      <vt:lpstr>#DEFINE</vt:lpstr>
      <vt:lpstr>#DEFINE</vt:lpstr>
      <vt:lpstr>#INCLUDE</vt:lpstr>
      <vt:lpstr>#INCLUDE</vt:lpstr>
      <vt:lpstr>#INCLUDE</vt:lpstr>
      <vt:lpstr>#INCLUDE</vt:lpstr>
      <vt:lpstr>#INCLUDE</vt:lpstr>
      <vt:lpstr>typedef</vt:lpstr>
      <vt:lpstr>typedef</vt:lpstr>
      <vt:lpstr>typedef</vt:lpstr>
      <vt:lpstr>typedef</vt:lpstr>
      <vt:lpstr>typedef</vt:lpstr>
      <vt:lpstr>enum</vt:lpstr>
      <vt:lpstr>enum</vt:lpstr>
      <vt:lpstr>enum</vt:lpstr>
      <vt:lpstr>enum</vt:lpstr>
      <vt:lpstr>enum</vt:lpstr>
      <vt:lpstr>enum</vt:lpstr>
      <vt:lpstr>Štruktúry</vt:lpstr>
      <vt:lpstr>Štruktúry</vt:lpstr>
      <vt:lpstr>Štruktúry</vt:lpstr>
      <vt:lpstr>Štruktúry</vt:lpstr>
      <vt:lpstr>Štruktúry</vt:lpstr>
      <vt:lpstr>Štruktúry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Frantisek Kundracik</cp:lastModifiedBy>
  <cp:revision>177</cp:revision>
  <dcterms:created xsi:type="dcterms:W3CDTF">2013-03-01T08:46:17Z</dcterms:created>
  <dcterms:modified xsi:type="dcterms:W3CDTF">2020-10-28T15:16:38Z</dcterms:modified>
</cp:coreProperties>
</file>