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321" r:id="rId4"/>
    <p:sldId id="322" r:id="rId5"/>
    <p:sldId id="323" r:id="rId6"/>
    <p:sldId id="324" r:id="rId7"/>
    <p:sldId id="325" r:id="rId8"/>
    <p:sldId id="326" r:id="rId9"/>
    <p:sldId id="328" r:id="rId10"/>
    <p:sldId id="327" r:id="rId11"/>
    <p:sldId id="329" r:id="rId12"/>
    <p:sldId id="330" r:id="rId13"/>
    <p:sldId id="331" r:id="rId14"/>
    <p:sldId id="332" r:id="rId15"/>
    <p:sldId id="333" r:id="rId16"/>
    <p:sldId id="334" r:id="rId17"/>
    <p:sldId id="335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71" d="100"/>
          <a:sy n="71" d="100"/>
        </p:scale>
        <p:origin x="1327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14. 12. 2020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4"/>
            <a:ext cx="7200800" cy="4141044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Objektovo orientované programovanie</a:t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2200" dirty="0" smtClean="0"/>
              <a:t>Trieda, členské premenné a funkcie </a:t>
            </a:r>
            <a:br>
              <a:rPr lang="sk-SK" sz="2200" dirty="0" smtClean="0"/>
            </a:br>
            <a:r>
              <a:rPr lang="sk-SK" sz="2200" dirty="0" smtClean="0"/>
              <a:t>Verejné a privátne premenné a funkcie</a:t>
            </a:r>
            <a:br>
              <a:rPr lang="sk-SK" sz="2200" dirty="0" smtClean="0"/>
            </a:br>
            <a:r>
              <a:rPr lang="sk-SK" sz="2200" dirty="0" smtClean="0"/>
              <a:t/>
            </a:r>
            <a:br>
              <a:rPr lang="sk-SK" sz="2200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Konštruktory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890718"/>
            <a:ext cx="8172400" cy="5967282"/>
          </a:xfrm>
        </p:spPr>
        <p:txBody>
          <a:bodyPr>
            <a:normAutofit lnSpcReduction="10000"/>
          </a:bodyPr>
          <a:lstStyle/>
          <a:p>
            <a:r>
              <a:rPr lang="sk-SK" sz="2400" dirty="0" smtClean="0">
                <a:cs typeface="Courier New" pitchFamily="49" charset="0"/>
              </a:rPr>
              <a:t>Vytváranie objektov s naplnenými hodnotami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Muro(1,1.5,“Miao!“);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sk-SK" sz="2400" dirty="0" smtClean="0">
                <a:cs typeface="Courier New" pitchFamily="49" charset="0"/>
              </a:rPr>
              <a:t>Špeciálna funkcia s menom triedy - „</a:t>
            </a:r>
            <a:r>
              <a:rPr lang="sk-SK" sz="2400" dirty="0" smtClean="0">
                <a:solidFill>
                  <a:srgbClr val="FF0000"/>
                </a:solidFill>
                <a:cs typeface="Courier New" pitchFamily="49" charset="0"/>
              </a:rPr>
              <a:t>konštruktor</a:t>
            </a:r>
            <a:r>
              <a:rPr lang="sk-SK" sz="2400" dirty="0" smtClean="0">
                <a:cs typeface="Courier New" pitchFamily="49" charset="0"/>
              </a:rPr>
              <a:t>“</a:t>
            </a:r>
          </a:p>
          <a:p>
            <a:r>
              <a:rPr lang="sk-SK" sz="2400" dirty="0" smtClean="0">
                <a:cs typeface="Courier New" pitchFamily="49" charset="0"/>
              </a:rPr>
              <a:t>Ak si žiadny konštruktor nenaprogramujeme, </a:t>
            </a:r>
            <a:r>
              <a:rPr lang="sk-SK" sz="2400" dirty="0" smtClean="0">
                <a:solidFill>
                  <a:srgbClr val="FF0000"/>
                </a:solidFill>
                <a:cs typeface="Courier New" pitchFamily="49" charset="0"/>
              </a:rPr>
              <a:t>štandardný konštruktor pripraví sám kompilátor</a:t>
            </a:r>
            <a:r>
              <a:rPr lang="sk-SK" sz="2400" dirty="0" smtClean="0">
                <a:cs typeface="Courier New" pitchFamily="49" charset="0"/>
              </a:rPr>
              <a:t> – preto sme ho zatiaľ „nepotrebovali“</a:t>
            </a:r>
          </a:p>
          <a:p>
            <a:r>
              <a:rPr lang="sk-SK" sz="2400" dirty="0" smtClean="0">
                <a:cs typeface="Courier New" pitchFamily="49" charset="0"/>
              </a:rPr>
              <a:t>Ak si vytvoríme aspoň jeden </a:t>
            </a:r>
            <a:r>
              <a:rPr lang="sk-SK" sz="2400" dirty="0" smtClean="0">
                <a:solidFill>
                  <a:srgbClr val="FF0000"/>
                </a:solidFill>
                <a:cs typeface="Courier New" pitchFamily="49" charset="0"/>
              </a:rPr>
              <a:t>vlastný</a:t>
            </a:r>
            <a:r>
              <a:rPr lang="sk-SK" sz="2400" dirty="0" smtClean="0">
                <a:cs typeface="Courier New" pitchFamily="49" charset="0"/>
              </a:rPr>
              <a:t> konštruktor – </a:t>
            </a:r>
            <a:r>
              <a:rPr lang="sk-SK" sz="2400" dirty="0" smtClean="0">
                <a:solidFill>
                  <a:srgbClr val="FF0000"/>
                </a:solidFill>
                <a:cs typeface="Courier New" pitchFamily="49" charset="0"/>
              </a:rPr>
              <a:t>štandardný konštruktor sa nevytvor</a:t>
            </a:r>
            <a:r>
              <a:rPr lang="sk-SK" sz="2400" b="1" dirty="0" smtClean="0">
                <a:solidFill>
                  <a:srgbClr val="FF0000"/>
                </a:solidFill>
                <a:cs typeface="Courier New" pitchFamily="49" charset="0"/>
              </a:rPr>
              <a:t>í</a:t>
            </a:r>
            <a:r>
              <a:rPr lang="sk-SK" sz="2400" dirty="0" smtClean="0">
                <a:cs typeface="Courier New" pitchFamily="49" charset="0"/>
              </a:rPr>
              <a:t>!</a:t>
            </a:r>
          </a:p>
          <a:p>
            <a:r>
              <a:rPr lang="sk-SK" sz="2400" dirty="0" smtClean="0">
                <a:cs typeface="Courier New" pitchFamily="49" charset="0"/>
              </a:rPr>
              <a:t>Konštruktor nič nevracia (ani návratový typ </a:t>
            </a:r>
            <a:r>
              <a:rPr lang="sk-SK" sz="2400" dirty="0" err="1" smtClean="0">
                <a:cs typeface="Courier New" pitchFamily="49" charset="0"/>
              </a:rPr>
              <a:t>void</a:t>
            </a:r>
            <a:r>
              <a:rPr lang="sk-SK" sz="2400" dirty="0" smtClean="0">
                <a:cs typeface="Courier New" pitchFamily="49" charset="0"/>
              </a:rPr>
              <a:t>)!</a:t>
            </a:r>
          </a:p>
          <a:p>
            <a:pPr marL="82296" indent="0">
              <a:buNone/>
            </a:pPr>
            <a:endParaRPr lang="sk-SK" sz="2400" dirty="0" smtClean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i="1" dirty="0" smtClean="0">
                <a:cs typeface="Courier New" pitchFamily="49" charset="0"/>
              </a:rPr>
              <a:t>Príklad 5</a:t>
            </a:r>
            <a:endParaRPr lang="sk-SK" sz="2400" i="1" dirty="0"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922900" y="2348880"/>
            <a:ext cx="1080120" cy="720080"/>
          </a:xfrm>
          <a:prstGeom prst="wedgeRectCallout">
            <a:avLst>
              <a:gd name="adj1" fmla="val 155345"/>
              <a:gd name="adj2" fmla="val -1357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err="1" smtClean="0"/>
              <a:t>jehoVek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2627784" y="2348880"/>
            <a:ext cx="1656184" cy="720080"/>
          </a:xfrm>
          <a:prstGeom prst="wedgeRectCallout">
            <a:avLst>
              <a:gd name="adj1" fmla="val 21876"/>
              <a:gd name="adj2" fmla="val -1364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err="1" smtClean="0"/>
              <a:t>jehoHmotnost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4932040" y="2348880"/>
            <a:ext cx="792088" cy="720080"/>
          </a:xfrm>
          <a:prstGeom prst="wedgeRectCallout">
            <a:avLst>
              <a:gd name="adj1" fmla="val -66416"/>
              <a:gd name="adj2" fmla="val -1364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err="1" smtClean="0"/>
              <a:t>mnau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155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25121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Konštruktory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5226" y="764704"/>
            <a:ext cx="8172400" cy="5967282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Kocur</a:t>
            </a:r>
            <a:endParaRPr lang="sk-SK" sz="1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jehoVek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jehoHmotnost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vek,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hmotnost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zvuk[]);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 smtClean="0">
                <a:latin typeface="Courier New" pitchFamily="49" charset="0"/>
                <a:cs typeface="Courier New" pitchFamily="49" charset="0"/>
              </a:rPr>
              <a:t>NaucSaMnaukat</a:t>
            </a:r>
            <a:r>
              <a:rPr lang="sk-SK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zvuk[]);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Zamnaukaj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mnau[20];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 marL="82296" indent="0">
              <a:buNone/>
            </a:pPr>
            <a:r>
              <a:rPr lang="sk-SK" sz="1400" dirty="0" err="1" smtClean="0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::Kocur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vek,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hmotnost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 zvuk[])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jehoVek=vek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jehoHmotnost=hmotnost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strcpy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mnau,zvuk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1400" dirty="0" err="1">
                <a:latin typeface="Courier New" pitchFamily="49" charset="0"/>
                <a:cs typeface="Courier New" pitchFamily="49" charset="0"/>
              </a:rPr>
              <a:t>Kocur::Kocur</a:t>
            </a:r>
            <a:r>
              <a:rPr lang="sk-SK" sz="14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" name="Obdĺžniková bublina 4"/>
          <p:cNvSpPr/>
          <p:nvPr/>
        </p:nvSpPr>
        <p:spPr>
          <a:xfrm>
            <a:off x="5220072" y="4725710"/>
            <a:ext cx="3600400" cy="720080"/>
          </a:xfrm>
          <a:prstGeom prst="wedgeRectCallout">
            <a:avLst>
              <a:gd name="adj1" fmla="val -115430"/>
              <a:gd name="adj2" fmla="val -60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Implementácia prvého konštruktoru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5508104" y="2492896"/>
            <a:ext cx="3312368" cy="720080"/>
          </a:xfrm>
          <a:prstGeom prst="wedgeRectCallout">
            <a:avLst>
              <a:gd name="adj1" fmla="val -138427"/>
              <a:gd name="adj2" fmla="val -26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Prázdny (štandardný) konštruktor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6156176" y="1412776"/>
            <a:ext cx="2664296" cy="720080"/>
          </a:xfrm>
          <a:prstGeom prst="wedgeRectCallout">
            <a:avLst>
              <a:gd name="adj1" fmla="val -100348"/>
              <a:gd name="adj2" fmla="val 65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Konštruktor s napĺňaním</a:t>
            </a:r>
            <a:endParaRPr lang="sk-SK" dirty="0"/>
          </a:p>
        </p:txBody>
      </p:sp>
      <p:sp>
        <p:nvSpPr>
          <p:cNvPr id="8" name="Obdĺžniková bublina 7"/>
          <p:cNvSpPr/>
          <p:nvPr/>
        </p:nvSpPr>
        <p:spPr>
          <a:xfrm>
            <a:off x="5220072" y="5968458"/>
            <a:ext cx="3744416" cy="720080"/>
          </a:xfrm>
          <a:prstGeom prst="wedgeRectCallout">
            <a:avLst>
              <a:gd name="adj1" fmla="val -115430"/>
              <a:gd name="adj2" fmla="val -27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Implementácia druhého konštruktoru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3587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err="1" smtClean="0"/>
              <a:t>Deštruktor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Ak treba niečo vykonať pri ukončení existencie objektu - špeciálna </a:t>
            </a:r>
            <a:r>
              <a:rPr lang="sk-SK" sz="2800" dirty="0">
                <a:cs typeface="Courier New" pitchFamily="49" charset="0"/>
              </a:rPr>
              <a:t>funkcia </a:t>
            </a:r>
            <a:r>
              <a:rPr lang="sk-SK" sz="2800" dirty="0" smtClean="0">
                <a:cs typeface="Courier New" pitchFamily="49" charset="0"/>
              </a:rPr>
              <a:t>- „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deštruktor</a:t>
            </a:r>
            <a:r>
              <a:rPr lang="sk-SK" sz="2800" dirty="0">
                <a:cs typeface="Courier New" pitchFamily="49" charset="0"/>
              </a:rPr>
              <a:t>“</a:t>
            </a:r>
          </a:p>
          <a:p>
            <a:r>
              <a:rPr lang="sk-SK" sz="2800" dirty="0" smtClean="0">
                <a:cs typeface="Courier New" pitchFamily="49" charset="0"/>
              </a:rPr>
              <a:t>Meno </a:t>
            </a:r>
            <a:r>
              <a:rPr lang="sk-SK" sz="2800" dirty="0" err="1" smtClean="0">
                <a:cs typeface="Courier New" pitchFamily="49" charset="0"/>
              </a:rPr>
              <a:t>deštruktora</a:t>
            </a:r>
            <a:r>
              <a:rPr lang="sk-SK" sz="2800" dirty="0" smtClean="0">
                <a:cs typeface="Courier New" pitchFamily="49" charset="0"/>
              </a:rPr>
              <a:t> = meno triedy začínajúce 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vlnovkou</a:t>
            </a:r>
          </a:p>
          <a:p>
            <a:r>
              <a:rPr lang="sk-SK" sz="2800" dirty="0" smtClean="0">
                <a:cs typeface="Courier New" pitchFamily="49" charset="0"/>
              </a:rPr>
              <a:t>Konštruktor nemôže mať žiadne vstupné parametre, rovnako ako konštruktor nič nevracia</a:t>
            </a:r>
          </a:p>
          <a:p>
            <a:endParaRPr lang="sk-SK" sz="2800" dirty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i="1" dirty="0" smtClean="0">
                <a:cs typeface="Courier New" pitchFamily="49" charset="0"/>
              </a:rPr>
              <a:t>Príklad 6</a:t>
            </a:r>
            <a:endParaRPr lang="sk-SK" sz="2800" i="1" dirty="0"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7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Využitie tried vo </a:t>
            </a:r>
            <a:r>
              <a:rPr lang="sk-SK" dirty="0" err="1" smtClean="0"/>
              <a:t>vedeckotechnických</a:t>
            </a:r>
            <a:r>
              <a:rPr lang="sk-SK" dirty="0" smtClean="0"/>
              <a:t> výpočtoch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>
            <a:normAutofit/>
          </a:bodyPr>
          <a:lstStyle/>
          <a:p>
            <a:r>
              <a:rPr lang="sk-SK" sz="2400" dirty="0" smtClean="0">
                <a:cs typeface="Courier New" pitchFamily="49" charset="0"/>
              </a:rPr>
              <a:t>Typický príklad - matice</a:t>
            </a:r>
          </a:p>
          <a:p>
            <a:r>
              <a:rPr lang="sk-SK" sz="2400" dirty="0" smtClean="0">
                <a:cs typeface="Courier New" pitchFamily="49" charset="0"/>
              </a:rPr>
              <a:t>Okrem samotných dát potrebujeme vedieť aj rozmery matice</a:t>
            </a:r>
          </a:p>
          <a:p>
            <a:r>
              <a:rPr lang="sk-SK" sz="2400" dirty="0" smtClean="0">
                <a:cs typeface="Courier New" pitchFamily="49" charset="0"/>
              </a:rPr>
              <a:t>Je rozumné mať všetky dáta spolu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Matica</a:t>
            </a: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	Matica(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j); //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konštruktor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Napln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j,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hodnota);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Hodnota(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j);</a:t>
            </a:r>
            <a:endParaRPr lang="sk-SK" sz="1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:</a:t>
            </a:r>
            <a:endParaRPr lang="sk-SK" sz="20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m;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n;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data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0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sk-SK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94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Využitie tried vo </a:t>
            </a:r>
            <a:r>
              <a:rPr lang="sk-SK" dirty="0" err="1" smtClean="0"/>
              <a:t>vedeckotechnických</a:t>
            </a:r>
            <a:r>
              <a:rPr lang="sk-SK" dirty="0" smtClean="0"/>
              <a:t> výpočtoch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>
            <a:normAutofit fontScale="92500" lnSpcReduction="20000"/>
          </a:bodyPr>
          <a:lstStyle/>
          <a:p>
            <a:r>
              <a:rPr lang="sk-SK" sz="2400" dirty="0" smtClean="0">
                <a:cs typeface="Courier New" pitchFamily="49" charset="0"/>
              </a:rPr>
              <a:t>Typický príklad - matice</a:t>
            </a:r>
          </a:p>
          <a:p>
            <a:r>
              <a:rPr lang="sk-SK" sz="2400" dirty="0" smtClean="0">
                <a:cs typeface="Courier New" pitchFamily="49" charset="0"/>
              </a:rPr>
              <a:t>Okrem samotných dát potrebujeme vedieť aj rozmery matice</a:t>
            </a:r>
          </a:p>
          <a:p>
            <a:r>
              <a:rPr lang="sk-SK" sz="2400" dirty="0" smtClean="0">
                <a:cs typeface="Courier New" pitchFamily="49" charset="0"/>
              </a:rPr>
              <a:t>Je rozumné mať všetky dáta spolu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Matica</a:t>
            </a: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	Matica(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j); //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konštruktor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Napln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j,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hodnota);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Hodnota(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j);</a:t>
            </a:r>
            <a:endParaRPr lang="sk-SK" sz="1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Transpose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Vypis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:</a:t>
            </a:r>
            <a:endParaRPr lang="sk-SK" sz="20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m;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n;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data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0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sk-SK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72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Využitie tried vo </a:t>
            </a:r>
            <a:r>
              <a:rPr lang="sk-SK" dirty="0" err="1" smtClean="0"/>
              <a:t>vedeckotechnických</a:t>
            </a:r>
            <a:r>
              <a:rPr lang="sk-SK" dirty="0" smtClean="0"/>
              <a:t> výpočtoch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12776"/>
            <a:ext cx="8172400" cy="544522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Matica::Matica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j)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data.resize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i*j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m=i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n=j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nn-NO" sz="2000" dirty="0">
                <a:latin typeface="Courier New" pitchFamily="49" charset="0"/>
                <a:cs typeface="Courier New" pitchFamily="49" charset="0"/>
              </a:rPr>
              <a:t>void Matica::Napln(int i, int j, double hodnota)</a:t>
            </a:r>
          </a:p>
          <a:p>
            <a:pPr marL="82296" indent="0">
              <a:buNone/>
            </a:pPr>
            <a:r>
              <a:rPr lang="nn-NO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nn-NO" sz="2000" dirty="0">
                <a:latin typeface="Courier New" pitchFamily="49" charset="0"/>
                <a:cs typeface="Courier New" pitchFamily="49" charset="0"/>
              </a:rPr>
              <a:t>    data[n*i+j]=hodnota;</a:t>
            </a:r>
          </a:p>
          <a:p>
            <a:pPr marL="82296" indent="0">
              <a:buNone/>
            </a:pPr>
            <a:r>
              <a:rPr lang="nn-NO" sz="2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Matica::Hodnota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i,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j)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data.at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n*i+j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629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46207" y="0"/>
            <a:ext cx="8178112" cy="1196752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Využitie tried vo </a:t>
            </a:r>
            <a:r>
              <a:rPr lang="sk-SK" dirty="0" err="1" smtClean="0"/>
              <a:t>vedeckotechnických</a:t>
            </a:r>
            <a:r>
              <a:rPr lang="sk-SK" dirty="0" smtClean="0"/>
              <a:t> výpočtoch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589240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Matica::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Transpose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data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i=0;i&lt;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m;i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j=0;j&lt;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n;j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data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[m*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j+i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]=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[n*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i+j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];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ii=m;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m=n;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n=ii;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Matica::Vypis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i=0;i&lt;m;i++)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j=0;j&lt;n;j++)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&lt;&lt; Hodnota(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i,j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) &lt;&lt; "\t";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429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46207" y="0"/>
            <a:ext cx="8178112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Využitie tried vo výpočtoch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124744"/>
            <a:ext cx="8172400" cy="573325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Matica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a(2,3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i=0;i&lt;2;i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j=0;j&lt;3;j++)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a.Napln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(i, j,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3*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i+j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a.Vypis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a.Transpose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a.Vypis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endParaRPr lang="sk-SK" sz="20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0;</a:t>
            </a: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000" i="1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000" i="1" dirty="0" smtClean="0">
                <a:latin typeface="Courier New" pitchFamily="49" charset="0"/>
                <a:cs typeface="Courier New" pitchFamily="49" charset="0"/>
              </a:rPr>
              <a:t>Príklad7</a:t>
            </a:r>
            <a:endParaRPr lang="sk-SK" sz="2000" i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070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Prečo objektový prístup?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/>
              <a:t>S nárastom zložitosti programov </a:t>
            </a:r>
            <a:r>
              <a:rPr lang="sk-SK" sz="2800" dirty="0" smtClean="0">
                <a:solidFill>
                  <a:srgbClr val="FF0000"/>
                </a:solidFill>
              </a:rPr>
              <a:t>pribúda</a:t>
            </a:r>
            <a:r>
              <a:rPr lang="sk-SK" sz="2800" dirty="0" smtClean="0"/>
              <a:t> </a:t>
            </a:r>
            <a:r>
              <a:rPr lang="sk-SK" sz="2800" dirty="0" smtClean="0">
                <a:solidFill>
                  <a:srgbClr val="FF0000"/>
                </a:solidFill>
              </a:rPr>
              <a:t>počet</a:t>
            </a:r>
            <a:r>
              <a:rPr lang="sk-SK" sz="2800" dirty="0" smtClean="0"/>
              <a:t> potrebných </a:t>
            </a:r>
            <a:r>
              <a:rPr lang="sk-SK" sz="2800" dirty="0" smtClean="0">
                <a:solidFill>
                  <a:srgbClr val="FF0000"/>
                </a:solidFill>
              </a:rPr>
              <a:t>funkcií</a:t>
            </a:r>
            <a:r>
              <a:rPr lang="sk-SK" sz="2800" dirty="0" smtClean="0"/>
              <a:t> a procedúr, rovnako aj </a:t>
            </a:r>
            <a:r>
              <a:rPr lang="sk-SK" sz="2800" dirty="0" smtClean="0">
                <a:solidFill>
                  <a:srgbClr val="FF0000"/>
                </a:solidFill>
              </a:rPr>
              <a:t>premenných</a:t>
            </a:r>
            <a:endParaRPr lang="sk-SK" sz="28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Je ťažké udržať v nich poriadok a </a:t>
            </a:r>
            <a:r>
              <a:rPr lang="sk-SK" sz="2800" dirty="0">
                <a:cs typeface="Courier New" pitchFamily="49" charset="0"/>
              </a:rPr>
              <a:t>n</a:t>
            </a:r>
            <a:r>
              <a:rPr lang="sk-SK" sz="2800" dirty="0" smtClean="0">
                <a:cs typeface="Courier New" pitchFamily="49" charset="0"/>
              </a:rPr>
              <a:t>epomýliť sa v nich</a:t>
            </a:r>
          </a:p>
          <a:p>
            <a:r>
              <a:rPr lang="sk-SK" sz="2800" dirty="0" smtClean="0">
                <a:solidFill>
                  <a:srgbClr val="FF0000"/>
                </a:solidFill>
                <a:cs typeface="Courier New" pitchFamily="49" charset="0"/>
              </a:rPr>
              <a:t>Zlá modularita </a:t>
            </a:r>
            <a:r>
              <a:rPr lang="sk-SK" sz="2800" dirty="0" smtClean="0">
                <a:cs typeface="Courier New" pitchFamily="49" charset="0"/>
              </a:rPr>
              <a:t>(a z toho vyplývajúca zlá využiteľnosť v budúcnosti).</a:t>
            </a:r>
          </a:p>
          <a:p>
            <a:r>
              <a:rPr lang="sk-SK" sz="2800" dirty="0" smtClean="0">
                <a:cs typeface="Courier New" pitchFamily="49" charset="0"/>
              </a:rPr>
              <a:t>Výsledok – s rastom zložitosti sa programy stávali </a:t>
            </a:r>
            <a:r>
              <a:rPr lang="sk-SK" sz="2800" dirty="0" smtClean="0">
                <a:solidFill>
                  <a:srgbClr val="FF0000"/>
                </a:solidFill>
                <a:cs typeface="Courier New" pitchFamily="49" charset="0"/>
              </a:rPr>
              <a:t>stále viac chybovými a nespoľahlivými</a:t>
            </a:r>
            <a:r>
              <a:rPr lang="sk-SK" sz="2800" dirty="0" smtClean="0">
                <a:cs typeface="Courier New" pitchFamily="49" charset="0"/>
              </a:rPr>
              <a:t>.</a:t>
            </a:r>
          </a:p>
          <a:p>
            <a:r>
              <a:rPr lang="sk-SK" sz="2800" dirty="0" smtClean="0"/>
              <a:t>Riešenie – </a:t>
            </a:r>
            <a:r>
              <a:rPr lang="sk-SK" sz="2800" dirty="0" smtClean="0">
                <a:solidFill>
                  <a:srgbClr val="FF0000"/>
                </a:solidFill>
              </a:rPr>
              <a:t>objektovo orientovaný prístup </a:t>
            </a:r>
          </a:p>
          <a:p>
            <a:r>
              <a:rPr lang="sk-SK" sz="2800" dirty="0" smtClean="0"/>
              <a:t>C++ sa stalo v minulosti najpopulárnejším jazykom pre tvorbu profesionálnych programov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V čom sú objekty také výhodné?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Združujú spolu premenné a aj funkcie pre prácu s nimi (dobrá modularita programu)</a:t>
            </a:r>
          </a:p>
          <a:p>
            <a:r>
              <a:rPr lang="sk-SK" sz="2800" dirty="0" smtClean="0"/>
              <a:t>Vyjadrujú objekty reálneho sveta a ich správanie (dobrá zrozumiteľnosť programu)</a:t>
            </a:r>
          </a:p>
          <a:p>
            <a:r>
              <a:rPr lang="sk-SK" sz="2800" dirty="0" smtClean="0"/>
              <a:t>Príklad: chceme urobiť program, ktorý by pracoval s </a:t>
            </a:r>
            <a:r>
              <a:rPr lang="sk-SK" sz="2800" dirty="0"/>
              <a:t>ú</a:t>
            </a:r>
            <a:r>
              <a:rPr lang="sk-SK" sz="2800" dirty="0" smtClean="0"/>
              <a:t>dajmi o dvoch kocúroch (Tom a </a:t>
            </a:r>
            <a:r>
              <a:rPr lang="sk-SK" sz="2800" dirty="0" err="1" smtClean="0"/>
              <a:t>Garfield</a:t>
            </a:r>
            <a:r>
              <a:rPr lang="sk-SK" sz="2800" dirty="0" smtClean="0"/>
              <a:t>). Chceme evidovať ich vek a hmotnosť. </a:t>
            </a:r>
            <a:r>
              <a:rPr lang="sk-SK" sz="2800" dirty="0"/>
              <a:t>Ď</a:t>
            </a:r>
            <a:r>
              <a:rPr lang="sk-SK" sz="2800" dirty="0" smtClean="0"/>
              <a:t>alej by mali reagovať na povel „Zamňaukaj“ vypísaním slova „</a:t>
            </a:r>
            <a:r>
              <a:rPr lang="sk-SK" sz="2800" dirty="0" err="1" smtClean="0"/>
              <a:t>MňauT</a:t>
            </a:r>
            <a:r>
              <a:rPr lang="sk-SK" sz="2800" dirty="0" smtClean="0"/>
              <a:t>!“ (Tom) alebo „</a:t>
            </a:r>
            <a:r>
              <a:rPr lang="sk-SK" sz="2800" dirty="0" err="1" smtClean="0"/>
              <a:t>MiauG</a:t>
            </a:r>
            <a:r>
              <a:rPr lang="sk-SK" sz="2800" dirty="0" smtClean="0"/>
              <a:t>!“ (</a:t>
            </a:r>
            <a:r>
              <a:rPr lang="sk-SK" sz="2800" dirty="0" err="1" smtClean="0"/>
              <a:t>Garfield</a:t>
            </a:r>
            <a:r>
              <a:rPr lang="sk-SK" sz="2800" dirty="0" smtClean="0"/>
              <a:t>) do obrazovky.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40275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V čom sú objekty také výhodné?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47800"/>
            <a:ext cx="856895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Klasický prístup:</a:t>
            </a:r>
            <a:br>
              <a:rPr lang="sk-SK" sz="2800" dirty="0" smtClean="0"/>
            </a:br>
            <a:endParaRPr lang="sk-SK" sz="2800" dirty="0" smtClean="0"/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tom_vek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garfield_vek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tom_hmotnost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garfield_hmotnost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Zamnaukaj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mnau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tom_mnau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[10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]="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MnauT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!",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garfield_mnau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[10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]="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MiauG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!" 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tom_hmotnost=2.5; tom_vek=2;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arfield_hmotnost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=5.5;garfield_vek=3;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Zamnaukaj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tom_mnau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421519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V čom sú objekty také výhodné?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47800"/>
            <a:ext cx="7920880" cy="5410200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/>
              <a:t>Objektový prístup:</a:t>
            </a:r>
            <a:br>
              <a:rPr lang="sk-SK" sz="2800" dirty="0" smtClean="0"/>
            </a:br>
            <a:endParaRPr lang="sk-SK" sz="2800" dirty="0" smtClean="0"/>
          </a:p>
          <a:p>
            <a:endParaRPr lang="sk-SK" sz="2800" dirty="0" smtClean="0"/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Tom,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Garfield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Tom.NaucSaMnaukat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MnauT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!“);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Tom.jehoVek=2;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Tom.jehoHmotnost=2.5;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Tom.Zamnaukaj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Garfield.NaucSaMnaukat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MiauG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!“);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Garfield.jehoVek=3;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Garfield.jehoHmotnost=5.5;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Garfield.Zamnaukaj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5" name="Obdĺžniková bublina 4"/>
          <p:cNvSpPr/>
          <p:nvPr/>
        </p:nvSpPr>
        <p:spPr>
          <a:xfrm>
            <a:off x="4211960" y="1839933"/>
            <a:ext cx="2664296" cy="756084"/>
          </a:xfrm>
          <a:prstGeom prst="wedgeRectCallout">
            <a:avLst>
              <a:gd name="adj1" fmla="val -134195"/>
              <a:gd name="adj2" fmla="val 783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Dátový typ (trieda) </a:t>
            </a:r>
            <a:r>
              <a:rPr lang="sk-SK" dirty="0" err="1" smtClean="0"/>
              <a:t>Kocur</a:t>
            </a:r>
            <a:r>
              <a:rPr lang="sk-SK" dirty="0" smtClean="0"/>
              <a:t> je analogický k </a:t>
            </a:r>
            <a:r>
              <a:rPr lang="sk-SK" dirty="0" err="1" smtClean="0"/>
              <a:t>int</a:t>
            </a:r>
            <a:r>
              <a:rPr lang="sk-SK" dirty="0" smtClean="0"/>
              <a:t>,  </a:t>
            </a:r>
            <a:r>
              <a:rPr lang="sk-SK" dirty="0" err="1" smtClean="0"/>
              <a:t>float</a:t>
            </a:r>
            <a:r>
              <a:rPr lang="sk-SK" dirty="0" smtClean="0"/>
              <a:t>, ...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2778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Trieda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47800"/>
            <a:ext cx="7920880" cy="5410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Kocur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ublic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jehoVek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jehoHmotnost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i="1" dirty="0" smtClean="0">
                <a:latin typeface="Courier New" pitchFamily="49" charset="0"/>
                <a:cs typeface="Courier New" pitchFamily="49" charset="0"/>
              </a:rPr>
              <a:t>Príklad1</a:t>
            </a:r>
          </a:p>
          <a:p>
            <a:endParaRPr lang="sk-SK" dirty="0" smtClean="0"/>
          </a:p>
        </p:txBody>
      </p:sp>
      <p:sp>
        <p:nvSpPr>
          <p:cNvPr id="6" name="Obdĺžniková bublina 5"/>
          <p:cNvSpPr/>
          <p:nvPr/>
        </p:nvSpPr>
        <p:spPr>
          <a:xfrm>
            <a:off x="4350327" y="1988840"/>
            <a:ext cx="2664296" cy="972108"/>
          </a:xfrm>
          <a:prstGeom prst="wedgeRectCallout">
            <a:avLst>
              <a:gd name="adj1" fmla="val -134195"/>
              <a:gd name="adj2" fmla="val 783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Nasledujúce premenné sú verejné  (vonkajší program ich môže používať)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634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Private</a:t>
            </a:r>
            <a:r>
              <a:rPr lang="sk-SK" dirty="0" smtClean="0"/>
              <a:t> / </a:t>
            </a:r>
            <a:r>
              <a:rPr lang="sk-SK" dirty="0" err="1" smtClean="0"/>
              <a:t>public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268760"/>
            <a:ext cx="8172400" cy="5589240"/>
          </a:xfrm>
        </p:spPr>
        <p:txBody>
          <a:bodyPr>
            <a:normAutofit fontScale="77500" lnSpcReduction="20000"/>
          </a:bodyPr>
          <a:lstStyle/>
          <a:p>
            <a:r>
              <a:rPr lang="sk-SK" sz="2800" dirty="0" err="1" smtClean="0">
                <a:solidFill>
                  <a:srgbClr val="FF0000"/>
                </a:solidFill>
                <a:cs typeface="Courier New" pitchFamily="49" charset="0"/>
              </a:rPr>
              <a:t>Public</a:t>
            </a:r>
            <a:r>
              <a:rPr lang="sk-SK" sz="2800" dirty="0" smtClean="0">
                <a:solidFill>
                  <a:srgbClr val="FF0000"/>
                </a:solidFill>
                <a:cs typeface="Courier New" pitchFamily="49" charset="0"/>
              </a:rPr>
              <a:t>/</a:t>
            </a:r>
            <a:r>
              <a:rPr lang="sk-SK" sz="2800" dirty="0" err="1" smtClean="0">
                <a:solidFill>
                  <a:srgbClr val="FF0000"/>
                </a:solidFill>
                <a:cs typeface="Courier New" pitchFamily="49" charset="0"/>
              </a:rPr>
              <a:t>private</a:t>
            </a:r>
            <a:endParaRPr lang="sk-SK" sz="2800" dirty="0" smtClean="0">
              <a:solidFill>
                <a:srgbClr val="FF0000"/>
              </a:solidFill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cs typeface="Courier New" pitchFamily="49" charset="0"/>
              </a:rPr>
              <a:t>Zvonku triedy majú byť viditeľné iba premenné na to určené. Vnútorné premenné (pre potreby triedy) nemajú byť viditeľné.</a:t>
            </a:r>
            <a:endParaRPr lang="sk-SK" sz="24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jehoVek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jehoHmotnost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mnau[20];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};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Tom,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Garfield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sz="2400" dirty="0" err="1" smtClean="0">
                <a:latin typeface="Courier New" pitchFamily="49" charset="0"/>
                <a:cs typeface="Courier New" pitchFamily="49" charset="0"/>
              </a:rPr>
              <a:t>strcpy</a:t>
            </a:r>
            <a:r>
              <a:rPr lang="en-GB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Tom.mnau</a:t>
            </a:r>
            <a:r>
              <a:rPr lang="en-GB" sz="2400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MnauT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!“</a:t>
            </a:r>
            <a:r>
              <a:rPr lang="en-GB" sz="24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i="1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i="1" dirty="0" smtClean="0">
                <a:latin typeface="Courier New" pitchFamily="49" charset="0"/>
                <a:cs typeface="Courier New" pitchFamily="49" charset="0"/>
              </a:rPr>
              <a:t>Príklad2</a:t>
            </a:r>
          </a:p>
          <a:p>
            <a:endParaRPr lang="sk-SK" dirty="0" smtClean="0"/>
          </a:p>
        </p:txBody>
      </p:sp>
      <p:sp>
        <p:nvSpPr>
          <p:cNvPr id="5" name="Obdĺžniková bublina 4"/>
          <p:cNvSpPr/>
          <p:nvPr/>
        </p:nvSpPr>
        <p:spPr>
          <a:xfrm>
            <a:off x="5004048" y="4581128"/>
            <a:ext cx="2664296" cy="972108"/>
          </a:xfrm>
          <a:prstGeom prst="wedgeRectCallout">
            <a:avLst>
              <a:gd name="adj1" fmla="val -134195"/>
              <a:gd name="adj2" fmla="val 783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Pokus o </a:t>
            </a:r>
            <a:r>
              <a:rPr lang="sk-SK" dirty="0" err="1" smtClean="0"/>
              <a:t>prístupk</a:t>
            </a:r>
            <a:r>
              <a:rPr lang="sk-SK" dirty="0" smtClean="0"/>
              <a:t> privátnej premennej,  kompilátor hlási chybu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5540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Členské funkcie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890718"/>
            <a:ext cx="8172400" cy="5967282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jehoVek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jehoHmotnost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NaucSaMnaukat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zvuk[]);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Zamnaukaj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mnau[20];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::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NaucSaMnaukat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zvuk[])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strcpy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mnau,zvuk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Kocur::Zamnaukaj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mnau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400" i="1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i="1" dirty="0" smtClean="0">
                <a:latin typeface="Courier New" pitchFamily="49" charset="0"/>
                <a:cs typeface="Courier New" pitchFamily="49" charset="0"/>
              </a:rPr>
              <a:t>Príklad3</a:t>
            </a:r>
          </a:p>
          <a:p>
            <a:endParaRPr lang="sk-SK" dirty="0" smtClean="0"/>
          </a:p>
        </p:txBody>
      </p:sp>
      <p:sp>
        <p:nvSpPr>
          <p:cNvPr id="5" name="Obdĺžniková bublina 4"/>
          <p:cNvSpPr/>
          <p:nvPr/>
        </p:nvSpPr>
        <p:spPr>
          <a:xfrm>
            <a:off x="5580112" y="2636912"/>
            <a:ext cx="2664296" cy="828092"/>
          </a:xfrm>
          <a:prstGeom prst="wedgeRectCallout">
            <a:avLst>
              <a:gd name="adj1" fmla="val -134195"/>
              <a:gd name="adj2" fmla="val 783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Funkcia </a:t>
            </a:r>
            <a:r>
              <a:rPr lang="sk-SK" dirty="0" err="1" smtClean="0"/>
              <a:t>NaucSaMnau</a:t>
            </a:r>
            <a:r>
              <a:rPr lang="sk-SK" dirty="0" smtClean="0"/>
              <a:t>() patriaca do triedy </a:t>
            </a:r>
            <a:r>
              <a:rPr lang="sk-SK" dirty="0" err="1" smtClean="0"/>
              <a:t>Kocur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5796136" y="4806102"/>
            <a:ext cx="2664296" cy="828092"/>
          </a:xfrm>
          <a:prstGeom prst="wedgeRectCallout">
            <a:avLst>
              <a:gd name="adj1" fmla="val -144595"/>
              <a:gd name="adj2" fmla="val 1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Funkcia </a:t>
            </a:r>
            <a:r>
              <a:rPr lang="sk-SK" dirty="0" err="1" smtClean="0"/>
              <a:t>Zamnaukaj</a:t>
            </a:r>
            <a:r>
              <a:rPr lang="sk-SK" dirty="0" smtClean="0"/>
              <a:t>() patriaca do triedy </a:t>
            </a:r>
            <a:r>
              <a:rPr lang="sk-SK" dirty="0" err="1" smtClean="0"/>
              <a:t>Kocur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810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Konštantné členské funkcie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890718"/>
            <a:ext cx="8172400" cy="5967282"/>
          </a:xfrm>
        </p:spPr>
        <p:txBody>
          <a:bodyPr>
            <a:normAutofit fontScale="70000" lnSpcReduction="20000"/>
          </a:bodyPr>
          <a:lstStyle/>
          <a:p>
            <a:r>
              <a:rPr lang="sk-SK" sz="3400" dirty="0" smtClean="0">
                <a:cs typeface="Courier New" pitchFamily="49" charset="0"/>
              </a:rPr>
              <a:t>Ďalšie zníženie pravdepodobnosti omylu – označiť funkcie, ktoré nemajú nič meniť, ako </a:t>
            </a:r>
            <a:r>
              <a:rPr lang="sk-SK" sz="3400" dirty="0" smtClean="0">
                <a:solidFill>
                  <a:srgbClr val="FF0000"/>
                </a:solidFill>
                <a:cs typeface="Courier New" pitchFamily="49" charset="0"/>
              </a:rPr>
              <a:t>konštantné</a:t>
            </a:r>
            <a:r>
              <a:rPr lang="sk-SK" sz="3400" dirty="0" smtClean="0"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jehoVek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jehoHmotnost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NaucSaMnaukat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zvuk[]);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Zamnaukaj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mnau[20];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Kocur::Zamnaukaj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endParaRPr lang="sk-SK" sz="2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mnau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jehoVek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++;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400" i="1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i="1" dirty="0" smtClean="0">
                <a:latin typeface="Courier New" pitchFamily="49" charset="0"/>
                <a:cs typeface="Courier New" pitchFamily="49" charset="0"/>
              </a:rPr>
              <a:t>Príklad4</a:t>
            </a:r>
          </a:p>
          <a:p>
            <a:endParaRPr lang="sk-SK" dirty="0" smtClean="0"/>
          </a:p>
        </p:txBody>
      </p:sp>
      <p:sp>
        <p:nvSpPr>
          <p:cNvPr id="6" name="Obdĺžniková bublina 5"/>
          <p:cNvSpPr/>
          <p:nvPr/>
        </p:nvSpPr>
        <p:spPr>
          <a:xfrm>
            <a:off x="5868144" y="3861048"/>
            <a:ext cx="2664296" cy="828092"/>
          </a:xfrm>
          <a:prstGeom prst="wedgeRectCallout">
            <a:avLst>
              <a:gd name="adj1" fmla="val -85314"/>
              <a:gd name="adj2" fmla="val 59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Vo funkcii </a:t>
            </a:r>
            <a:r>
              <a:rPr lang="sk-SK" dirty="0" err="1" smtClean="0"/>
              <a:t>Zamnaukaj</a:t>
            </a:r>
            <a:r>
              <a:rPr lang="sk-SK" dirty="0" smtClean="0"/>
              <a:t>() nemožno meniť hodnoty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5752586" y="5733256"/>
            <a:ext cx="2664296" cy="828092"/>
          </a:xfrm>
          <a:prstGeom prst="wedgeRectCallout">
            <a:avLst>
              <a:gd name="adj1" fmla="val -143555"/>
              <a:gd name="adj2" fmla="val -45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 smtClean="0"/>
              <a:t>Pokus meniť hodnotu  - kompilátor hlási chybu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828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2695</TotalTime>
  <Words>871</Words>
  <Application>Microsoft Office PowerPoint</Application>
  <PresentationFormat>On-screen Show (4:3)</PresentationFormat>
  <Paragraphs>250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Courier New</vt:lpstr>
      <vt:lpstr>Gill Sans MT</vt:lpstr>
      <vt:lpstr>Verdana</vt:lpstr>
      <vt:lpstr>Wingdings 2</vt:lpstr>
      <vt:lpstr>Slnovrat</vt:lpstr>
      <vt:lpstr>Objektovo orientované programovanie  Trieda, členské premenné a funkcie  Verejné a privátne premenné a funkcie    </vt:lpstr>
      <vt:lpstr>Prečo objektový prístup?</vt:lpstr>
      <vt:lpstr>V čom sú objekty také výhodné?</vt:lpstr>
      <vt:lpstr>V čom sú objekty také výhodné?</vt:lpstr>
      <vt:lpstr>V čom sú objekty také výhodné?</vt:lpstr>
      <vt:lpstr>Trieda</vt:lpstr>
      <vt:lpstr>Private / public</vt:lpstr>
      <vt:lpstr>Členské funkcie</vt:lpstr>
      <vt:lpstr>Konštantné členské funkcie</vt:lpstr>
      <vt:lpstr>Konštruktory</vt:lpstr>
      <vt:lpstr>Konštruktory</vt:lpstr>
      <vt:lpstr>Deštruktor</vt:lpstr>
      <vt:lpstr>Využitie tried vo vedeckotechnických výpočtoch</vt:lpstr>
      <vt:lpstr>Využitie tried vo vedeckotechnických výpočtoch</vt:lpstr>
      <vt:lpstr>Využitie tried vo vedeckotechnických výpočtoch</vt:lpstr>
      <vt:lpstr>Využitie tried vo vedeckotechnických výpočtoch</vt:lpstr>
      <vt:lpstr>Využitie tried vo výpočtoch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163</cp:revision>
  <dcterms:created xsi:type="dcterms:W3CDTF">2013-03-01T08:46:17Z</dcterms:created>
  <dcterms:modified xsi:type="dcterms:W3CDTF">2020-12-14T14:36:04Z</dcterms:modified>
</cp:coreProperties>
</file>