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342" r:id="rId4"/>
    <p:sldId id="343" r:id="rId5"/>
    <p:sldId id="321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51" r:id="rId14"/>
    <p:sldId id="352" r:id="rId15"/>
    <p:sldId id="353" r:id="rId16"/>
    <p:sldId id="354" r:id="rId17"/>
    <p:sldId id="355" r:id="rId18"/>
    <p:sldId id="359" r:id="rId19"/>
    <p:sldId id="356" r:id="rId20"/>
    <p:sldId id="357" r:id="rId21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>
      <p:cViewPr varScale="1">
        <p:scale>
          <a:sx n="69" d="100"/>
          <a:sy n="6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20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Obdĺž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6" name="Obdĺž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9" name="Vývojový 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ĺž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textu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52D5674-54F1-4A83-A74C-567988F1D6A5}" type="datetimeFigureOut">
              <a:rPr lang="sk-SK" smtClean="0"/>
              <a:t>7. 5. 2013</a:t>
            </a:fld>
            <a:endParaRPr lang="sk-SK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k-SK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7E30-E6D7-44F9-AA78-BA12BBEFB5FE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Obdĺž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racle.com/technetwork/java/javase/downloads/index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7744" y="2600324"/>
            <a:ext cx="6876256" cy="4141044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Jazyky so syntaxou príbuznou k C++</a:t>
            </a:r>
            <a:br>
              <a:rPr lang="sk-SK" dirty="0" smtClean="0"/>
            </a:br>
            <a:r>
              <a:rPr lang="sk-SK" dirty="0" smtClean="0"/>
              <a:t>Programovací jazyk </a:t>
            </a:r>
            <a:r>
              <a:rPr lang="sk-SK" dirty="0" err="1" smtClean="0"/>
              <a:t>Java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1621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Java</a:t>
            </a:r>
            <a:r>
              <a:rPr lang="sk-SK" dirty="0" smtClean="0"/>
              <a:t> </a:t>
            </a:r>
            <a:r>
              <a:rPr lang="sk-SK" dirty="0" err="1" smtClean="0"/>
              <a:t>Virtual</a:t>
            </a:r>
            <a:r>
              <a:rPr lang="sk-SK" dirty="0" smtClean="0"/>
              <a:t> </a:t>
            </a:r>
            <a:r>
              <a:rPr lang="sk-SK" dirty="0" err="1" smtClean="0"/>
              <a:t>Machine</a:t>
            </a:r>
            <a:r>
              <a:rPr lang="sk-SK" dirty="0" smtClean="0"/>
              <a:t> (JVM)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Má to aj nevýhodu: program bežiaci vo „virtuálnom stroji“ </a:t>
            </a:r>
            <a:r>
              <a:rPr lang="sk-SK" sz="2800" dirty="0" smtClean="0">
                <a:solidFill>
                  <a:srgbClr val="FF0000"/>
                </a:solidFill>
              </a:rPr>
              <a:t>beží</a:t>
            </a:r>
            <a:r>
              <a:rPr lang="sk-SK" sz="2800" dirty="0" smtClean="0"/>
              <a:t> z princípu </a:t>
            </a:r>
            <a:r>
              <a:rPr lang="sk-SK" sz="2800" dirty="0" smtClean="0">
                <a:solidFill>
                  <a:srgbClr val="FF0000"/>
                </a:solidFill>
              </a:rPr>
              <a:t>pomalšie</a:t>
            </a:r>
            <a:r>
              <a:rPr lang="sk-SK" sz="2800" dirty="0" smtClean="0"/>
              <a:t>, než program skompilovaný priamo pre danú platformu</a:t>
            </a:r>
          </a:p>
          <a:p>
            <a:r>
              <a:rPr lang="sk-SK" sz="2800" dirty="0" smtClean="0"/>
              <a:t>Na moderných výkonných počítačoch je však toto zdržanie </a:t>
            </a:r>
            <a:r>
              <a:rPr lang="sk-SK" sz="2800" dirty="0" smtClean="0">
                <a:solidFill>
                  <a:srgbClr val="FF0000"/>
                </a:solidFill>
              </a:rPr>
              <a:t>obvykle nepodstatné</a:t>
            </a:r>
          </a:p>
          <a:p>
            <a:r>
              <a:rPr lang="sk-SK" sz="2800" dirty="0" smtClean="0"/>
              <a:t>Neplatí celkom pre programy extrémne náročné na výkon počítača</a:t>
            </a:r>
            <a:endParaRPr lang="sk-SK" sz="2800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1311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Ako programovať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Nainštalovať si na danú platformu (počítač) nástroje pre vývoj - „</a:t>
            </a:r>
            <a:r>
              <a:rPr lang="sk-SK" sz="2800" dirty="0" err="1" smtClean="0">
                <a:solidFill>
                  <a:srgbClr val="FF0000"/>
                </a:solidFill>
              </a:rPr>
              <a:t>Java</a:t>
            </a:r>
            <a:r>
              <a:rPr lang="sk-SK" sz="2800" dirty="0" smtClean="0">
                <a:solidFill>
                  <a:srgbClr val="FF0000"/>
                </a:solidFill>
              </a:rPr>
              <a:t> </a:t>
            </a:r>
            <a:r>
              <a:rPr lang="sk-SK" sz="2800" dirty="0" err="1" smtClean="0">
                <a:solidFill>
                  <a:srgbClr val="FF0000"/>
                </a:solidFill>
              </a:rPr>
              <a:t>Development</a:t>
            </a:r>
            <a:r>
              <a:rPr lang="sk-SK" sz="2800" dirty="0" smtClean="0">
                <a:solidFill>
                  <a:srgbClr val="FF0000"/>
                </a:solidFill>
              </a:rPr>
              <a:t> </a:t>
            </a:r>
            <a:r>
              <a:rPr lang="sk-SK" sz="2800" dirty="0" err="1" smtClean="0">
                <a:solidFill>
                  <a:srgbClr val="FF0000"/>
                </a:solidFill>
              </a:rPr>
              <a:t>Kit</a:t>
            </a:r>
            <a:r>
              <a:rPr lang="sk-SK" sz="2800" dirty="0" smtClean="0">
                <a:solidFill>
                  <a:srgbClr val="FF0000"/>
                </a:solidFill>
              </a:rPr>
              <a:t> (JDK)</a:t>
            </a:r>
            <a:r>
              <a:rPr lang="sk-SK" sz="2800" dirty="0" smtClean="0"/>
              <a:t>“ </a:t>
            </a:r>
          </a:p>
          <a:p>
            <a:r>
              <a:rPr lang="sk-SK" sz="2800" dirty="0">
                <a:hlinkClick r:id="rId2"/>
              </a:rPr>
              <a:t>http://www.oracle.com/technetwork/java/javase/downloads/index.html</a:t>
            </a:r>
            <a:endParaRPr lang="sk-SK" sz="2800" dirty="0" smtClean="0"/>
          </a:p>
          <a:p>
            <a:r>
              <a:rPr lang="sk-SK" sz="2800" dirty="0" smtClean="0"/>
              <a:t>Sú 3 verzie:</a:t>
            </a:r>
          </a:p>
          <a:p>
            <a:pPr lvl="1"/>
            <a:r>
              <a:rPr lang="sk-SK" sz="2400" dirty="0" smtClean="0"/>
              <a:t>Standard </a:t>
            </a:r>
            <a:r>
              <a:rPr lang="sk-SK" sz="2400" dirty="0" err="1" smtClean="0"/>
              <a:t>Edition</a:t>
            </a:r>
            <a:r>
              <a:rPr lang="sk-SK" sz="2400" dirty="0" smtClean="0"/>
              <a:t> (SE) – bežné použitie</a:t>
            </a:r>
          </a:p>
          <a:p>
            <a:pPr lvl="1"/>
            <a:r>
              <a:rPr lang="sk-SK" sz="2400" dirty="0" err="1" smtClean="0"/>
              <a:t>Enterprise</a:t>
            </a:r>
            <a:r>
              <a:rPr lang="sk-SK" sz="2400" dirty="0" smtClean="0"/>
              <a:t> </a:t>
            </a:r>
            <a:r>
              <a:rPr lang="sk-SK" sz="2400" dirty="0" err="1" smtClean="0"/>
              <a:t>Edition</a:t>
            </a:r>
            <a:r>
              <a:rPr lang="sk-SK" sz="2400" dirty="0" smtClean="0"/>
              <a:t> (EE) – priemyselný štandard</a:t>
            </a:r>
          </a:p>
          <a:p>
            <a:pPr lvl="1"/>
            <a:r>
              <a:rPr lang="sk-SK" sz="2400" dirty="0" smtClean="0"/>
              <a:t>Mini </a:t>
            </a:r>
            <a:r>
              <a:rPr lang="sk-SK" sz="2400" dirty="0" err="1" smtClean="0"/>
              <a:t>Edition</a:t>
            </a:r>
            <a:r>
              <a:rPr lang="sk-SK" sz="2400" dirty="0" smtClean="0"/>
              <a:t> (ME) – pre mobily a tablety</a:t>
            </a:r>
            <a:endParaRPr lang="sk-SK" sz="2400" dirty="0"/>
          </a:p>
          <a:p>
            <a:r>
              <a:rPr lang="sk-SK" sz="2800" dirty="0" smtClean="0"/>
              <a:t>Na púšťanie </a:t>
            </a:r>
            <a:r>
              <a:rPr lang="sk-SK" sz="2800" dirty="0" err="1" smtClean="0"/>
              <a:t>Java-programov</a:t>
            </a:r>
            <a:r>
              <a:rPr lang="sk-SK" sz="2800" dirty="0" smtClean="0"/>
              <a:t> stačí mať nainštalované iba „</a:t>
            </a:r>
            <a:r>
              <a:rPr lang="sk-SK" sz="2800" dirty="0" err="1" smtClean="0">
                <a:solidFill>
                  <a:srgbClr val="FF0000"/>
                </a:solidFill>
              </a:rPr>
              <a:t>Java</a:t>
            </a:r>
            <a:r>
              <a:rPr lang="sk-SK" sz="2800" dirty="0" smtClean="0">
                <a:solidFill>
                  <a:srgbClr val="FF0000"/>
                </a:solidFill>
              </a:rPr>
              <a:t> </a:t>
            </a:r>
            <a:r>
              <a:rPr lang="sk-SK" sz="2800" dirty="0" err="1" smtClean="0">
                <a:solidFill>
                  <a:srgbClr val="FF0000"/>
                </a:solidFill>
              </a:rPr>
              <a:t>Runtime</a:t>
            </a:r>
            <a:r>
              <a:rPr lang="sk-SK" sz="2800" dirty="0" smtClean="0">
                <a:solidFill>
                  <a:srgbClr val="FF0000"/>
                </a:solidFill>
              </a:rPr>
              <a:t> </a:t>
            </a:r>
            <a:r>
              <a:rPr lang="sk-SK" sz="2800" dirty="0" err="1" smtClean="0">
                <a:solidFill>
                  <a:srgbClr val="FF0000"/>
                </a:solidFill>
              </a:rPr>
              <a:t>Environment</a:t>
            </a:r>
            <a:r>
              <a:rPr lang="sk-SK" sz="2800" dirty="0" smtClean="0">
                <a:solidFill>
                  <a:srgbClr val="FF0000"/>
                </a:solidFill>
              </a:rPr>
              <a:t> (JRE)</a:t>
            </a:r>
            <a:r>
              <a:rPr lang="sk-SK" sz="2800" dirty="0" smtClean="0"/>
              <a:t>“ – býva bežne nainštalované na väčšine počítačov</a:t>
            </a:r>
          </a:p>
        </p:txBody>
      </p:sp>
    </p:spTree>
    <p:extLst>
      <p:ext uri="{BB962C8B-B14F-4D97-AF65-F5344CB8AC3E}">
        <p14:creationId xmlns:p14="http://schemas.microsoft.com/office/powerpoint/2010/main" val="18440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Ako programovať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Podobne ako v C++, aj tu sú možné dve úrovne komfortu programovania:</a:t>
            </a:r>
          </a:p>
          <a:p>
            <a:pPr marL="859536" lvl="1" indent="-457200">
              <a:buFont typeface="+mj-lt"/>
              <a:buAutoNum type="arabicPeriod"/>
            </a:pPr>
            <a:r>
              <a:rPr lang="sk-SK" sz="2400" dirty="0" smtClean="0"/>
              <a:t>Napísať program v nejakom textovom editore (napríklad </a:t>
            </a:r>
            <a:r>
              <a:rPr lang="sk-SK" sz="2400" dirty="0" err="1" smtClean="0"/>
              <a:t>SciTe</a:t>
            </a:r>
            <a:r>
              <a:rPr lang="sk-SK" sz="2400" dirty="0" smtClean="0"/>
              <a:t>),  program v príkazovom riadku skompilovať a spustiť</a:t>
            </a:r>
          </a:p>
          <a:p>
            <a:pPr marL="859536" lvl="1" indent="-457200">
              <a:buFont typeface="+mj-lt"/>
              <a:buAutoNum type="arabicPeriod"/>
            </a:pPr>
            <a:r>
              <a:rPr lang="sk-SK" sz="2400" dirty="0" smtClean="0"/>
              <a:t>Nainštalovať si vývojové prostredie, napríklad </a:t>
            </a:r>
            <a:r>
              <a:rPr lang="sk-SK" sz="2400" dirty="0" err="1" smtClean="0"/>
              <a:t>NetBeans</a:t>
            </a:r>
            <a:endParaRPr lang="sk-SK" sz="2400" dirty="0" smtClean="0"/>
          </a:p>
          <a:p>
            <a:pPr marL="859536" lvl="1" indent="-457200">
              <a:buFont typeface="+mj-lt"/>
              <a:buAutoNum type="arabicPeriod"/>
            </a:pPr>
            <a:endParaRPr lang="sk-SK" sz="2400" dirty="0"/>
          </a:p>
          <a:p>
            <a:pPr marL="585216" indent="-457200"/>
            <a:r>
              <a:rPr lang="sk-SK" sz="2800" dirty="0" smtClean="0"/>
              <a:t>Pre naše potreby úplne postačí textový editor </a:t>
            </a:r>
            <a:r>
              <a:rPr lang="sk-SK" sz="2800" dirty="0" err="1" smtClean="0"/>
              <a:t>SciTe</a:t>
            </a:r>
            <a:endParaRPr lang="sk-SK" sz="2800" dirty="0" smtClean="0"/>
          </a:p>
          <a:p>
            <a:pPr marL="82296" indent="0">
              <a:buNone/>
            </a:pPr>
            <a:endParaRPr lang="sk-SK" sz="2800" dirty="0" smtClean="0"/>
          </a:p>
        </p:txBody>
      </p:sp>
    </p:spTree>
    <p:extLst>
      <p:ext uri="{BB962C8B-B14F-4D97-AF65-F5344CB8AC3E}">
        <p14:creationId xmlns:p14="http://schemas.microsoft.com/office/powerpoint/2010/main" val="243454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Prvý program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fontScale="92500" lnSpcReduction="20000"/>
          </a:bodyPr>
          <a:lstStyle/>
          <a:p>
            <a:r>
              <a:rPr lang="sk-SK" sz="2800" dirty="0" smtClean="0"/>
              <a:t>Prípona súboru s programom má byť </a:t>
            </a:r>
            <a:r>
              <a:rPr lang="sk-SK" sz="2800" b="1" dirty="0" smtClean="0">
                <a:solidFill>
                  <a:srgbClr val="FF0000"/>
                </a:solidFill>
              </a:rPr>
              <a:t>.</a:t>
            </a:r>
            <a:r>
              <a:rPr lang="sk-SK" sz="2800" b="1" dirty="0" err="1" smtClean="0">
                <a:solidFill>
                  <a:srgbClr val="FF0000"/>
                </a:solidFill>
              </a:rPr>
              <a:t>java</a:t>
            </a:r>
            <a:endParaRPr lang="sk-SK" sz="2800" b="1" dirty="0" smtClean="0">
              <a:solidFill>
                <a:srgbClr val="FF0000"/>
              </a:solidFill>
            </a:endParaRPr>
          </a:p>
          <a:p>
            <a:r>
              <a:rPr lang="sk-SK" sz="2800" dirty="0" smtClean="0"/>
              <a:t>Jeden súbor .</a:t>
            </a:r>
            <a:r>
              <a:rPr lang="sk-SK" sz="2800" dirty="0" err="1" smtClean="0"/>
              <a:t>java</a:t>
            </a:r>
            <a:r>
              <a:rPr lang="sk-SK" sz="2800" dirty="0" smtClean="0"/>
              <a:t> obsahuje kód (program) jednej triedy (</a:t>
            </a:r>
            <a:r>
              <a:rPr lang="sk-SK" sz="2800" b="1" dirty="0" err="1" smtClean="0">
                <a:solidFill>
                  <a:srgbClr val="FF0000"/>
                </a:solidFill>
              </a:rPr>
              <a:t>class</a:t>
            </a:r>
            <a:r>
              <a:rPr lang="sk-SK" sz="2800" dirty="0" smtClean="0"/>
              <a:t>)</a:t>
            </a:r>
          </a:p>
          <a:p>
            <a:r>
              <a:rPr lang="sk-SK" sz="2800" dirty="0" smtClean="0"/>
              <a:t>Meno triedy musí byť </a:t>
            </a:r>
            <a:r>
              <a:rPr lang="sk-SK" sz="2800" b="1" dirty="0" smtClean="0">
                <a:solidFill>
                  <a:srgbClr val="FF0000"/>
                </a:solidFill>
              </a:rPr>
              <a:t>zhodné</a:t>
            </a:r>
            <a:r>
              <a:rPr lang="sk-SK" sz="2800" dirty="0" smtClean="0"/>
              <a:t> s menom súboru</a:t>
            </a:r>
          </a:p>
          <a:p>
            <a:r>
              <a:rPr lang="sk-SK" sz="2800" dirty="0" smtClean="0"/>
              <a:t>Pri spustení programu (triedy) sa spustí funkcia </a:t>
            </a:r>
            <a:r>
              <a:rPr lang="sk-SK" sz="2800" b="1" dirty="0" err="1" smtClean="0">
                <a:solidFill>
                  <a:srgbClr val="FF0000"/>
                </a:solidFill>
              </a:rPr>
              <a:t>main</a:t>
            </a:r>
            <a:r>
              <a:rPr lang="sk-SK" sz="2800" b="1" dirty="0" smtClean="0">
                <a:solidFill>
                  <a:srgbClr val="FF0000"/>
                </a:solidFill>
              </a:rPr>
              <a:t>()</a:t>
            </a:r>
          </a:p>
          <a:p>
            <a:r>
              <a:rPr lang="sk-SK" sz="2800" dirty="0" smtClean="0"/>
              <a:t>Príklad – program </a:t>
            </a: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Hello.java</a:t>
            </a: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sz="26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 err="1" smtClean="0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Hello</a:t>
            </a:r>
            <a:endParaRPr lang="sk-SK" sz="26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String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args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("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Hello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600" dirty="0" err="1">
                <a:latin typeface="Courier New" pitchFamily="49" charset="0"/>
                <a:cs typeface="Courier New" pitchFamily="49" charset="0"/>
              </a:rPr>
              <a:t>World</a:t>
            </a:r>
            <a:r>
              <a:rPr lang="sk-SK" sz="2600" dirty="0"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marL="82296" indent="0">
              <a:buNone/>
            </a:pPr>
            <a:r>
              <a:rPr lang="sk-SK" sz="26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82296" indent="0">
              <a:buNone/>
            </a:pPr>
            <a:r>
              <a:rPr lang="sk-SK" sz="2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sk-SK" sz="2800" dirty="0" smtClean="0"/>
          </a:p>
        </p:txBody>
      </p:sp>
    </p:spTree>
    <p:extLst>
      <p:ext uri="{BB962C8B-B14F-4D97-AF65-F5344CB8AC3E}">
        <p14:creationId xmlns:p14="http://schemas.microsoft.com/office/powerpoint/2010/main" val="342653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Programovanie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fontScale="62500" lnSpcReduction="20000"/>
          </a:bodyPr>
          <a:lstStyle/>
          <a:p>
            <a:r>
              <a:rPr lang="sk-SK" sz="2800" dirty="0" smtClean="0"/>
              <a:t>Dátové typy premenných a základné príkazy sú zhodné s C++</a:t>
            </a:r>
          </a:p>
          <a:p>
            <a:pPr marL="82296" indent="0">
              <a:buNone/>
            </a:pPr>
            <a:r>
              <a:rPr lang="sk-SK" sz="2800" dirty="0" err="1" smtClean="0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Sucet_radu</a:t>
            </a:r>
            <a:endParaRPr lang="sk-SK" sz="28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String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args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sucet=0;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i=1;i&lt;10000000;i++)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clen=</a:t>
            </a:r>
            <a:r>
              <a:rPr lang="sk-SK" sz="28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Math.pow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(-1,i+1)/i;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sucet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 +=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clen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System.out.</a:t>
            </a:r>
            <a:r>
              <a:rPr lang="sk-SK" sz="2800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800" dirty="0" err="1">
                <a:latin typeface="Courier New" pitchFamily="49" charset="0"/>
                <a:cs typeface="Courier New" pitchFamily="49" charset="0"/>
              </a:rPr>
              <a:t>sucet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System.out.</a:t>
            </a:r>
            <a:r>
              <a:rPr lang="sk-SK" sz="28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("ln(2) = ");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	System.out.println(</a:t>
            </a:r>
            <a:r>
              <a:rPr lang="sk-SK" sz="28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Math.log</a:t>
            </a:r>
            <a:r>
              <a:rPr lang="sk-SK" sz="2800" dirty="0">
                <a:latin typeface="Courier New" pitchFamily="49" charset="0"/>
                <a:cs typeface="Courier New" pitchFamily="49" charset="0"/>
              </a:rPr>
              <a:t>(2));</a:t>
            </a:r>
          </a:p>
          <a:p>
            <a:pPr marL="82296" indent="0">
              <a:buNone/>
            </a:pPr>
            <a:r>
              <a:rPr lang="sk-SK" sz="28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82296" indent="0">
              <a:buNone/>
            </a:pPr>
            <a:r>
              <a:rPr lang="sk-SK" sz="28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i="1" dirty="0" smtClean="0">
                <a:latin typeface="Courier New" pitchFamily="49" charset="0"/>
                <a:cs typeface="Courier New" pitchFamily="49" charset="0"/>
              </a:rPr>
              <a:t>Príklad1</a:t>
            </a:r>
          </a:p>
          <a:p>
            <a:endParaRPr lang="sk-SK" sz="2800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6444208" y="2708920"/>
            <a:ext cx="2665365" cy="864096"/>
          </a:xfrm>
          <a:prstGeom prst="wedgeRectCallout">
            <a:avLst>
              <a:gd name="adj1" fmla="val -100921"/>
              <a:gd name="adj2" fmla="val 79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Jediná zmena pri úprave C++ programu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1680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r>
              <a:rPr lang="sk-SK" dirty="0" smtClean="0"/>
              <a:t>Programovanie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908720"/>
            <a:ext cx="8100392" cy="5949280"/>
          </a:xfrm>
        </p:spPr>
        <p:txBody>
          <a:bodyPr>
            <a:normAutofit fontScale="55000" lnSpcReduction="20000"/>
          </a:bodyPr>
          <a:lstStyle/>
          <a:p>
            <a:r>
              <a:rPr lang="sk-SK" sz="3800" dirty="0" smtClean="0"/>
              <a:t>Základné dátové typy premenných a základné príkazy sú prakticky zhodné s C++ (nie </a:t>
            </a:r>
            <a:r>
              <a:rPr lang="sk-SK" sz="3800" dirty="0" err="1" smtClean="0"/>
              <a:t>long</a:t>
            </a:r>
            <a:r>
              <a:rPr lang="sk-SK" sz="3800" dirty="0" smtClean="0"/>
              <a:t> </a:t>
            </a:r>
            <a:r>
              <a:rPr lang="sk-SK" sz="3800" dirty="0" err="1" smtClean="0"/>
              <a:t>double</a:t>
            </a:r>
            <a:r>
              <a:rPr lang="sk-SK" sz="3800" dirty="0" smtClean="0"/>
              <a:t>), matematické funkcie sú v triede </a:t>
            </a:r>
            <a:r>
              <a:rPr lang="sk-SK" sz="3800" dirty="0" err="1" smtClean="0">
                <a:solidFill>
                  <a:srgbClr val="FF0000"/>
                </a:solidFill>
              </a:rPr>
              <a:t>Math</a:t>
            </a:r>
            <a:r>
              <a:rPr lang="sk-SK" sz="3800" dirty="0" smtClean="0"/>
              <a:t>:</a:t>
            </a:r>
          </a:p>
          <a:p>
            <a:pPr marL="82296" indent="0">
              <a:buNone/>
            </a:pPr>
            <a:r>
              <a:rPr lang="sk-SK" sz="3300" dirty="0" err="1" smtClean="0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Sucet_radu</a:t>
            </a:r>
            <a:endParaRPr lang="sk-SK" sz="33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String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args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sucet=0;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i=1;i&lt;10000000;i++)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{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clen=</a:t>
            </a:r>
            <a:r>
              <a:rPr lang="sk-SK" sz="33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Math.pow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(-1,i+1)/i;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	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sucet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+=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clen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System.out.</a:t>
            </a:r>
            <a:r>
              <a:rPr lang="sk-SK" sz="3300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println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sucet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System.out.</a:t>
            </a:r>
            <a:r>
              <a:rPr lang="sk-SK" sz="33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("ln(2) = ");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	System.out.println(</a:t>
            </a:r>
            <a:r>
              <a:rPr lang="sk-SK" sz="33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Math.log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(2));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82296" indent="0">
              <a:buNone/>
            </a:pP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8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800" i="1" dirty="0" smtClean="0">
                <a:latin typeface="Courier New" pitchFamily="49" charset="0"/>
                <a:cs typeface="Courier New" pitchFamily="49" charset="0"/>
              </a:rPr>
              <a:t>Príklad1 (</a:t>
            </a:r>
            <a:r>
              <a:rPr lang="sk-SK" sz="2800" i="1" dirty="0" err="1" smtClean="0">
                <a:latin typeface="Courier New" pitchFamily="49" charset="0"/>
                <a:cs typeface="Courier New" pitchFamily="49" charset="0"/>
              </a:rPr>
              <a:t>Sucet_radu.java</a:t>
            </a:r>
            <a:r>
              <a:rPr lang="sk-SK" sz="2800" i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endParaRPr lang="sk-SK" sz="2800" dirty="0" smtClean="0"/>
          </a:p>
        </p:txBody>
      </p:sp>
    </p:spTree>
    <p:extLst>
      <p:ext uri="{BB962C8B-B14F-4D97-AF65-F5344CB8AC3E}">
        <p14:creationId xmlns:p14="http://schemas.microsoft.com/office/powerpoint/2010/main" val="311553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r>
              <a:rPr lang="sk-SK" dirty="0" smtClean="0"/>
              <a:t>Programovanie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908720"/>
            <a:ext cx="8100392" cy="5949280"/>
          </a:xfrm>
        </p:spPr>
        <p:txBody>
          <a:bodyPr>
            <a:normAutofit fontScale="40000" lnSpcReduction="20000"/>
          </a:bodyPr>
          <a:lstStyle/>
          <a:p>
            <a:r>
              <a:rPr lang="sk-SK" sz="4300" dirty="0" smtClean="0"/>
              <a:t>Niektoré funkcie sú už zmodernizované na základe potrieb, napríklad </a:t>
            </a:r>
            <a:r>
              <a:rPr lang="sk-SK" sz="4300" dirty="0" err="1" smtClean="0">
                <a:solidFill>
                  <a:srgbClr val="FF0000"/>
                </a:solidFill>
              </a:rPr>
              <a:t>Math.random</a:t>
            </a:r>
            <a:r>
              <a:rPr lang="sk-SK" sz="4300" dirty="0" smtClean="0">
                <a:solidFill>
                  <a:srgbClr val="FF0000"/>
                </a:solidFill>
              </a:rPr>
              <a:t>() </a:t>
            </a:r>
            <a:r>
              <a:rPr lang="sk-SK" sz="4300" dirty="0" smtClean="0"/>
              <a:t>vráti náhodné desatinné číslo (</a:t>
            </a:r>
            <a:r>
              <a:rPr lang="sk-SK" sz="4300" dirty="0" err="1" smtClean="0"/>
              <a:t>double</a:t>
            </a:r>
            <a:r>
              <a:rPr lang="sk-SK" sz="4300" dirty="0" smtClean="0"/>
              <a:t>) z intervalu &lt;0,1&gt;, na rozdiel od celočíselnej varianty </a:t>
            </a:r>
            <a:r>
              <a:rPr lang="sk-SK" sz="4300" dirty="0" err="1" smtClean="0"/>
              <a:t>rand</a:t>
            </a:r>
            <a:r>
              <a:rPr lang="sk-SK" sz="4300" dirty="0" smtClean="0"/>
              <a:t>() v C++.</a:t>
            </a:r>
          </a:p>
          <a:p>
            <a:pPr marL="82296" indent="0">
              <a:buNone/>
            </a:pP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Pi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String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args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n=100000; //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celkovy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pocet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pokusov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zasahy=0; //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pocet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zasahov</a:t>
            </a:r>
            <a:endParaRPr lang="sk-SK" sz="33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pokusy=0; //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pocet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pokusov</a:t>
            </a:r>
          </a:p>
          <a:p>
            <a:pPr marL="82296" indent="0">
              <a:buNone/>
            </a:pPr>
            <a:endParaRPr lang="sk-SK" sz="33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long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i=0; i&lt;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n;i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++)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x,y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    x =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Math.random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(); </a:t>
            </a:r>
            <a:endParaRPr lang="sk-SK" sz="33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       y 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Math.random</a:t>
            </a:r>
            <a:r>
              <a:rPr lang="sk-SK" sz="3300" dirty="0" smtClean="0">
                <a:latin typeface="Courier New" pitchFamily="49" charset="0"/>
                <a:cs typeface="Courier New" pitchFamily="49" charset="0"/>
              </a:rPr>
              <a:t>();</a:t>
            </a:r>
            <a:endParaRPr lang="sk-SK" sz="33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    pokusy++;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 (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x*x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+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y*y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) &lt; 1)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zasahy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++;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 pi = 4*(double)zasahy/(double)pokusy;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(pi);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sk-SK" sz="3300" dirty="0" err="1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sk-SK" sz="3300" dirty="0">
                <a:latin typeface="Courier New" pitchFamily="49" charset="0"/>
                <a:cs typeface="Courier New" pitchFamily="49" charset="0"/>
              </a:rPr>
              <a:t>("\r");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 }</a:t>
            </a:r>
          </a:p>
          <a:p>
            <a:pPr marL="82296" indent="0">
              <a:buNone/>
            </a:pPr>
            <a:r>
              <a:rPr lang="sk-SK" sz="3300" dirty="0">
                <a:latin typeface="Courier New" pitchFamily="49" charset="0"/>
                <a:cs typeface="Courier New" pitchFamily="49" charset="0"/>
              </a:rPr>
              <a:t>}</a:t>
            </a:r>
            <a:endParaRPr lang="sk-SK" sz="33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300" i="1" dirty="0" smtClean="0">
                <a:latin typeface="Courier New" pitchFamily="49" charset="0"/>
                <a:cs typeface="Courier New" pitchFamily="49" charset="0"/>
              </a:rPr>
              <a:t>Príklad2 (</a:t>
            </a:r>
            <a:r>
              <a:rPr lang="sk-SK" sz="3300" i="1" dirty="0" err="1" smtClean="0">
                <a:latin typeface="Courier New" pitchFamily="49" charset="0"/>
                <a:cs typeface="Courier New" pitchFamily="49" charset="0"/>
              </a:rPr>
              <a:t>Pi.java</a:t>
            </a:r>
            <a:r>
              <a:rPr lang="sk-SK" sz="3300" i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endParaRPr lang="sk-SK" sz="2800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4954519" y="4221088"/>
            <a:ext cx="3528391" cy="468052"/>
          </a:xfrm>
          <a:prstGeom prst="wedgeRectCallout">
            <a:avLst>
              <a:gd name="adj1" fmla="val -82725"/>
              <a:gd name="adj2" fmla="val 11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Oveľa jednoduchšie,  než v C++ </a:t>
            </a:r>
            <a:endParaRPr lang="sk-SK" dirty="0"/>
          </a:p>
        </p:txBody>
      </p:sp>
      <p:sp>
        <p:nvSpPr>
          <p:cNvPr id="5" name="Obdĺžniková bublina 4"/>
          <p:cNvSpPr/>
          <p:nvPr/>
        </p:nvSpPr>
        <p:spPr>
          <a:xfrm>
            <a:off x="5106919" y="2780928"/>
            <a:ext cx="3528391" cy="1116124"/>
          </a:xfrm>
          <a:prstGeom prst="wedgeRectCallout">
            <a:avLst>
              <a:gd name="adj1" fmla="val -127488"/>
              <a:gd name="adj2" fmla="val 579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 smtClean="0"/>
              <a:t>Java</a:t>
            </a:r>
            <a:r>
              <a:rPr lang="sk-SK" dirty="0" smtClean="0"/>
              <a:t> nedovolí ukladať výsledok funkcie </a:t>
            </a:r>
            <a:r>
              <a:rPr lang="sk-SK" dirty="0" err="1" smtClean="0"/>
              <a:t>Math.random</a:t>
            </a:r>
            <a:r>
              <a:rPr lang="sk-SK" dirty="0" smtClean="0"/>
              <a:t>() do typu </a:t>
            </a:r>
            <a:r>
              <a:rPr lang="sk-SK" dirty="0" err="1" smtClean="0"/>
              <a:t>float</a:t>
            </a:r>
            <a:r>
              <a:rPr lang="sk-SK" dirty="0" smtClean="0"/>
              <a:t> – nekontrolovateľná strata presnosti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6632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r>
              <a:rPr lang="sk-SK" dirty="0" smtClean="0"/>
              <a:t>Programovanie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908720"/>
            <a:ext cx="8100392" cy="5949280"/>
          </a:xfrm>
        </p:spPr>
        <p:txBody>
          <a:bodyPr>
            <a:normAutofit fontScale="40000" lnSpcReduction="20000"/>
          </a:bodyPr>
          <a:lstStyle/>
          <a:p>
            <a:r>
              <a:rPr lang="sk-SK" sz="4300" dirty="0" smtClean="0"/>
              <a:t>Volanie funkcií – podobné ako v C++.  Rozdiel – ak je to „štandardná“ funkcia (nie je to metóda triedy na manipuláciu s </a:t>
            </a:r>
            <a:r>
              <a:rPr lang="sk-SK" sz="4300" dirty="0" err="1" smtClean="0"/>
              <a:t>objektami</a:t>
            </a:r>
            <a:r>
              <a:rPr lang="sk-SK" sz="4300" dirty="0" smtClean="0"/>
              <a:t>) – označuje sa ako </a:t>
            </a:r>
            <a:r>
              <a:rPr lang="sk-SK" sz="43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4300" dirty="0" smtClean="0"/>
              <a:t>.</a:t>
            </a:r>
            <a:endParaRPr lang="sk-SK" sz="4300" dirty="0" smtClean="0"/>
          </a:p>
          <a:p>
            <a:pPr marL="82296" indent="0">
              <a:buNone/>
            </a:pP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Funkcia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sk-SK" sz="37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37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37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String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args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f;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n=100;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  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f=Faktorial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(n);</a:t>
            </a:r>
          </a:p>
          <a:p>
            <a:pPr marL="82296" indent="0">
              <a:buNone/>
            </a:pPr>
            <a:endParaRPr lang="sk-SK" sz="37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("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cisla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" + n + " je: " +f);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  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37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sk-SK" sz="37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37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n)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i;	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= 1;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for(i=1;i&lt;=n;i++)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*= i;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}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3300" i="1" dirty="0" smtClean="0">
                <a:latin typeface="Courier New" pitchFamily="49" charset="0"/>
                <a:cs typeface="Courier New" pitchFamily="49" charset="0"/>
              </a:rPr>
              <a:t>Príklad3 (</a:t>
            </a:r>
            <a:r>
              <a:rPr lang="sk-SK" sz="3300" i="1" dirty="0" err="1" smtClean="0">
                <a:latin typeface="Courier New" pitchFamily="49" charset="0"/>
                <a:cs typeface="Courier New" pitchFamily="49" charset="0"/>
              </a:rPr>
              <a:t>Funkcia</a:t>
            </a:r>
            <a:r>
              <a:rPr lang="sk-SK" sz="3300" i="1" dirty="0" err="1" smtClean="0">
                <a:latin typeface="Courier New" pitchFamily="49" charset="0"/>
                <a:cs typeface="Courier New" pitchFamily="49" charset="0"/>
              </a:rPr>
              <a:t>.java</a:t>
            </a:r>
            <a:r>
              <a:rPr lang="sk-SK" sz="3300" i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endParaRPr lang="sk-SK" sz="2800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3995936" y="4149080"/>
            <a:ext cx="4968551" cy="468052"/>
          </a:xfrm>
          <a:prstGeom prst="wedgeRectCallout">
            <a:avLst>
              <a:gd name="adj1" fmla="val -40711"/>
              <a:gd name="adj2" fmla="val 79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Môže byť až za </a:t>
            </a:r>
            <a:r>
              <a:rPr lang="sk-SK" dirty="0" err="1" smtClean="0"/>
              <a:t>main</a:t>
            </a:r>
            <a:r>
              <a:rPr lang="sk-SK" dirty="0" smtClean="0"/>
              <a:t>(), nepotrebuje deklaráciu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41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r>
              <a:rPr lang="sk-SK" dirty="0" smtClean="0"/>
              <a:t>Programovanie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908720"/>
            <a:ext cx="8100392" cy="5949280"/>
          </a:xfrm>
        </p:spPr>
        <p:txBody>
          <a:bodyPr>
            <a:normAutofit fontScale="40000" lnSpcReduction="20000"/>
          </a:bodyPr>
          <a:lstStyle/>
          <a:p>
            <a:r>
              <a:rPr lang="sk-SK" sz="4300" dirty="0" smtClean="0"/>
              <a:t>Volanie funkcií – podobné ako v C++.  Rozdiel – ak je to „štandardná“ funkcia (nie je to metóda triedy na manipuláciu s </a:t>
            </a:r>
            <a:r>
              <a:rPr lang="sk-SK" sz="4300" dirty="0" err="1" smtClean="0"/>
              <a:t>objektami</a:t>
            </a:r>
            <a:r>
              <a:rPr lang="sk-SK" sz="4300" dirty="0" smtClean="0"/>
              <a:t>) – označuje sa ako </a:t>
            </a:r>
            <a:r>
              <a:rPr lang="sk-SK" sz="43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4300" dirty="0" smtClean="0"/>
              <a:t>.</a:t>
            </a:r>
            <a:endParaRPr lang="sk-SK" sz="4300" dirty="0" smtClean="0"/>
          </a:p>
          <a:p>
            <a:pPr marL="82296" indent="0">
              <a:buNone/>
            </a:pP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class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Funkcia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sk-SK" sz="37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sk-SK" sz="37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37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String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args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f;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n=100;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  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f=Faktorial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(n);</a:t>
            </a:r>
          </a:p>
          <a:p>
            <a:pPr marL="82296" indent="0">
              <a:buNone/>
            </a:pPr>
            <a:endParaRPr lang="sk-SK" sz="37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("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cisla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" + n + " je: " +f);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  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sk-SK" sz="3700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sk-SK" sz="370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sk-SK" sz="3700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Faktorial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n)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i;	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double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= 1;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for(i=1;i&lt;=n;i++)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*= i;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return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3700" dirty="0" err="1">
                <a:latin typeface="Courier New" pitchFamily="49" charset="0"/>
                <a:cs typeface="Courier New" pitchFamily="49" charset="0"/>
              </a:rPr>
              <a:t>vysledok</a:t>
            </a:r>
            <a:r>
              <a:rPr lang="sk-SK" sz="37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 }</a:t>
            </a:r>
          </a:p>
          <a:p>
            <a:pPr marL="82296" indent="0">
              <a:buNone/>
            </a:pPr>
            <a:r>
              <a:rPr lang="sk-SK" sz="37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r>
              <a:rPr lang="sk-SK" sz="3300" i="1" dirty="0" smtClean="0">
                <a:latin typeface="Courier New" pitchFamily="49" charset="0"/>
                <a:cs typeface="Courier New" pitchFamily="49" charset="0"/>
              </a:rPr>
              <a:t>Príklad3 (</a:t>
            </a:r>
            <a:r>
              <a:rPr lang="sk-SK" sz="3300" i="1" dirty="0" err="1" smtClean="0">
                <a:latin typeface="Courier New" pitchFamily="49" charset="0"/>
                <a:cs typeface="Courier New" pitchFamily="49" charset="0"/>
              </a:rPr>
              <a:t>Funkcia</a:t>
            </a:r>
            <a:r>
              <a:rPr lang="sk-SK" sz="3300" i="1" dirty="0" err="1" smtClean="0">
                <a:latin typeface="Courier New" pitchFamily="49" charset="0"/>
                <a:cs typeface="Courier New" pitchFamily="49" charset="0"/>
              </a:rPr>
              <a:t>.java</a:t>
            </a:r>
            <a:r>
              <a:rPr lang="sk-SK" sz="3300" i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endParaRPr lang="sk-SK" sz="2800" dirty="0" smtClean="0"/>
          </a:p>
        </p:txBody>
      </p:sp>
      <p:sp>
        <p:nvSpPr>
          <p:cNvPr id="4" name="Obdĺžniková bublina 3"/>
          <p:cNvSpPr/>
          <p:nvPr/>
        </p:nvSpPr>
        <p:spPr>
          <a:xfrm>
            <a:off x="3995936" y="4149080"/>
            <a:ext cx="4968551" cy="468052"/>
          </a:xfrm>
          <a:prstGeom prst="wedgeRectCallout">
            <a:avLst>
              <a:gd name="adj1" fmla="val -40711"/>
              <a:gd name="adj2" fmla="val 790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Môže byť až za </a:t>
            </a:r>
            <a:r>
              <a:rPr lang="sk-SK" dirty="0" err="1" smtClean="0"/>
              <a:t>main</a:t>
            </a:r>
            <a:r>
              <a:rPr lang="sk-SK" dirty="0" smtClean="0"/>
              <a:t>(), nepotrebuje deklaráciu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7352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r>
              <a:rPr lang="sk-SK" dirty="0" smtClean="0"/>
              <a:t>Programovanie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908720"/>
            <a:ext cx="8100392" cy="5949280"/>
          </a:xfrm>
        </p:spPr>
        <p:txBody>
          <a:bodyPr>
            <a:normAutofit fontScale="92500"/>
          </a:bodyPr>
          <a:lstStyle/>
          <a:p>
            <a:r>
              <a:rPr lang="sk-SK" dirty="0" smtClean="0"/>
              <a:t>Sú </a:t>
            </a:r>
            <a:r>
              <a:rPr lang="sk-SK" dirty="0" smtClean="0"/>
              <a:t>však a</a:t>
            </a:r>
            <a:r>
              <a:rPr lang="sk-SK" dirty="0" smtClean="0"/>
              <a:t>j </a:t>
            </a:r>
            <a:r>
              <a:rPr lang="sk-SK" b="1" dirty="0" smtClean="0">
                <a:solidFill>
                  <a:srgbClr val="FF0000"/>
                </a:solidFill>
              </a:rPr>
              <a:t>podstatné odlišnosti </a:t>
            </a:r>
            <a:r>
              <a:rPr lang="sk-SK" dirty="0" smtClean="0"/>
              <a:t>medzi </a:t>
            </a:r>
            <a:r>
              <a:rPr lang="sk-SK" dirty="0" err="1" smtClean="0"/>
              <a:t>Java</a:t>
            </a:r>
            <a:r>
              <a:rPr lang="sk-SK" dirty="0" smtClean="0"/>
              <a:t> a C++</a:t>
            </a:r>
          </a:p>
          <a:p>
            <a:r>
              <a:rPr lang="sk-SK" dirty="0" smtClean="0"/>
              <a:t>Jeden z najväčších rozdielov – v Jave do funkcie vchádzajú </a:t>
            </a:r>
            <a:r>
              <a:rPr lang="sk-SK" dirty="0" smtClean="0">
                <a:solidFill>
                  <a:srgbClr val="FF0000"/>
                </a:solidFill>
              </a:rPr>
              <a:t>iba</a:t>
            </a:r>
            <a:r>
              <a:rPr lang="sk-SK" dirty="0" smtClean="0"/>
              <a:t> </a:t>
            </a:r>
            <a:r>
              <a:rPr lang="sk-SK" dirty="0" smtClean="0">
                <a:solidFill>
                  <a:srgbClr val="FF0000"/>
                </a:solidFill>
              </a:rPr>
              <a:t>hodnoty parametrov, nie referencie</a:t>
            </a:r>
            <a:endParaRPr lang="sk-SK" dirty="0" smtClean="0">
              <a:solidFill>
                <a:srgbClr val="FF0000"/>
              </a:solidFill>
            </a:endParaRPr>
          </a:p>
          <a:p>
            <a:r>
              <a:rPr lang="sk-SK" dirty="0" err="1" smtClean="0"/>
              <a:t>Java</a:t>
            </a:r>
            <a:r>
              <a:rPr lang="sk-SK" dirty="0" smtClean="0"/>
              <a:t> pozná </a:t>
            </a:r>
            <a:r>
              <a:rPr lang="sk-SK" dirty="0" smtClean="0">
                <a:solidFill>
                  <a:srgbClr val="FF0000"/>
                </a:solidFill>
              </a:rPr>
              <a:t>referencie na objekty</a:t>
            </a:r>
            <a:r>
              <a:rPr lang="sk-SK" dirty="0" smtClean="0"/>
              <a:t> (nie ale na obyčajné premenné), do funkcie možno poslať referenciu na objekt ale nikdy nie tak ako v C++, kde do funkcie posielame „hodnotu“ premennej, ale funkcia ju prijme ako referenciu</a:t>
            </a:r>
          </a:p>
          <a:p>
            <a:r>
              <a:rPr lang="sk-SK" dirty="0" err="1" smtClean="0"/>
              <a:t>Java</a:t>
            </a:r>
            <a:r>
              <a:rPr lang="sk-SK" dirty="0" smtClean="0"/>
              <a:t> má teda úplne inú filozofiu referencií – je to problém pre začiatočníkov v Jave prechádzajúcich z C++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66838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Príbuzné jazyky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Jazyk C++ bol vo svojej dobe natoľko revolučný, že mnohé novšie jazyky prebrali jeho základnú syntax, dokonca aj názvy niektorých funkcií.</a:t>
            </a:r>
            <a:endParaRPr lang="sk-SK" sz="2800" dirty="0" smtClean="0">
              <a:solidFill>
                <a:srgbClr val="FF0000"/>
              </a:solidFill>
            </a:endParaRPr>
          </a:p>
          <a:p>
            <a:r>
              <a:rPr lang="sk-SK" sz="2800" dirty="0" smtClean="0"/>
              <a:t>Príklad 1 – skriptovací jazyk PHP</a:t>
            </a:r>
          </a:p>
          <a:p>
            <a:r>
              <a:rPr lang="sk-SK" sz="2800" dirty="0" smtClean="0"/>
              <a:t>„</a:t>
            </a:r>
            <a:r>
              <a:rPr lang="sk-SK" sz="2800" dirty="0" err="1" smtClean="0">
                <a:solidFill>
                  <a:srgbClr val="FF0000"/>
                </a:solidFill>
              </a:rPr>
              <a:t>P</a:t>
            </a:r>
            <a:r>
              <a:rPr lang="sk-SK" sz="2800" dirty="0" err="1" smtClean="0"/>
              <a:t>ersonal</a:t>
            </a:r>
            <a:r>
              <a:rPr lang="sk-SK" sz="2800" dirty="0" smtClean="0"/>
              <a:t> </a:t>
            </a:r>
            <a:r>
              <a:rPr lang="sk-SK" sz="2800" dirty="0" err="1" smtClean="0">
                <a:solidFill>
                  <a:srgbClr val="FF0000"/>
                </a:solidFill>
              </a:rPr>
              <a:t>H</a:t>
            </a:r>
            <a:r>
              <a:rPr lang="sk-SK" sz="2800" dirty="0" err="1" smtClean="0"/>
              <a:t>ome</a:t>
            </a:r>
            <a:r>
              <a:rPr lang="sk-SK" sz="2800" dirty="0" smtClean="0"/>
              <a:t> </a:t>
            </a:r>
            <a:r>
              <a:rPr lang="sk-SK" sz="2800" dirty="0" err="1" smtClean="0">
                <a:solidFill>
                  <a:srgbClr val="FF0000"/>
                </a:solidFill>
              </a:rPr>
              <a:t>P</a:t>
            </a:r>
            <a:r>
              <a:rPr lang="sk-SK" sz="2800" dirty="0" err="1" smtClean="0"/>
              <a:t>ages</a:t>
            </a:r>
            <a:r>
              <a:rPr lang="sk-SK" sz="2800" dirty="0" smtClean="0"/>
              <a:t> </a:t>
            </a:r>
            <a:r>
              <a:rPr lang="sk-SK" sz="2800" dirty="0" err="1" smtClean="0"/>
              <a:t>Tools</a:t>
            </a:r>
            <a:r>
              <a:rPr lang="sk-SK" sz="2800" dirty="0" smtClean="0"/>
              <a:t>“ je jazyk na programovanie HTML stánok.  Výstupom PHP programov sú HTML stránky.</a:t>
            </a:r>
          </a:p>
          <a:p>
            <a:r>
              <a:rPr lang="sk-SK" sz="2800" dirty="0" smtClean="0"/>
              <a:t>PHP je vlastne „</a:t>
            </a:r>
            <a:r>
              <a:rPr lang="sk-SK" sz="2800" dirty="0" err="1" smtClean="0"/>
              <a:t>preprocesor</a:t>
            </a:r>
            <a:r>
              <a:rPr lang="sk-SK" sz="2800" dirty="0" smtClean="0"/>
              <a:t>“ (v zmysle C++) – pomocou programu PHP sa vyrába iný „program“ v HTML, ktorý vedia zobrazovať </a:t>
            </a:r>
            <a:r>
              <a:rPr lang="sk-SK" sz="2800" dirty="0" err="1" smtClean="0"/>
              <a:t>WEB-prehliadače</a:t>
            </a:r>
            <a:endParaRPr lang="sk-SK" sz="2800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9596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92088"/>
          </a:xfrm>
        </p:spPr>
        <p:txBody>
          <a:bodyPr>
            <a:normAutofit/>
          </a:bodyPr>
          <a:lstStyle/>
          <a:p>
            <a:r>
              <a:rPr lang="sk-SK" dirty="0" smtClean="0"/>
              <a:t>Programovanie v Jave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908720"/>
            <a:ext cx="8100392" cy="5949280"/>
          </a:xfrm>
        </p:spPr>
        <p:txBody>
          <a:bodyPr>
            <a:normAutofit/>
          </a:bodyPr>
          <a:lstStyle/>
          <a:p>
            <a:r>
              <a:rPr lang="sk-SK" dirty="0" smtClean="0"/>
              <a:t>Nie je možné toto:</a:t>
            </a:r>
          </a:p>
          <a:p>
            <a:pPr marL="82296" indent="0">
              <a:buNone/>
            </a:pP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nt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82296" indent="0">
              <a:buNone/>
            </a:pP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200" dirty="0" err="1" smtClean="0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x0=0,y0=0,r0=2,fi0=1.2;</a:t>
            </a:r>
          </a:p>
          <a:p>
            <a:pPr marL="82296" indent="0">
              <a:buNone/>
            </a:pP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Polar2cart(</a:t>
            </a:r>
            <a:r>
              <a:rPr lang="sk-SK" sz="2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x0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sk-SK" sz="2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y0</a:t>
            </a: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,r0,fi0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2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2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 Polar2cart(float </a:t>
            </a:r>
            <a:r>
              <a:rPr lang="sk-SK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&amp;x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&amp;y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 r, 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float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fi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x=r*cos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fi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y=r*sin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200" dirty="0" err="1">
                <a:latin typeface="Courier New" pitchFamily="49" charset="0"/>
                <a:cs typeface="Courier New" pitchFamily="49" charset="0"/>
              </a:rPr>
              <a:t>fi</a:t>
            </a:r>
            <a:r>
              <a:rPr lang="sk-SK" sz="22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82296" indent="0">
              <a:buNone/>
            </a:pPr>
            <a:r>
              <a:rPr lang="sk-SK" sz="22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sk-SK" dirty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25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980728"/>
          </a:xfrm>
        </p:spPr>
        <p:txBody>
          <a:bodyPr>
            <a:normAutofit/>
          </a:bodyPr>
          <a:lstStyle/>
          <a:p>
            <a:r>
              <a:rPr lang="sk-SK" dirty="0" smtClean="0"/>
              <a:t>Príbuzné jazyky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980728"/>
            <a:ext cx="8100392" cy="5877272"/>
          </a:xfrm>
        </p:spPr>
        <p:txBody>
          <a:bodyPr>
            <a:normAutofit fontScale="85000" lnSpcReduction="20000"/>
          </a:bodyPr>
          <a:lstStyle/>
          <a:p>
            <a:r>
              <a:rPr lang="sk-SK" sz="2100" dirty="0" smtClean="0">
                <a:cs typeface="Courier New" pitchFamily="49" charset="0"/>
              </a:rPr>
              <a:t>Ukážky z programov v PHP:</a:t>
            </a:r>
          </a:p>
          <a:p>
            <a:pPr marL="82296" indent="0">
              <a:buNone/>
            </a:pP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($i=1; $i&lt;=$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kategoria_pocet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; $i++) </a:t>
            </a:r>
            <a:endParaRPr lang="sk-SK" sz="21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21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($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kategoria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[$i]==$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item_selected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    	$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kategoria_selected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 = $i;</a:t>
            </a:r>
          </a:p>
          <a:p>
            <a:pPr marL="82296" indent="0">
              <a:buNone/>
            </a:pP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82296" indent="0">
              <a:buNone/>
            </a:pPr>
            <a:endParaRPr lang="sk-SK" sz="21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for($i=0;$i&lt;=$divizia_pocet;$i++)</a:t>
            </a: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if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($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i==$divizia_selected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21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	echo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('&lt;OPTION 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selected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100" dirty="0" err="1" smtClean="0">
                <a:latin typeface="Courier New" pitchFamily="49" charset="0"/>
                <a:cs typeface="Courier New" pitchFamily="49" charset="0"/>
              </a:rPr>
              <a:t>value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="'.$divizia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[$i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].'"&gt;‚</a:t>
            </a: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.$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divizia_meno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[$i].'&lt;/OPTION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&gt;');</a:t>
            </a: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sk-SK" sz="21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sk-SK" sz="2100" dirty="0" err="1" smtClean="0">
                <a:latin typeface="Courier New" pitchFamily="49" charset="0"/>
                <a:cs typeface="Courier New" pitchFamily="49" charset="0"/>
              </a:rPr>
              <a:t>else</a:t>
            </a:r>
            <a:endParaRPr lang="sk-SK" sz="2100" dirty="0" smtClean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sk-SK" sz="21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	echo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('&lt;OPTION 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100" dirty="0" err="1" smtClean="0">
                <a:latin typeface="Courier New" pitchFamily="49" charset="0"/>
                <a:cs typeface="Courier New" pitchFamily="49" charset="0"/>
              </a:rPr>
              <a:t>value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="'.$divizia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[$i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].'"&gt;‚</a:t>
            </a:r>
          </a:p>
          <a:p>
            <a:pPr marL="82296" indent="0">
              <a:buNone/>
            </a:pPr>
            <a:r>
              <a:rPr lang="sk-SK" sz="21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.$</a:t>
            </a:r>
            <a:r>
              <a:rPr lang="sk-SK" sz="2100" dirty="0" err="1">
                <a:latin typeface="Courier New" pitchFamily="49" charset="0"/>
                <a:cs typeface="Courier New" pitchFamily="49" charset="0"/>
              </a:rPr>
              <a:t>divizia_meno</a:t>
            </a:r>
            <a:r>
              <a:rPr lang="sk-SK" sz="2100" dirty="0">
                <a:latin typeface="Courier New" pitchFamily="49" charset="0"/>
                <a:cs typeface="Courier New" pitchFamily="49" charset="0"/>
              </a:rPr>
              <a:t>[$i].'&lt;/OPTION</a:t>
            </a: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&gt;');</a:t>
            </a:r>
          </a:p>
          <a:p>
            <a:pPr marL="82296" indent="0">
              <a:buNone/>
            </a:pPr>
            <a:r>
              <a:rPr lang="sk-SK" sz="2100" dirty="0" smtClean="0">
                <a:latin typeface="Courier New" pitchFamily="49" charset="0"/>
                <a:cs typeface="Courier New" pitchFamily="49" charset="0"/>
              </a:rPr>
              <a:t>	}</a:t>
            </a:r>
            <a:endParaRPr lang="sk-SK" sz="2100" dirty="0">
              <a:latin typeface="Courier New" pitchFamily="49" charset="0"/>
              <a:cs typeface="Courier New" pitchFamily="49" charset="0"/>
            </a:endParaRPr>
          </a:p>
          <a:p>
            <a:pPr marL="82296" indent="0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5065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Príbuzné jazyky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 lnSpcReduction="10000"/>
          </a:bodyPr>
          <a:lstStyle/>
          <a:p>
            <a:r>
              <a:rPr lang="sk-SK" sz="2000" dirty="0" smtClean="0">
                <a:cs typeface="Courier New" pitchFamily="49" charset="0"/>
              </a:rPr>
              <a:t>Ukážky z programov v PHP:</a:t>
            </a:r>
          </a:p>
          <a:p>
            <a:pPr marL="82296" indent="0">
              <a:buNone/>
            </a:pP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($i=0; $i&lt;$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pocet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; $i++)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{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switch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mysql_Result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($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result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, $i, '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divizia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'))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{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case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$divizia[1]: echo('&lt;TR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					BGCOLOR=LIGHTYELLOW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&gt;'); break;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case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$divizia[2]: echo('&lt;TR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B					GCOLOR=PINK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&gt;'); break;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case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$divizia[3]: echo('&lt;TR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					BGCOLOR=LIGHTBLUE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&gt;'); break;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sk-SK" sz="2000" dirty="0" err="1">
                <a:latin typeface="Courier New" pitchFamily="49" charset="0"/>
                <a:cs typeface="Courier New" pitchFamily="49" charset="0"/>
              </a:rPr>
              <a:t>case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 $divizia[4]: echo('&lt;TR </a:t>
            </a:r>
            <a:r>
              <a:rPr lang="sk-SK" sz="2000" dirty="0" smtClean="0">
                <a:latin typeface="Courier New" pitchFamily="49" charset="0"/>
                <a:cs typeface="Courier New" pitchFamily="49" charset="0"/>
              </a:rPr>
              <a:t>					BGCOLOR=LIGHTGREEN</a:t>
            </a:r>
            <a:r>
              <a:rPr lang="sk-SK" sz="2000" dirty="0">
                <a:latin typeface="Courier New" pitchFamily="49" charset="0"/>
                <a:cs typeface="Courier New" pitchFamily="49" charset="0"/>
              </a:rPr>
              <a:t>&gt;'); break;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  default: echo('&lt;TR BGCOLOR=WHITE&gt;'); break;</a:t>
            </a:r>
          </a:p>
          <a:p>
            <a:pPr marL="82296" indent="0">
              <a:buNone/>
            </a:pPr>
            <a:r>
              <a:rPr lang="sk-SK" sz="2000" dirty="0">
                <a:latin typeface="Courier New" pitchFamily="49" charset="0"/>
                <a:cs typeface="Courier New" pitchFamily="49" charset="0"/>
              </a:rPr>
              <a:t>      }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70839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Java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err="1" smtClean="0"/>
              <a:t>Java</a:t>
            </a:r>
            <a:r>
              <a:rPr lang="sk-SK" sz="2800" dirty="0" smtClean="0"/>
              <a:t> je v súčasnosti jedným z najrozšírenejších jazykov používaným v priemysle</a:t>
            </a:r>
          </a:p>
          <a:p>
            <a:r>
              <a:rPr lang="sk-SK" sz="2800" dirty="0" smtClean="0"/>
              <a:t>Je to moderný jazyk „</a:t>
            </a:r>
            <a:r>
              <a:rPr lang="sk-SK" sz="2800" dirty="0" smtClean="0">
                <a:solidFill>
                  <a:srgbClr val="FF0000"/>
                </a:solidFill>
              </a:rPr>
              <a:t>priemyselného štandardu</a:t>
            </a:r>
            <a:r>
              <a:rPr lang="sk-SK" sz="2800" dirty="0" smtClean="0"/>
              <a:t>“ – t.j. skompilovaný kód je natoľko spoľahlivý, že sa môže používať na riadenie priemyselných procesov</a:t>
            </a:r>
          </a:p>
          <a:p>
            <a:r>
              <a:rPr lang="sk-SK" sz="2800" dirty="0" smtClean="0"/>
              <a:t>V Jave boli naprogramované aj roboty </a:t>
            </a:r>
            <a:r>
              <a:rPr lang="sk-SK" sz="2800" dirty="0" err="1" smtClean="0"/>
              <a:t>Spirit</a:t>
            </a:r>
            <a:r>
              <a:rPr lang="sk-SK" sz="2800" dirty="0" smtClean="0"/>
              <a:t> a </a:t>
            </a:r>
            <a:r>
              <a:rPr lang="sk-SK" sz="2800" dirty="0" err="1" smtClean="0"/>
              <a:t>Oportunity</a:t>
            </a:r>
            <a:r>
              <a:rPr lang="sk-SK" sz="2800" dirty="0" smtClean="0"/>
              <a:t>, ktoré skúmali Mars</a:t>
            </a:r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58112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80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Java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Syntax Javy je navrhnutá tak, že priamo </a:t>
            </a:r>
            <a:r>
              <a:rPr lang="sk-SK" sz="2800" dirty="0" smtClean="0">
                <a:solidFill>
                  <a:srgbClr val="FF0000"/>
                </a:solidFill>
              </a:rPr>
              <a:t>bráni</a:t>
            </a:r>
            <a:r>
              <a:rPr lang="sk-SK" sz="2800" dirty="0" smtClean="0"/>
              <a:t> programátorom „</a:t>
            </a:r>
            <a:r>
              <a:rPr lang="sk-SK" sz="2800" dirty="0" smtClean="0">
                <a:solidFill>
                  <a:srgbClr val="FF0000"/>
                </a:solidFill>
              </a:rPr>
              <a:t>byť lenivými</a:t>
            </a:r>
            <a:r>
              <a:rPr lang="sk-SK" sz="2800" dirty="0" smtClean="0"/>
              <a:t>“ a ignorovať možné chyby, ktoré môžu počas behu programu nastať.</a:t>
            </a:r>
          </a:p>
          <a:p>
            <a:r>
              <a:rPr lang="sk-SK" sz="2800" dirty="0" smtClean="0"/>
              <a:t>Napríklad vstup z klávesnice sa MUSÍ ošetriť na možné zadané nezmysly – inak sa program ani neskompiluje.</a:t>
            </a:r>
          </a:p>
          <a:p>
            <a:r>
              <a:rPr lang="sk-SK" sz="2800" dirty="0" smtClean="0"/>
              <a:t>Z toho vyplýva, že majú problém úplní začiatočníci v programovaní, nie je možné naprogramovať extrémne </a:t>
            </a:r>
            <a:r>
              <a:rPr lang="sk-SK" sz="2800" dirty="0"/>
              <a:t>jednoduché </a:t>
            </a:r>
            <a:r>
              <a:rPr lang="sk-SK" sz="2800" dirty="0" smtClean="0"/>
              <a:t>programy, ktoré nie sú „ošetrené proti nezmyslom“ </a:t>
            </a:r>
          </a:p>
          <a:p>
            <a:r>
              <a:rPr lang="sk-SK" sz="2800" dirty="0" smtClean="0"/>
              <a:t>FMFI – v Jave je predmet „Počítačové praktikum 1“</a:t>
            </a:r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01513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Prečo </a:t>
            </a:r>
            <a:r>
              <a:rPr lang="sk-SK" dirty="0" err="1" smtClean="0"/>
              <a:t>Java</a:t>
            </a:r>
            <a:r>
              <a:rPr lang="sk-SK" dirty="0" smtClean="0"/>
              <a:t>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Asi najväčšou výhodou (okrem modernosti a spoľahlivosti) je nezávislosť na operačnom systéme a hardvérovej platforme</a:t>
            </a:r>
          </a:p>
          <a:p>
            <a:r>
              <a:rPr lang="sk-SK" sz="2800" dirty="0" smtClean="0">
                <a:solidFill>
                  <a:srgbClr val="FF0000"/>
                </a:solidFill>
              </a:rPr>
              <a:t>Ten istý skompilovaný program </a:t>
            </a:r>
            <a:r>
              <a:rPr lang="sk-SK" sz="2800" dirty="0" smtClean="0"/>
              <a:t>beží na PC s MS Windows, na PC s Linuxom, na </a:t>
            </a:r>
            <a:r>
              <a:rPr lang="sk-SK" sz="2800" dirty="0" err="1" smtClean="0"/>
              <a:t>MacBooku</a:t>
            </a:r>
            <a:r>
              <a:rPr lang="sk-SK" sz="2800" dirty="0" smtClean="0"/>
              <a:t> s </a:t>
            </a:r>
            <a:r>
              <a:rPr lang="sk-SK" sz="2800" dirty="0" err="1" smtClean="0"/>
              <a:t>iOS</a:t>
            </a:r>
            <a:r>
              <a:rPr lang="sk-SK" sz="2800" dirty="0" smtClean="0"/>
              <a:t> aj na </a:t>
            </a:r>
            <a:r>
              <a:rPr lang="sk-SK" sz="2800" dirty="0" err="1" smtClean="0"/>
              <a:t>Sun-workstation</a:t>
            </a:r>
            <a:r>
              <a:rPr lang="sk-SK" sz="2800" dirty="0" smtClean="0"/>
              <a:t> s OS </a:t>
            </a:r>
            <a:r>
              <a:rPr lang="sk-SK" sz="2800" dirty="0" err="1" smtClean="0"/>
              <a:t>Solaris</a:t>
            </a:r>
            <a:endParaRPr lang="sk-SK" sz="2800" dirty="0" smtClean="0"/>
          </a:p>
          <a:p>
            <a:r>
              <a:rPr lang="sk-SK" sz="2800" dirty="0" smtClean="0"/>
              <a:t>C++ - program sa musí skompilovať na každom z uvedených systémoch zvlášť – nepríjemnosť pre užívateľa aj vývojárov</a:t>
            </a:r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19749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Java</a:t>
            </a:r>
            <a:r>
              <a:rPr lang="sk-SK" dirty="0" smtClean="0"/>
              <a:t> </a:t>
            </a:r>
            <a:r>
              <a:rPr lang="sk-SK" dirty="0" err="1" smtClean="0"/>
              <a:t>Virtual</a:t>
            </a:r>
            <a:r>
              <a:rPr lang="sk-SK" dirty="0" smtClean="0"/>
              <a:t> </a:t>
            </a:r>
            <a:r>
              <a:rPr lang="sk-SK" dirty="0" err="1" smtClean="0"/>
              <a:t>Machine</a:t>
            </a:r>
            <a:r>
              <a:rPr lang="sk-SK" dirty="0" smtClean="0"/>
              <a:t> (JVM)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Ako je to možné, že ten istý skompilovaný program beží na rôznych systémoch?</a:t>
            </a:r>
          </a:p>
          <a:p>
            <a:r>
              <a:rPr lang="sk-SK" sz="2800" dirty="0" smtClean="0">
                <a:solidFill>
                  <a:srgbClr val="FF0000"/>
                </a:solidFill>
              </a:rPr>
              <a:t>Medzi skompilovaným programom a hardvérovou platformou je JVM</a:t>
            </a:r>
            <a:endParaRPr lang="sk-SK" sz="2800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  <p:pic>
        <p:nvPicPr>
          <p:cNvPr id="2050" name="Picture 2" descr="http://programujte.com/galerie/2007/04/200704071806_g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74681"/>
            <a:ext cx="7518215" cy="129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39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Java</a:t>
            </a:r>
            <a:r>
              <a:rPr lang="sk-SK" dirty="0" smtClean="0"/>
              <a:t> </a:t>
            </a:r>
            <a:r>
              <a:rPr lang="sk-SK" dirty="0" err="1" smtClean="0"/>
              <a:t>Virtual</a:t>
            </a:r>
            <a:r>
              <a:rPr lang="sk-SK" dirty="0" smtClean="0"/>
              <a:t> </a:t>
            </a:r>
            <a:r>
              <a:rPr lang="sk-SK" dirty="0" err="1" smtClean="0"/>
              <a:t>Machine</a:t>
            </a:r>
            <a:r>
              <a:rPr lang="sk-SK" dirty="0" smtClean="0"/>
              <a:t> (JVM)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3608" y="1447800"/>
            <a:ext cx="8100392" cy="541020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JVM sa vyvinie pre každú platformu:</a:t>
            </a:r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</p:txBody>
      </p:sp>
      <p:pic>
        <p:nvPicPr>
          <p:cNvPr id="5122" name="Picture 2" descr="http://programujte.com/galerie/2007/04/200704071811_helloWorl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60847"/>
            <a:ext cx="4752528" cy="456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7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3546</TotalTime>
  <Words>1135</Words>
  <Application>Microsoft Office PowerPoint</Application>
  <PresentationFormat>Prezentácia na obrazovke (4:3)</PresentationFormat>
  <Paragraphs>223</Paragraphs>
  <Slides>20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20</vt:i4>
      </vt:variant>
    </vt:vector>
  </HeadingPairs>
  <TitlesOfParts>
    <vt:vector size="21" baseType="lpstr">
      <vt:lpstr>Slnovrat</vt:lpstr>
      <vt:lpstr>Jazyky so syntaxou príbuznou k C++ Programovací jazyk Java    </vt:lpstr>
      <vt:lpstr>Príbuzné jazyky</vt:lpstr>
      <vt:lpstr>Príbuzné jazyky</vt:lpstr>
      <vt:lpstr>Príbuzné jazyky</vt:lpstr>
      <vt:lpstr>Java</vt:lpstr>
      <vt:lpstr>Java</vt:lpstr>
      <vt:lpstr>Prečo Java?</vt:lpstr>
      <vt:lpstr>Java Virtual Machine (JVM)</vt:lpstr>
      <vt:lpstr>Java Virtual Machine (JVM)</vt:lpstr>
      <vt:lpstr>Java Virtual Machine (JVM)</vt:lpstr>
      <vt:lpstr>Ako programovať v Jave</vt:lpstr>
      <vt:lpstr>Ako programovať v Jave</vt:lpstr>
      <vt:lpstr>Prvý program v Jave</vt:lpstr>
      <vt:lpstr>Programovanie v Jave</vt:lpstr>
      <vt:lpstr>Programovanie v Jave</vt:lpstr>
      <vt:lpstr>Programovanie v Jave</vt:lpstr>
      <vt:lpstr>Programovanie v Jave</vt:lpstr>
      <vt:lpstr>Programovanie v Jave</vt:lpstr>
      <vt:lpstr>Programovanie v Jave</vt:lpstr>
      <vt:lpstr>Programovanie v Jave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Funkcie</dc:title>
  <dc:creator>kundracik</dc:creator>
  <cp:lastModifiedBy>kundracik</cp:lastModifiedBy>
  <cp:revision>174</cp:revision>
  <dcterms:created xsi:type="dcterms:W3CDTF">2013-03-01T08:46:17Z</dcterms:created>
  <dcterms:modified xsi:type="dcterms:W3CDTF">2013-05-07T11:59:15Z</dcterms:modified>
</cp:coreProperties>
</file>