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3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80" r:id="rId21"/>
    <p:sldId id="281" r:id="rId22"/>
    <p:sldId id="276" r:id="rId23"/>
    <p:sldId id="277" r:id="rId24"/>
    <p:sldId id="278" r:id="rId25"/>
    <p:sldId id="279" r:id="rId26"/>
    <p:sldId id="260" r:id="rId27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1262" y="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B7CA-9C8E-4FC9-AE2D-2F061874C147}" type="datetimeFigureOut">
              <a:rPr lang="sk-SK" smtClean="0"/>
              <a:t>5. 11. 2020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64912-1EF0-454B-9E74-0A4DD4E326AB}" type="slidenum">
              <a:rPr lang="sk-SK" smtClean="0"/>
              <a:t>‹#›</a:t>
            </a:fld>
            <a:endParaRPr lang="sk-SK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5176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B7CA-9C8E-4FC9-AE2D-2F061874C147}" type="datetimeFigureOut">
              <a:rPr lang="sk-SK" smtClean="0"/>
              <a:t>5. 11. 2020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64912-1EF0-454B-9E74-0A4DD4E326A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90067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B7CA-9C8E-4FC9-AE2D-2F061874C147}" type="datetimeFigureOut">
              <a:rPr lang="sk-SK" smtClean="0"/>
              <a:t>5. 11. 2020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64912-1EF0-454B-9E74-0A4DD4E326A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01284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B7CA-9C8E-4FC9-AE2D-2F061874C147}" type="datetimeFigureOut">
              <a:rPr lang="sk-SK" smtClean="0"/>
              <a:t>5. 11. 2020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64912-1EF0-454B-9E74-0A4DD4E326A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33704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B7CA-9C8E-4FC9-AE2D-2F061874C147}" type="datetimeFigureOut">
              <a:rPr lang="sk-SK" smtClean="0"/>
              <a:t>5. 11. 2020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64912-1EF0-454B-9E74-0A4DD4E326AB}" type="slidenum">
              <a:rPr lang="sk-SK" smtClean="0"/>
              <a:t>‹#›</a:t>
            </a:fld>
            <a:endParaRPr lang="sk-SK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5468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B7CA-9C8E-4FC9-AE2D-2F061874C147}" type="datetimeFigureOut">
              <a:rPr lang="sk-SK" smtClean="0"/>
              <a:t>5. 11. 2020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64912-1EF0-454B-9E74-0A4DD4E326A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5346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B7CA-9C8E-4FC9-AE2D-2F061874C147}" type="datetimeFigureOut">
              <a:rPr lang="sk-SK" smtClean="0"/>
              <a:t>5. 11. 2020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64912-1EF0-454B-9E74-0A4DD4E326A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75946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B7CA-9C8E-4FC9-AE2D-2F061874C147}" type="datetimeFigureOut">
              <a:rPr lang="sk-SK" smtClean="0"/>
              <a:t>5. 11. 2020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64912-1EF0-454B-9E74-0A4DD4E326A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29548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B7CA-9C8E-4FC9-AE2D-2F061874C147}" type="datetimeFigureOut">
              <a:rPr lang="sk-SK" smtClean="0"/>
              <a:t>5. 11. 2020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64912-1EF0-454B-9E74-0A4DD4E326A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66628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AD4CB7CA-9C8E-4FC9-AE2D-2F061874C147}" type="datetimeFigureOut">
              <a:rPr lang="sk-SK" smtClean="0"/>
              <a:t>5. 11. 2020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2B64912-1EF0-454B-9E74-0A4DD4E326A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36626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B7CA-9C8E-4FC9-AE2D-2F061874C147}" type="datetimeFigureOut">
              <a:rPr lang="sk-SK" smtClean="0"/>
              <a:t>5. 11. 2020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64912-1EF0-454B-9E74-0A4DD4E326A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15402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D4CB7CA-9C8E-4FC9-AE2D-2F061874C147}" type="datetimeFigureOut">
              <a:rPr lang="sk-SK" smtClean="0"/>
              <a:t>5. 11. 2020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2B64912-1EF0-454B-9E74-0A4DD4E326AB}" type="slidenum">
              <a:rPr lang="sk-SK" smtClean="0"/>
              <a:t>‹#›</a:t>
            </a:fld>
            <a:endParaRPr lang="sk-SK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7097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www.arduino.cc/en/Main/Software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rduinoposlovensky.sk/programovanie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techfun.sk/" TargetMode="External"/><Relationship Id="rId2" Type="http://schemas.openxmlformats.org/officeDocument/2006/relationships/hyperlink" Target="https://www.arduinoposlovensky.sk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davinci.fmph.uniba.sk/~kundracik1/arduino/" TargetMode="External"/><Relationship Id="rId4" Type="http://schemas.openxmlformats.org/officeDocument/2006/relationships/hyperlink" Target="https://www.gme.sk/moduly-raspberry-arduino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k-SK" sz="4800" dirty="0"/>
              <a:t>Využitie </a:t>
            </a:r>
            <a:r>
              <a:rPr lang="sk-SK" sz="4800" dirty="0" err="1"/>
              <a:t>Arduina</a:t>
            </a:r>
            <a:r>
              <a:rPr lang="sk-SK" sz="4800" dirty="0"/>
              <a:t> </a:t>
            </a:r>
            <a:br>
              <a:rPr lang="sk-SK" sz="4800" dirty="0"/>
            </a:br>
            <a:r>
              <a:rPr lang="sk-SK" sz="4800" dirty="0"/>
              <a:t>pri fyzikálnych experimentoch</a:t>
            </a:r>
            <a:endParaRPr lang="sk-SK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/>
              <a:t>František Kundracik</a:t>
            </a:r>
          </a:p>
          <a:p>
            <a:r>
              <a:rPr lang="sk-SK" dirty="0" smtClean="0"/>
              <a:t>Katedra experimentálnej fyziky FMFI UK</a:t>
            </a:r>
            <a:endParaRPr lang="sk-SK" dirty="0"/>
          </a:p>
        </p:txBody>
      </p:sp>
      <p:pic>
        <p:nvPicPr>
          <p:cNvPr id="1026" name="Picture 2" descr="Pololu - Arduino Uno R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805" y="-85725"/>
            <a:ext cx="4587240" cy="344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76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215" y="-85725"/>
            <a:ext cx="7543800" cy="1450757"/>
          </a:xfrm>
        </p:spPr>
        <p:txBody>
          <a:bodyPr/>
          <a:lstStyle/>
          <a:p>
            <a:r>
              <a:rPr lang="sk-SK" dirty="0" smtClean="0"/>
              <a:t>Zbernice</a:t>
            </a:r>
            <a:endParaRPr lang="sk-SK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26719" y="215815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 smtClean="0"/>
              <a:t>Pripojenie inteligentných periférií – vedia komunikovať</a:t>
            </a:r>
          </a:p>
          <a:p>
            <a:r>
              <a:rPr lang="sk-SK" dirty="0" smtClean="0"/>
              <a:t>Výhoda - veľa (napr. </a:t>
            </a:r>
            <a:r>
              <a:rPr lang="sk-SK" dirty="0"/>
              <a:t>a</a:t>
            </a:r>
            <a:r>
              <a:rPr lang="sk-SK" dirty="0" smtClean="0"/>
              <a:t>ž 100) periférnych obvodov pripojených na tie isté vstupy/výstupy – používanie adresy zariadenia pri komunikácii</a:t>
            </a:r>
          </a:p>
          <a:p>
            <a:r>
              <a:rPr lang="sk-SK" dirty="0" smtClean="0"/>
              <a:t>Nevýhoda – komunikácia chvíľu trvá – vhodné pre pomalšie s meniace signály</a:t>
            </a:r>
          </a:p>
          <a:p>
            <a:r>
              <a:rPr lang="sk-SK" dirty="0" smtClean="0"/>
              <a:t>Bežné zbernice:</a:t>
            </a:r>
          </a:p>
          <a:p>
            <a:pPr lvl="1"/>
            <a:r>
              <a:rPr lang="sk-SK" dirty="0" smtClean="0"/>
              <a:t>I2C</a:t>
            </a:r>
          </a:p>
          <a:p>
            <a:pPr lvl="1"/>
            <a:r>
              <a:rPr lang="sk-SK" dirty="0" err="1" smtClean="0"/>
              <a:t>OneWire</a:t>
            </a:r>
            <a:endParaRPr lang="sk-SK" dirty="0" smtClean="0"/>
          </a:p>
          <a:p>
            <a:pPr lvl="1"/>
            <a:r>
              <a:rPr lang="sk-SK" dirty="0" smtClean="0"/>
              <a:t>SPI</a:t>
            </a:r>
          </a:p>
          <a:p>
            <a:pPr lvl="1"/>
            <a:endParaRPr lang="sk-SK" dirty="0" smtClean="0"/>
          </a:p>
          <a:p>
            <a:pPr lvl="1"/>
            <a:endParaRPr lang="sk-SK" dirty="0" smtClean="0"/>
          </a:p>
          <a:p>
            <a:pPr lvl="1"/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9115" y="4399597"/>
            <a:ext cx="4304530" cy="160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12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215" y="-85725"/>
            <a:ext cx="7543800" cy="1450757"/>
          </a:xfrm>
        </p:spPr>
        <p:txBody>
          <a:bodyPr/>
          <a:lstStyle/>
          <a:p>
            <a:r>
              <a:rPr lang="sk-SK" dirty="0" smtClean="0"/>
              <a:t>Zbernica I</a:t>
            </a:r>
            <a:r>
              <a:rPr lang="sk-SK" baseline="30000" dirty="0" smtClean="0"/>
              <a:t>2</a:t>
            </a:r>
            <a:r>
              <a:rPr lang="sk-SK" dirty="0" smtClean="0"/>
              <a:t>C</a:t>
            </a:r>
            <a:endParaRPr lang="sk-SK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26719" y="215815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r>
              <a:rPr lang="sk-SK" dirty="0" smtClean="0"/>
              <a:t>Vyvinul Philips pre komunikáciu medzi zariadeniami (TV, </a:t>
            </a:r>
            <a:r>
              <a:rPr lang="sk-SK" dirty="0" err="1" smtClean="0"/>
              <a:t>HiFi</a:t>
            </a:r>
            <a:r>
              <a:rPr lang="sk-SK" dirty="0" smtClean="0"/>
              <a:t>, VCR, DVD, ...)</a:t>
            </a:r>
          </a:p>
          <a:p>
            <a:r>
              <a:rPr lang="sk-SK" dirty="0" smtClean="0"/>
              <a:t>Dva komunikačné vodiče</a:t>
            </a:r>
          </a:p>
          <a:p>
            <a:pPr lvl="1"/>
            <a:r>
              <a:rPr lang="sk-SK" dirty="0" smtClean="0"/>
              <a:t>SDA (</a:t>
            </a:r>
            <a:r>
              <a:rPr lang="sk-SK" dirty="0" err="1" smtClean="0"/>
              <a:t>pin</a:t>
            </a:r>
            <a:r>
              <a:rPr lang="sk-SK" dirty="0" smtClean="0"/>
              <a:t> A4)</a:t>
            </a:r>
          </a:p>
          <a:p>
            <a:pPr lvl="1"/>
            <a:r>
              <a:rPr lang="sk-SK" dirty="0" smtClean="0"/>
              <a:t>SCL (</a:t>
            </a:r>
            <a:r>
              <a:rPr lang="sk-SK" dirty="0" err="1" smtClean="0"/>
              <a:t>pin</a:t>
            </a:r>
            <a:r>
              <a:rPr lang="sk-SK" dirty="0" smtClean="0"/>
              <a:t> A5)</a:t>
            </a:r>
          </a:p>
          <a:p>
            <a:r>
              <a:rPr lang="sk-SK" dirty="0" smtClean="0"/>
              <a:t>Každé zariadenie má unikátnu adresu (prideľuje organizácia I</a:t>
            </a:r>
            <a:r>
              <a:rPr lang="sk-SK" baseline="30000" dirty="0" smtClean="0"/>
              <a:t>2</a:t>
            </a:r>
            <a:r>
              <a:rPr lang="sk-SK" dirty="0" smtClean="0"/>
              <a:t>C), často je možné ju hardvérovo zmeniť</a:t>
            </a:r>
          </a:p>
          <a:p>
            <a:pPr lvl="1"/>
            <a:endParaRPr lang="sk-SK" dirty="0" smtClean="0"/>
          </a:p>
          <a:p>
            <a:pPr lvl="1"/>
            <a:endParaRPr lang="sk-SK" dirty="0" smtClean="0"/>
          </a:p>
          <a:p>
            <a:pPr lvl="1"/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93" t="23145" r="41972" b="20726"/>
          <a:stretch/>
        </p:blipFill>
        <p:spPr>
          <a:xfrm>
            <a:off x="3560444" y="80010"/>
            <a:ext cx="4753757" cy="340042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343775" y="2783205"/>
            <a:ext cx="457200" cy="54864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1419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215" y="-85725"/>
            <a:ext cx="7543800" cy="1450757"/>
          </a:xfrm>
        </p:spPr>
        <p:txBody>
          <a:bodyPr/>
          <a:lstStyle/>
          <a:p>
            <a:r>
              <a:rPr lang="sk-SK" dirty="0" smtClean="0"/>
              <a:t>Zbernica </a:t>
            </a:r>
            <a:r>
              <a:rPr lang="sk-SK" dirty="0" err="1" smtClean="0"/>
              <a:t>One-Wire</a:t>
            </a:r>
            <a:r>
              <a:rPr lang="sk-SK" dirty="0" smtClean="0"/>
              <a:t> (1-Wire)</a:t>
            </a:r>
            <a:endParaRPr lang="sk-SK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55294" y="192955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/>
              <a:t>Vyvinul  Dallas </a:t>
            </a:r>
            <a:r>
              <a:rPr lang="sk-SK" dirty="0" err="1"/>
              <a:t>Semiconductor</a:t>
            </a:r>
            <a:r>
              <a:rPr lang="sk-SK" dirty="0"/>
              <a:t> </a:t>
            </a:r>
            <a:r>
              <a:rPr lang="sk-SK" dirty="0" smtClean="0"/>
              <a:t>(dnes ju vlastní </a:t>
            </a:r>
            <a:r>
              <a:rPr lang="sk-SK" dirty="0" err="1"/>
              <a:t>Maxim</a:t>
            </a:r>
            <a:r>
              <a:rPr lang="sk-SK" dirty="0"/>
              <a:t> </a:t>
            </a:r>
            <a:r>
              <a:rPr lang="sk-SK" dirty="0" err="1" smtClean="0"/>
              <a:t>Integrated</a:t>
            </a:r>
            <a:r>
              <a:rPr lang="sk-SK" dirty="0" smtClean="0"/>
              <a:t>)</a:t>
            </a:r>
          </a:p>
          <a:p>
            <a:r>
              <a:rPr lang="sk-SK" dirty="0" smtClean="0"/>
              <a:t>Jediný komunikačný vodič (hociktorý z číslicových vstupov/výstupov)</a:t>
            </a:r>
          </a:p>
          <a:p>
            <a:r>
              <a:rPr lang="sk-SK" dirty="0" smtClean="0"/>
              <a:t>Každé zariadenie má unikátnu adresu, na jeden vodič môže byť napojených veľa zariadení</a:t>
            </a:r>
          </a:p>
          <a:p>
            <a:r>
              <a:rPr lang="sk-SK" dirty="0" smtClean="0"/>
              <a:t>Zariadenie môže byť napájané </a:t>
            </a:r>
            <a:br>
              <a:rPr lang="sk-SK" dirty="0" smtClean="0"/>
            </a:br>
            <a:r>
              <a:rPr lang="sk-SK" dirty="0" smtClean="0"/>
              <a:t>zo zbernice (nepotrebuje batériu)</a:t>
            </a:r>
          </a:p>
          <a:p>
            <a:pPr lvl="1"/>
            <a:endParaRPr lang="sk-SK" dirty="0" smtClean="0"/>
          </a:p>
          <a:p>
            <a:pPr lvl="1"/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/>
          </a:p>
        </p:txBody>
      </p:sp>
      <p:pic>
        <p:nvPicPr>
          <p:cNvPr id="1026" name="Picture 2" descr="Súbor:Dallas key and sensor.jpg – Wikipédi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120" y="3941234"/>
            <a:ext cx="3238000" cy="246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57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215" y="-85725"/>
            <a:ext cx="7543800" cy="1450757"/>
          </a:xfrm>
        </p:spPr>
        <p:txBody>
          <a:bodyPr/>
          <a:lstStyle/>
          <a:p>
            <a:r>
              <a:rPr lang="sk-SK" dirty="0" smtClean="0"/>
              <a:t>Nadstavby - </a:t>
            </a:r>
            <a:r>
              <a:rPr lang="sk-SK" dirty="0" err="1" smtClean="0"/>
              <a:t>shieldy</a:t>
            </a:r>
            <a:endParaRPr lang="sk-SK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55294" y="192955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sk-SK" dirty="0" err="1" smtClean="0"/>
              <a:t>Data</a:t>
            </a:r>
            <a:r>
              <a:rPr lang="sk-SK" dirty="0" smtClean="0"/>
              <a:t> </a:t>
            </a:r>
            <a:r>
              <a:rPr lang="sk-SK" dirty="0" err="1" smtClean="0"/>
              <a:t>logging</a:t>
            </a:r>
            <a:r>
              <a:rPr lang="sk-SK" dirty="0" smtClean="0"/>
              <a:t> na SD kartu, </a:t>
            </a:r>
            <a:r>
              <a:rPr lang="sk-SK" dirty="0" err="1" smtClean="0"/>
              <a:t>Ethernet</a:t>
            </a:r>
            <a:r>
              <a:rPr lang="sk-SK" dirty="0" smtClean="0"/>
              <a:t>, ovládanie krokových motorov</a:t>
            </a:r>
            <a:r>
              <a:rPr lang="sk-SK" dirty="0" smtClean="0"/>
              <a:t>, displej, pripojenie mnohých senzorov, GPRS/GSM, ...</a:t>
            </a:r>
            <a:endParaRPr lang="sk-SK" dirty="0" smtClean="0"/>
          </a:p>
          <a:p>
            <a:endParaRPr lang="sk-SK" dirty="0" smtClean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7215" y="2566556"/>
            <a:ext cx="2207895" cy="22078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6738" y="2360384"/>
            <a:ext cx="2381250" cy="2381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62455" y="2360384"/>
            <a:ext cx="1944484" cy="19444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9553" y="4235026"/>
            <a:ext cx="2381250" cy="2381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85617" y="4011719"/>
            <a:ext cx="2381250" cy="2381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91334" y="3954780"/>
            <a:ext cx="2620306" cy="262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7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215" y="-85725"/>
            <a:ext cx="7543800" cy="1450757"/>
          </a:xfrm>
        </p:spPr>
        <p:txBody>
          <a:bodyPr/>
          <a:lstStyle/>
          <a:p>
            <a:r>
              <a:rPr lang="sk-SK" dirty="0" smtClean="0"/>
              <a:t>Ponuka senzorov</a:t>
            </a:r>
            <a:endParaRPr lang="sk-SK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55294" y="192955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sk-SK" dirty="0" smtClean="0"/>
              <a:t>Kompas, tlak plynu, vlhkosť pôdy, laserový merač vzdialenosti, </a:t>
            </a:r>
            <a:br>
              <a:rPr lang="sk-SK" dirty="0" smtClean="0"/>
            </a:br>
            <a:r>
              <a:rPr lang="sk-SK" dirty="0" err="1" smtClean="0"/>
              <a:t>akcelerometer</a:t>
            </a:r>
            <a:r>
              <a:rPr lang="sk-SK" dirty="0" smtClean="0"/>
              <a:t> + gyroskop, teplota + tlak + vlhkosť vzduchu, IR teplomer, UV, dotykový teplomer, ... </a:t>
            </a:r>
          </a:p>
          <a:p>
            <a:endParaRPr lang="sk-SK" dirty="0" smtClean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6720" y="2915487"/>
            <a:ext cx="1476375" cy="14763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42306" y="2504375"/>
            <a:ext cx="2381250" cy="23812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90926" y="2815660"/>
            <a:ext cx="1567815" cy="15678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97539" y="2233610"/>
            <a:ext cx="2381250" cy="23812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3957" y="4535700"/>
            <a:ext cx="1436369" cy="14363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36427" y="4248025"/>
            <a:ext cx="1863998" cy="18639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4283" y="4323128"/>
            <a:ext cx="1633536" cy="16335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49171" y="4353038"/>
            <a:ext cx="1653971" cy="16539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06212" y="4475301"/>
            <a:ext cx="1557168" cy="155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18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215" y="-85725"/>
            <a:ext cx="7543800" cy="1450757"/>
          </a:xfrm>
        </p:spPr>
        <p:txBody>
          <a:bodyPr/>
          <a:lstStyle/>
          <a:p>
            <a:r>
              <a:rPr lang="sk-SK" dirty="0" smtClean="0"/>
              <a:t>Dielne - senzory</a:t>
            </a:r>
            <a:endParaRPr lang="sk-SK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55294" y="192955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sk-SK" dirty="0" err="1"/>
              <a:t>M</a:t>
            </a:r>
            <a:r>
              <a:rPr lang="sk-SK" dirty="0" err="1" smtClean="0"/>
              <a:t>agnetometer</a:t>
            </a:r>
            <a:r>
              <a:rPr lang="sk-SK" dirty="0" smtClean="0"/>
              <a:t>, </a:t>
            </a:r>
            <a:r>
              <a:rPr lang="sk-SK" dirty="0" err="1" smtClean="0"/>
              <a:t>fotorezistor</a:t>
            </a:r>
            <a:r>
              <a:rPr lang="sk-SK" dirty="0" smtClean="0"/>
              <a:t> (analógový signál)</a:t>
            </a:r>
          </a:p>
          <a:p>
            <a:pPr lvl="1"/>
            <a:r>
              <a:rPr lang="sk-SK" dirty="0"/>
              <a:t>Teplomer, </a:t>
            </a:r>
            <a:r>
              <a:rPr lang="sk-SK" dirty="0" smtClean="0"/>
              <a:t>vlhkosť vzduchu (1-Wire)</a:t>
            </a:r>
          </a:p>
          <a:p>
            <a:pPr lvl="1"/>
            <a:r>
              <a:rPr lang="sk-SK" dirty="0" err="1"/>
              <a:t>L</a:t>
            </a:r>
            <a:r>
              <a:rPr lang="sk-SK" dirty="0" err="1" smtClean="0"/>
              <a:t>uxmeter</a:t>
            </a:r>
            <a:r>
              <a:rPr lang="sk-SK" dirty="0" smtClean="0"/>
              <a:t>, atmosférický tlak, displej (I</a:t>
            </a:r>
            <a:r>
              <a:rPr lang="sk-SK" baseline="30000" dirty="0" smtClean="0"/>
              <a:t>2</a:t>
            </a:r>
            <a:r>
              <a:rPr lang="sk-SK" dirty="0" smtClean="0"/>
              <a:t>C)</a:t>
            </a:r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6400" y="3428521"/>
            <a:ext cx="2506418" cy="25064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99659" y="2702388"/>
            <a:ext cx="1836420" cy="18364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30212" y="1505406"/>
            <a:ext cx="2468880" cy="24688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2688" y="2575571"/>
            <a:ext cx="2497852" cy="24978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9919" y="4142981"/>
            <a:ext cx="2308691" cy="23086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7264"/>
          <a:stretch/>
        </p:blipFill>
        <p:spPr>
          <a:xfrm>
            <a:off x="5930763" y="4681730"/>
            <a:ext cx="3058061" cy="16127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48530" y="3336994"/>
            <a:ext cx="2484844" cy="186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48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215" y="-85725"/>
            <a:ext cx="7543800" cy="1450757"/>
          </a:xfrm>
        </p:spPr>
        <p:txBody>
          <a:bodyPr/>
          <a:lstStyle/>
          <a:p>
            <a:r>
              <a:rPr lang="sk-SK" dirty="0" err="1" smtClean="0"/>
              <a:t>Arduino</a:t>
            </a:r>
            <a:r>
              <a:rPr lang="sk-SK" dirty="0" smtClean="0"/>
              <a:t> IDE</a:t>
            </a:r>
            <a:endParaRPr lang="sk-SK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55294" y="192955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sk-SK" dirty="0" smtClean="0"/>
              <a:t>Program pre programovanie </a:t>
            </a:r>
            <a:r>
              <a:rPr lang="sk-SK" dirty="0" err="1" smtClean="0"/>
              <a:t>Arduina</a:t>
            </a:r>
            <a:r>
              <a:rPr lang="sk-SK" dirty="0" smtClean="0"/>
              <a:t> a prijímanie dát z neho</a:t>
            </a:r>
            <a:br>
              <a:rPr lang="sk-SK" dirty="0" smtClean="0"/>
            </a:br>
            <a:r>
              <a:rPr lang="sk-SK" dirty="0">
                <a:hlinkClick r:id="rId2"/>
              </a:rPr>
              <a:t>https://</a:t>
            </a:r>
            <a:r>
              <a:rPr lang="sk-SK" dirty="0" smtClean="0">
                <a:hlinkClick r:id="rId2"/>
              </a:rPr>
              <a:t>www.arduino.cc/en/Main/Software</a:t>
            </a:r>
            <a:endParaRPr lang="sk-SK" dirty="0" smtClean="0"/>
          </a:p>
          <a:p>
            <a:pPr lvl="1"/>
            <a:endParaRPr lang="sk-SK" dirty="0" smtClean="0"/>
          </a:p>
          <a:p>
            <a:pPr lvl="1"/>
            <a:endParaRPr lang="sk-SK" dirty="0" smtClean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6374" t="20000" r="29688" b="24000"/>
          <a:stretch/>
        </p:blipFill>
        <p:spPr>
          <a:xfrm>
            <a:off x="1765934" y="2600325"/>
            <a:ext cx="5109211" cy="366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67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215" y="-85725"/>
            <a:ext cx="7543800" cy="1450757"/>
          </a:xfrm>
        </p:spPr>
        <p:txBody>
          <a:bodyPr/>
          <a:lstStyle/>
          <a:p>
            <a:r>
              <a:rPr lang="sk-SK" dirty="0" smtClean="0"/>
              <a:t>Funkcie </a:t>
            </a:r>
            <a:r>
              <a:rPr lang="sk-SK" dirty="0" err="1" smtClean="0"/>
              <a:t>setup</a:t>
            </a:r>
            <a:r>
              <a:rPr lang="sk-SK" dirty="0" smtClean="0"/>
              <a:t>() a </a:t>
            </a:r>
            <a:r>
              <a:rPr lang="sk-SK" dirty="0" err="1" smtClean="0"/>
              <a:t>loop</a:t>
            </a:r>
            <a:r>
              <a:rPr lang="sk-SK" dirty="0" smtClean="0"/>
              <a:t>()</a:t>
            </a:r>
            <a:endParaRPr lang="sk-SK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55294" y="192955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 smtClean="0"/>
              <a:t>Deklarácie premenných</a:t>
            </a:r>
          </a:p>
          <a:p>
            <a:pPr lvl="1"/>
            <a:r>
              <a:rPr lang="sk-SK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sk-SK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nt</a:t>
            </a:r>
            <a:r>
              <a:rPr lang="sk-SK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sk-SK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pocet</a:t>
            </a:r>
            <a:r>
              <a:rPr lang="sk-SK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;    </a:t>
            </a:r>
            <a:r>
              <a:rPr lang="sk-SK" dirty="0" smtClean="0"/>
              <a:t>//celočíselná premenná</a:t>
            </a:r>
          </a:p>
          <a:p>
            <a:pPr lvl="1"/>
            <a:r>
              <a:rPr lang="sk-SK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sk-SK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hodnota;     </a:t>
            </a:r>
            <a:r>
              <a:rPr lang="sk-SK" dirty="0" smtClean="0"/>
              <a:t>//desatinná hodnota </a:t>
            </a:r>
          </a:p>
          <a:p>
            <a:r>
              <a:rPr lang="sk-SK" dirty="0" err="1" smtClean="0"/>
              <a:t>setup</a:t>
            </a:r>
            <a:r>
              <a:rPr lang="sk-SK" dirty="0" smtClean="0"/>
              <a:t>() </a:t>
            </a:r>
          </a:p>
          <a:p>
            <a:pPr lvl="1"/>
            <a:r>
              <a:rPr lang="sk-SK" dirty="0" smtClean="0"/>
              <a:t>Nastavenie portov na vstupné a výstupné</a:t>
            </a:r>
          </a:p>
          <a:p>
            <a:pPr lvl="1"/>
            <a:r>
              <a:rPr lang="sk-SK" dirty="0" smtClean="0"/>
              <a:t>Inicializácia senzorov</a:t>
            </a:r>
          </a:p>
          <a:p>
            <a:pPr lvl="1"/>
            <a:r>
              <a:rPr lang="sk-SK" dirty="0" smtClean="0"/>
              <a:t>Nastavenie komunikácie medzi </a:t>
            </a:r>
            <a:r>
              <a:rPr lang="sk-SK" dirty="0" err="1" smtClean="0"/>
              <a:t>Arduinom</a:t>
            </a:r>
            <a:r>
              <a:rPr lang="sk-SK" dirty="0" smtClean="0"/>
              <a:t> a PC</a:t>
            </a:r>
          </a:p>
          <a:p>
            <a:pPr lvl="1"/>
            <a:r>
              <a:rPr lang="sk-SK" dirty="0" smtClean="0"/>
              <a:t>...</a:t>
            </a:r>
          </a:p>
          <a:p>
            <a:r>
              <a:rPr lang="sk-SK" dirty="0" err="1"/>
              <a:t>l</a:t>
            </a:r>
            <a:r>
              <a:rPr lang="sk-SK" dirty="0" err="1" smtClean="0"/>
              <a:t>oop</a:t>
            </a:r>
            <a:r>
              <a:rPr lang="sk-SK" dirty="0" smtClean="0"/>
              <a:t>()</a:t>
            </a:r>
          </a:p>
          <a:p>
            <a:pPr lvl="1"/>
            <a:r>
              <a:rPr lang="sk-SK" dirty="0" smtClean="0"/>
              <a:t>Opakuje sa donekonečna</a:t>
            </a:r>
          </a:p>
          <a:p>
            <a:pPr lvl="1"/>
            <a:r>
              <a:rPr lang="sk-SK" dirty="0" smtClean="0"/>
              <a:t>Príkazy pre meranie</a:t>
            </a:r>
          </a:p>
          <a:p>
            <a:pPr lvl="1"/>
            <a:r>
              <a:rPr lang="sk-SK" dirty="0" smtClean="0"/>
              <a:t>Príkazy pre poslanie dát do PC</a:t>
            </a:r>
          </a:p>
          <a:p>
            <a:pPr lvl="1"/>
            <a:r>
              <a:rPr lang="sk-SK" dirty="0" smtClean="0"/>
              <a:t>...</a:t>
            </a:r>
          </a:p>
          <a:p>
            <a:endParaRPr lang="sk-SK" dirty="0"/>
          </a:p>
          <a:p>
            <a:endParaRPr lang="sk-SK" dirty="0" smtClean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2344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215" y="-85725"/>
            <a:ext cx="7543800" cy="1450757"/>
          </a:xfrm>
        </p:spPr>
        <p:txBody>
          <a:bodyPr/>
          <a:lstStyle/>
          <a:p>
            <a:r>
              <a:rPr lang="sk-SK" dirty="0" smtClean="0"/>
              <a:t>Základné príkazy</a:t>
            </a:r>
            <a:endParaRPr lang="sk-SK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55294" y="1929553"/>
            <a:ext cx="8391526" cy="4362661"/>
          </a:xfrm>
          <a:prstGeom prst="rect">
            <a:avLst/>
          </a:prstGeom>
        </p:spPr>
        <p:txBody>
          <a:bodyPr vert="horz" lIns="0" tIns="45720" rIns="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 smtClean="0"/>
              <a:t>Inicializácia </a:t>
            </a:r>
          </a:p>
          <a:p>
            <a:pPr lvl="1"/>
            <a:r>
              <a:rPr lang="sk-SK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pinMode</a:t>
            </a:r>
            <a:r>
              <a:rPr lang="sk-SK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sk-SK" dirty="0">
                <a:latin typeface="Courier New" panose="02070309020205020404" pitchFamily="49" charset="0"/>
                <a:cs typeface="Courier New" panose="02070309020205020404" pitchFamily="49" charset="0"/>
              </a:rPr>
              <a:t>(13, OUTPUT); </a:t>
            </a:r>
            <a:r>
              <a:rPr lang="sk-SK" dirty="0"/>
              <a:t>// Nastavenie </a:t>
            </a:r>
            <a:r>
              <a:rPr lang="sk-SK" dirty="0" err="1"/>
              <a:t>pinu</a:t>
            </a:r>
            <a:r>
              <a:rPr lang="sk-SK" dirty="0"/>
              <a:t> 13 na výstup </a:t>
            </a:r>
          </a:p>
          <a:p>
            <a:pPr lvl="1"/>
            <a:r>
              <a:rPr lang="sk-SK" dirty="0" err="1">
                <a:latin typeface="Courier New" panose="02070309020205020404" pitchFamily="49" charset="0"/>
                <a:cs typeface="Courier New" panose="02070309020205020404" pitchFamily="49" charset="0"/>
              </a:rPr>
              <a:t>pinMode</a:t>
            </a:r>
            <a:r>
              <a:rPr lang="sk-SK" dirty="0">
                <a:latin typeface="Courier New" panose="02070309020205020404" pitchFamily="49" charset="0"/>
                <a:cs typeface="Courier New" panose="02070309020205020404" pitchFamily="49" charset="0"/>
              </a:rPr>
              <a:t> (12, INPUT);</a:t>
            </a:r>
            <a:r>
              <a:rPr lang="sk-SK" dirty="0"/>
              <a:t>  // a </a:t>
            </a:r>
            <a:r>
              <a:rPr lang="sk-SK" dirty="0" err="1"/>
              <a:t>pinu</a:t>
            </a:r>
            <a:r>
              <a:rPr lang="sk-SK" dirty="0"/>
              <a:t> 12 na </a:t>
            </a:r>
            <a:r>
              <a:rPr lang="sk-SK" dirty="0" smtClean="0"/>
              <a:t>vstup</a:t>
            </a:r>
          </a:p>
          <a:p>
            <a:pPr lvl="1"/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Serial.begin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(9600); </a:t>
            </a:r>
            <a:r>
              <a:rPr lang="en-US" dirty="0"/>
              <a:t>// </a:t>
            </a:r>
            <a:r>
              <a:rPr lang="sk-SK" dirty="0" smtClean="0"/>
              <a:t>otvorí sériový </a:t>
            </a:r>
            <a:r>
              <a:rPr lang="en-US" dirty="0" smtClean="0"/>
              <a:t>port</a:t>
            </a:r>
            <a:r>
              <a:rPr lang="sk-SK" dirty="0" smtClean="0"/>
              <a:t>, rýchlosť nastaví </a:t>
            </a:r>
            <a:r>
              <a:rPr lang="en-US" dirty="0" smtClean="0"/>
              <a:t>9600 </a:t>
            </a:r>
            <a:r>
              <a:rPr lang="en-US" dirty="0"/>
              <a:t>bps</a:t>
            </a:r>
            <a:endParaRPr lang="sk-SK" dirty="0" smtClean="0"/>
          </a:p>
          <a:p>
            <a:r>
              <a:rPr lang="sk-SK" dirty="0" smtClean="0"/>
              <a:t>Ovládanie</a:t>
            </a:r>
          </a:p>
          <a:p>
            <a:pPr lvl="1"/>
            <a:r>
              <a:rPr lang="sk-SK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digitalWrite</a:t>
            </a:r>
            <a:r>
              <a:rPr lang="sk-SK" dirty="0">
                <a:latin typeface="Courier New" panose="02070309020205020404" pitchFamily="49" charset="0"/>
                <a:cs typeface="Courier New" panose="02070309020205020404" pitchFamily="49" charset="0"/>
              </a:rPr>
              <a:t>(13, HIGH</a:t>
            </a:r>
            <a:r>
              <a:rPr lang="sk-SK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); </a:t>
            </a:r>
            <a:r>
              <a:rPr lang="sk-SK" dirty="0" smtClean="0">
                <a:cs typeface="Courier New" panose="02070309020205020404" pitchFamily="49" charset="0"/>
              </a:rPr>
              <a:t>// Nastavenie </a:t>
            </a:r>
            <a:r>
              <a:rPr lang="sk-SK" dirty="0" err="1" smtClean="0">
                <a:cs typeface="Courier New" panose="02070309020205020404" pitchFamily="49" charset="0"/>
              </a:rPr>
              <a:t>pinu</a:t>
            </a:r>
            <a:r>
              <a:rPr lang="sk-SK" dirty="0" smtClean="0">
                <a:cs typeface="Courier New" panose="02070309020205020404" pitchFamily="49" charset="0"/>
              </a:rPr>
              <a:t> 13 na logickú 1</a:t>
            </a:r>
            <a:endParaRPr lang="sk-SK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sk-SK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digitalWrite</a:t>
            </a:r>
            <a:r>
              <a:rPr lang="sk-SK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(13, </a:t>
            </a:r>
            <a:r>
              <a:rPr lang="sk-SK" dirty="0">
                <a:latin typeface="Courier New" panose="02070309020205020404" pitchFamily="49" charset="0"/>
                <a:cs typeface="Courier New" panose="02070309020205020404" pitchFamily="49" charset="0"/>
              </a:rPr>
              <a:t>LOW</a:t>
            </a:r>
            <a:r>
              <a:rPr lang="sk-SK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); </a:t>
            </a:r>
            <a:r>
              <a:rPr lang="sk-SK" dirty="0">
                <a:cs typeface="Courier New" panose="02070309020205020404" pitchFamily="49" charset="0"/>
              </a:rPr>
              <a:t>// Nastavenie </a:t>
            </a:r>
            <a:r>
              <a:rPr lang="sk-SK" dirty="0" err="1">
                <a:cs typeface="Courier New" panose="02070309020205020404" pitchFamily="49" charset="0"/>
              </a:rPr>
              <a:t>pinu</a:t>
            </a:r>
            <a:r>
              <a:rPr lang="sk-SK" dirty="0">
                <a:cs typeface="Courier New" panose="02070309020205020404" pitchFamily="49" charset="0"/>
              </a:rPr>
              <a:t> </a:t>
            </a:r>
            <a:r>
              <a:rPr lang="sk-SK" dirty="0" smtClean="0">
                <a:cs typeface="Courier New" panose="02070309020205020404" pitchFamily="49" charset="0"/>
              </a:rPr>
              <a:t>13 </a:t>
            </a:r>
            <a:r>
              <a:rPr lang="sk-SK" dirty="0">
                <a:cs typeface="Courier New" panose="02070309020205020404" pitchFamily="49" charset="0"/>
              </a:rPr>
              <a:t>na logickú </a:t>
            </a:r>
            <a:r>
              <a:rPr lang="sk-SK" dirty="0" smtClean="0">
                <a:cs typeface="Courier New" panose="02070309020205020404" pitchFamily="49" charset="0"/>
              </a:rPr>
              <a:t>0</a:t>
            </a:r>
            <a:endParaRPr lang="sk-SK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sk-SK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digitalRead</a:t>
            </a:r>
            <a:r>
              <a:rPr lang="sk-SK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(12);</a:t>
            </a:r>
            <a:r>
              <a:rPr lang="sk-SK" dirty="0">
                <a:cs typeface="Courier New" panose="02070309020205020404" pitchFamily="49" charset="0"/>
              </a:rPr>
              <a:t> </a:t>
            </a:r>
            <a:r>
              <a:rPr lang="sk-SK" dirty="0" smtClean="0">
                <a:cs typeface="Courier New" panose="02070309020205020404" pitchFamily="49" charset="0"/>
              </a:rPr>
              <a:t> // Načítanie hodnoty z </a:t>
            </a:r>
            <a:r>
              <a:rPr lang="sk-SK" dirty="0" err="1" smtClean="0">
                <a:cs typeface="Courier New" panose="02070309020205020404" pitchFamily="49" charset="0"/>
              </a:rPr>
              <a:t>pinu</a:t>
            </a:r>
            <a:r>
              <a:rPr lang="sk-SK" dirty="0" smtClean="0">
                <a:cs typeface="Courier New" panose="02070309020205020404" pitchFamily="49" charset="0"/>
              </a:rPr>
              <a:t> 12 (HIGH alebo LOW)</a:t>
            </a:r>
          </a:p>
          <a:p>
            <a:pPr lvl="1"/>
            <a:r>
              <a:rPr lang="sk-SK" dirty="0" err="1"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sk-SK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islo</a:t>
            </a:r>
            <a:r>
              <a:rPr lang="sk-SK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sk-SK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pulseIn</a:t>
            </a:r>
            <a:r>
              <a:rPr lang="sk-SK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(12, </a:t>
            </a:r>
            <a:r>
              <a:rPr lang="sk-SK" dirty="0">
                <a:latin typeface="Courier New" panose="02070309020205020404" pitchFamily="49" charset="0"/>
                <a:cs typeface="Courier New" panose="02070309020205020404" pitchFamily="49" charset="0"/>
              </a:rPr>
              <a:t>HIGH</a:t>
            </a:r>
            <a:r>
              <a:rPr lang="sk-SK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); </a:t>
            </a:r>
            <a:r>
              <a:rPr lang="sk-SK" dirty="0" smtClean="0">
                <a:cs typeface="Courier New" panose="02070309020205020404" pitchFamily="49" charset="0"/>
              </a:rPr>
              <a:t>// Zmeranie času (</a:t>
            </a:r>
            <a:r>
              <a:rPr lang="sk-SK" dirty="0" err="1" smtClean="0">
                <a:cs typeface="Courier New" panose="02070309020205020404" pitchFamily="49" charset="0"/>
              </a:rPr>
              <a:t>us</a:t>
            </a:r>
            <a:r>
              <a:rPr lang="sk-SK" dirty="0" smtClean="0">
                <a:cs typeface="Courier New" panose="02070309020205020404" pitchFamily="49" charset="0"/>
              </a:rPr>
              <a:t>) po príchod HIGH na </a:t>
            </a:r>
            <a:r>
              <a:rPr lang="sk-SK" dirty="0" err="1" smtClean="0">
                <a:cs typeface="Courier New" panose="02070309020205020404" pitchFamily="49" charset="0"/>
              </a:rPr>
              <a:t>pin</a:t>
            </a:r>
            <a:r>
              <a:rPr lang="sk-SK" dirty="0" smtClean="0">
                <a:cs typeface="Courier New" panose="02070309020205020404" pitchFamily="49" charset="0"/>
              </a:rPr>
              <a:t> 12</a:t>
            </a:r>
          </a:p>
          <a:p>
            <a:pPr lvl="1"/>
            <a:r>
              <a:rPr lang="sk-SK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analogWrite</a:t>
            </a:r>
            <a:r>
              <a:rPr lang="sk-SK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(11, 128); </a:t>
            </a:r>
            <a:r>
              <a:rPr lang="sk-SK" dirty="0" smtClean="0">
                <a:cs typeface="Courier New" panose="02070309020205020404" pitchFamily="49" charset="0"/>
              </a:rPr>
              <a:t>// Nastavenie PWM na </a:t>
            </a:r>
            <a:r>
              <a:rPr lang="sk-SK" dirty="0" err="1" smtClean="0">
                <a:cs typeface="Courier New" panose="02070309020205020404" pitchFamily="49" charset="0"/>
              </a:rPr>
              <a:t>pine</a:t>
            </a:r>
            <a:r>
              <a:rPr lang="sk-SK" dirty="0" smtClean="0">
                <a:cs typeface="Courier New" panose="02070309020205020404" pitchFamily="49" charset="0"/>
              </a:rPr>
              <a:t> 11 na hodnotu 128 (50%)</a:t>
            </a:r>
          </a:p>
          <a:p>
            <a:pPr lvl="1"/>
            <a:r>
              <a:rPr lang="sk-SK" dirty="0" err="1"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sk-SK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islo</a:t>
            </a:r>
            <a:r>
              <a:rPr lang="sk-SK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sk-SK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analogRead</a:t>
            </a:r>
            <a:r>
              <a:rPr lang="sk-SK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(A0);  </a:t>
            </a:r>
            <a:r>
              <a:rPr lang="sk-SK" dirty="0" smtClean="0">
                <a:cs typeface="Courier New" panose="02070309020205020404" pitchFamily="49" charset="0"/>
              </a:rPr>
              <a:t>// A/D prevod napätia z </a:t>
            </a:r>
            <a:r>
              <a:rPr lang="sk-SK" dirty="0" err="1" smtClean="0">
                <a:cs typeface="Courier New" panose="02070309020205020404" pitchFamily="49" charset="0"/>
              </a:rPr>
              <a:t>pinu</a:t>
            </a:r>
            <a:r>
              <a:rPr lang="sk-SK" dirty="0" smtClean="0">
                <a:cs typeface="Courier New" panose="02070309020205020404" pitchFamily="49" charset="0"/>
              </a:rPr>
              <a:t> A0 (0 ... 1024)</a:t>
            </a:r>
          </a:p>
          <a:p>
            <a:pPr lvl="1"/>
            <a:r>
              <a:rPr lang="sk-SK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Serial.print</a:t>
            </a:r>
            <a:r>
              <a:rPr lang="sk-SK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(45</a:t>
            </a:r>
            <a:r>
              <a:rPr lang="sk-SK" dirty="0">
                <a:latin typeface="Courier New" panose="02070309020205020404" pitchFamily="49" charset="0"/>
                <a:cs typeface="Courier New" panose="02070309020205020404" pitchFamily="49" charset="0"/>
              </a:rPr>
              <a:t>); </a:t>
            </a:r>
            <a:r>
              <a:rPr lang="sk-SK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Serial.print</a:t>
            </a:r>
            <a:r>
              <a:rPr lang="sk-SK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sk-SK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cislo</a:t>
            </a:r>
            <a:r>
              <a:rPr lang="sk-SK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); </a:t>
            </a:r>
            <a:r>
              <a:rPr lang="sk-SK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Serial.println</a:t>
            </a:r>
            <a:r>
              <a:rPr lang="sk-SK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(“Ahoj“);</a:t>
            </a:r>
            <a:br>
              <a:rPr lang="sk-SK" dirty="0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sk-SK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sk-SK" dirty="0" smtClean="0"/>
              <a:t>/ </a:t>
            </a:r>
            <a:r>
              <a:rPr lang="sk-SK" dirty="0" err="1" smtClean="0"/>
              <a:t>print</a:t>
            </a:r>
            <a:r>
              <a:rPr lang="sk-SK" smtClean="0"/>
              <a:t> = zápis do PC, </a:t>
            </a:r>
            <a:r>
              <a:rPr lang="sk-SK" dirty="0" err="1" smtClean="0"/>
              <a:t>println</a:t>
            </a:r>
            <a:r>
              <a:rPr lang="sk-SK" dirty="0" smtClean="0"/>
              <a:t> = na konci prechod na nový riadok</a:t>
            </a:r>
          </a:p>
          <a:p>
            <a:pPr lvl="1"/>
            <a:r>
              <a:rPr lang="sk-SK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delay</a:t>
            </a:r>
            <a:r>
              <a:rPr lang="sk-SK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(1000</a:t>
            </a:r>
            <a:r>
              <a:rPr lang="sk-SK" dirty="0">
                <a:latin typeface="Courier New" panose="02070309020205020404" pitchFamily="49" charset="0"/>
                <a:cs typeface="Courier New" panose="02070309020205020404" pitchFamily="49" charset="0"/>
              </a:rPr>
              <a:t>); </a:t>
            </a:r>
            <a:r>
              <a:rPr lang="sk-SK" dirty="0">
                <a:cs typeface="Courier New" panose="02070309020205020404" pitchFamily="49" charset="0"/>
              </a:rPr>
              <a:t>// čakanie 1000ms (jedna sekunda)</a:t>
            </a:r>
          </a:p>
          <a:p>
            <a:pPr lvl="1"/>
            <a:r>
              <a:rPr lang="sk-SK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delayMicroseconds</a:t>
            </a:r>
            <a:r>
              <a:rPr lang="sk-SK" dirty="0">
                <a:latin typeface="Courier New" panose="02070309020205020404" pitchFamily="49" charset="0"/>
                <a:cs typeface="Courier New" panose="02070309020205020404" pitchFamily="49" charset="0"/>
              </a:rPr>
              <a:t>(500); </a:t>
            </a:r>
            <a:r>
              <a:rPr lang="sk-SK" dirty="0">
                <a:cs typeface="Courier New" panose="02070309020205020404" pitchFamily="49" charset="0"/>
              </a:rPr>
              <a:t>// čakanie 500us (pol milisekundy)</a:t>
            </a:r>
          </a:p>
          <a:p>
            <a:r>
              <a:rPr lang="sk-SK" dirty="0" smtClean="0"/>
              <a:t>Viac na </a:t>
            </a:r>
            <a:r>
              <a:rPr lang="sk-SK" dirty="0">
                <a:hlinkClick r:id="rId2"/>
              </a:rPr>
              <a:t>https://www.arduinoposlovensky.sk/programovanie/</a:t>
            </a:r>
            <a:endParaRPr lang="sk-SK" dirty="0"/>
          </a:p>
          <a:p>
            <a:endParaRPr lang="sk-SK" dirty="0" smtClean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78659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215" y="-85725"/>
            <a:ext cx="7543800" cy="1450757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Jednoduchý program</a:t>
            </a:r>
            <a:br>
              <a:rPr lang="sk-SK" dirty="0" smtClean="0"/>
            </a:br>
            <a:r>
              <a:rPr lang="sk-SK" dirty="0" smtClean="0"/>
              <a:t>Meranie osvetlenia </a:t>
            </a:r>
            <a:r>
              <a:rPr lang="sk-SK" dirty="0" err="1" smtClean="0"/>
              <a:t>fotorezistorom</a:t>
            </a:r>
            <a:endParaRPr lang="sk-SK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55294" y="1929553"/>
            <a:ext cx="8391526" cy="4362661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1168" lvl="1" indent="0">
              <a:buNone/>
            </a:pPr>
            <a:r>
              <a:rPr lang="sk-SK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sk-SK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sk-SK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cislo</a:t>
            </a:r>
            <a:r>
              <a:rPr lang="sk-SK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201168" lvl="1" indent="0">
              <a:buNone/>
            </a:pPr>
            <a:endParaRPr lang="sk-SK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01168" lvl="1" indent="0">
              <a:buNone/>
            </a:pPr>
            <a:r>
              <a:rPr lang="sk-SK" dirty="0" err="1">
                <a:latin typeface="Courier New" panose="02070309020205020404" pitchFamily="49" charset="0"/>
                <a:cs typeface="Courier New" panose="02070309020205020404" pitchFamily="49" charset="0"/>
              </a:rPr>
              <a:t>v</a:t>
            </a:r>
            <a:r>
              <a:rPr lang="sk-SK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oid</a:t>
            </a:r>
            <a:r>
              <a:rPr lang="sk-SK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sk-SK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setup</a:t>
            </a:r>
            <a:r>
              <a:rPr lang="sk-SK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marL="201168" lvl="1" indent="0">
              <a:buNone/>
            </a:pPr>
            <a:r>
              <a:rPr lang="sk-SK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marL="201168" lvl="1" indent="0">
              <a:buNone/>
            </a:pPr>
            <a:r>
              <a:rPr lang="sk-SK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Serial.begin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(9600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sk-SK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01168" lvl="1" indent="0">
              <a:buNone/>
            </a:pPr>
            <a:r>
              <a:rPr lang="sk-SK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} </a:t>
            </a:r>
          </a:p>
          <a:p>
            <a:pPr marL="201168" lvl="1" indent="0">
              <a:buNone/>
            </a:pPr>
            <a:endParaRPr lang="sk-SK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01168" lvl="1" indent="0">
              <a:buNone/>
            </a:pPr>
            <a:r>
              <a:rPr lang="sk-SK" dirty="0" err="1">
                <a:latin typeface="Courier New" panose="02070309020205020404" pitchFamily="49" charset="0"/>
                <a:cs typeface="Courier New" panose="02070309020205020404" pitchFamily="49" charset="0"/>
              </a:rPr>
              <a:t>v</a:t>
            </a:r>
            <a:r>
              <a:rPr lang="sk-SK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oid</a:t>
            </a:r>
            <a:r>
              <a:rPr lang="sk-SK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sk-SK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loop</a:t>
            </a:r>
            <a:r>
              <a:rPr lang="sk-SK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marL="201168" lvl="1" indent="0">
              <a:buNone/>
            </a:pPr>
            <a:r>
              <a:rPr lang="sk-SK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marL="201168" lvl="1" indent="0">
              <a:buNone/>
            </a:pPr>
            <a:r>
              <a:rPr lang="sk-SK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sk-SK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cislo</a:t>
            </a:r>
            <a:r>
              <a:rPr lang="sk-SK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sk-SK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analogRead</a:t>
            </a:r>
            <a:r>
              <a:rPr lang="sk-SK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(A0);</a:t>
            </a:r>
          </a:p>
          <a:p>
            <a:pPr marL="201168" lvl="1" indent="0">
              <a:buNone/>
            </a:pPr>
            <a:r>
              <a:rPr lang="sk-SK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sk-SK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Serial.println</a:t>
            </a:r>
            <a:r>
              <a:rPr lang="sk-SK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sk-SK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cislo</a:t>
            </a:r>
            <a:r>
              <a:rPr lang="sk-SK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marL="201168" lvl="1" indent="0">
              <a:buNone/>
            </a:pPr>
            <a:r>
              <a:rPr lang="sk-SK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sk-SK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delay</a:t>
            </a:r>
            <a:r>
              <a:rPr lang="sk-SK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(20);</a:t>
            </a:r>
            <a:endParaRPr lang="sk-SK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01168" lvl="1" indent="0">
              <a:buNone/>
            </a:pPr>
            <a:r>
              <a:rPr lang="sk-SK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sk-SK" dirty="0" smtClean="0"/>
          </a:p>
          <a:p>
            <a:endParaRPr lang="sk-SK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1098" y="1608626"/>
            <a:ext cx="4075748" cy="50045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17092" y="4457700"/>
            <a:ext cx="1406320" cy="183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7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Čo je </a:t>
            </a:r>
            <a:r>
              <a:rPr lang="sk-SK" dirty="0" err="1" smtClean="0"/>
              <a:t>Arduino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4417906"/>
          </a:xfrm>
        </p:spPr>
        <p:txBody>
          <a:bodyPr>
            <a:normAutofit lnSpcReduction="10000"/>
          </a:bodyPr>
          <a:lstStyle/>
          <a:p>
            <a:r>
              <a:rPr lang="sk-SK" dirty="0" smtClean="0"/>
              <a:t>Mikroprocesorový systém určený pre riadenie hardvéru (senzory, ovládanie motorov, ...)</a:t>
            </a:r>
          </a:p>
          <a:p>
            <a:pPr lvl="1"/>
            <a:r>
              <a:rPr lang="sk-SK" dirty="0" smtClean="0"/>
              <a:t>Roboty</a:t>
            </a:r>
          </a:p>
          <a:p>
            <a:pPr lvl="1"/>
            <a:r>
              <a:rPr lang="sk-SK" dirty="0" smtClean="0"/>
              <a:t>3D tlačiarne, ...</a:t>
            </a:r>
          </a:p>
          <a:p>
            <a:r>
              <a:rPr lang="sk-SK" dirty="0" smtClean="0"/>
              <a:t>Určený pre začiatočníkov</a:t>
            </a:r>
          </a:p>
          <a:p>
            <a:pPr lvl="1"/>
            <a:r>
              <a:rPr lang="sk-SK" dirty="0" smtClean="0"/>
              <a:t>Už naprogramovaný základný systém</a:t>
            </a:r>
          </a:p>
          <a:p>
            <a:pPr lvl="1"/>
            <a:r>
              <a:rPr lang="sk-SK" dirty="0" smtClean="0"/>
              <a:t>Užívateľ programuje iba periférie</a:t>
            </a:r>
          </a:p>
          <a:p>
            <a:pPr lvl="1"/>
            <a:r>
              <a:rPr lang="sk-SK" dirty="0" smtClean="0"/>
              <a:t>Jazyk C</a:t>
            </a:r>
          </a:p>
          <a:p>
            <a:r>
              <a:rPr lang="sk-SK" dirty="0" smtClean="0"/>
              <a:t>Obľúbený</a:t>
            </a:r>
          </a:p>
          <a:p>
            <a:pPr lvl="1"/>
            <a:r>
              <a:rPr lang="sk-SK" dirty="0" smtClean="0"/>
              <a:t>Komunita vytvorila množstvo knižníc</a:t>
            </a:r>
            <a:br>
              <a:rPr lang="sk-SK" dirty="0" smtClean="0"/>
            </a:br>
            <a:r>
              <a:rPr lang="sk-SK" dirty="0" smtClean="0"/>
              <a:t>pre široký výber periférií</a:t>
            </a:r>
          </a:p>
          <a:p>
            <a:r>
              <a:rPr lang="sk-SK" dirty="0" smtClean="0"/>
              <a:t>Lacný</a:t>
            </a:r>
          </a:p>
          <a:p>
            <a:endParaRPr lang="sk-SK" dirty="0" smtClean="0"/>
          </a:p>
          <a:p>
            <a:endParaRPr lang="sk-SK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7975"/>
          <a:stretch/>
        </p:blipFill>
        <p:spPr>
          <a:xfrm>
            <a:off x="5269230" y="3163094"/>
            <a:ext cx="3743325" cy="301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78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215" y="-85725"/>
            <a:ext cx="7543800" cy="1450757"/>
          </a:xfrm>
        </p:spPr>
        <p:txBody>
          <a:bodyPr>
            <a:normAutofit/>
          </a:bodyPr>
          <a:lstStyle/>
          <a:p>
            <a:r>
              <a:rPr lang="sk-SK" dirty="0" smtClean="0"/>
              <a:t>Monitorovanie dát na PC</a:t>
            </a:r>
            <a:endParaRPr lang="sk-SK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55294" y="1929553"/>
            <a:ext cx="8391526" cy="436266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 smtClean="0"/>
              <a:t>Monitor sériového portu </a:t>
            </a:r>
            <a:endParaRPr lang="sk-SK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375" t="19000" r="38563" b="40111"/>
          <a:stretch/>
        </p:blipFill>
        <p:spPr>
          <a:xfrm>
            <a:off x="535304" y="2537459"/>
            <a:ext cx="8422200" cy="339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2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215" y="-85725"/>
            <a:ext cx="7543800" cy="1450757"/>
          </a:xfrm>
        </p:spPr>
        <p:txBody>
          <a:bodyPr>
            <a:normAutofit/>
          </a:bodyPr>
          <a:lstStyle/>
          <a:p>
            <a:r>
              <a:rPr lang="sk-SK" dirty="0" smtClean="0"/>
              <a:t>Monitorovanie dát na PC</a:t>
            </a:r>
            <a:endParaRPr lang="sk-SK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55294" y="1929553"/>
            <a:ext cx="8391526" cy="436266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 smtClean="0"/>
              <a:t>Sériový </a:t>
            </a:r>
            <a:r>
              <a:rPr lang="sk-SK" dirty="0" err="1" smtClean="0"/>
              <a:t>plotter</a:t>
            </a:r>
            <a:endParaRPr lang="sk-SK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556" t="17960" r="38452" b="38802"/>
          <a:stretch/>
        </p:blipFill>
        <p:spPr>
          <a:xfrm>
            <a:off x="537209" y="2371725"/>
            <a:ext cx="8455504" cy="361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79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215" y="-85725"/>
            <a:ext cx="7543800" cy="1450757"/>
          </a:xfrm>
        </p:spPr>
        <p:txBody>
          <a:bodyPr>
            <a:normAutofit/>
          </a:bodyPr>
          <a:lstStyle/>
          <a:p>
            <a:r>
              <a:rPr lang="sk-SK" sz="4000" dirty="0" smtClean="0"/>
              <a:t>Demo-programy k bežným modulom</a:t>
            </a:r>
            <a:endParaRPr lang="sk-SK" sz="40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55294" y="1929553"/>
            <a:ext cx="8391526" cy="436266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k-SK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063" t="5889" r="30500" b="26556"/>
          <a:stretch/>
        </p:blipFill>
        <p:spPr>
          <a:xfrm>
            <a:off x="1731644" y="1929553"/>
            <a:ext cx="6212205" cy="433641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760595" y="1748790"/>
            <a:ext cx="2720340" cy="47720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3043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215" y="-85725"/>
            <a:ext cx="7543800" cy="1450757"/>
          </a:xfrm>
        </p:spPr>
        <p:txBody>
          <a:bodyPr>
            <a:normAutofit/>
          </a:bodyPr>
          <a:lstStyle/>
          <a:p>
            <a:r>
              <a:rPr lang="sk-SK" sz="4000" dirty="0" smtClean="0"/>
              <a:t>Demo-programy k bežným modulom</a:t>
            </a:r>
            <a:endParaRPr lang="sk-SK" sz="40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55294" y="1929553"/>
            <a:ext cx="8391526" cy="436266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k-SK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4938" t="6445" r="30374" b="26777"/>
          <a:stretch/>
        </p:blipFill>
        <p:spPr>
          <a:xfrm>
            <a:off x="1080134" y="1828800"/>
            <a:ext cx="6252211" cy="429437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183005" y="5017812"/>
            <a:ext cx="5772150" cy="82291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Oval 5"/>
          <p:cNvSpPr/>
          <p:nvPr/>
        </p:nvSpPr>
        <p:spPr>
          <a:xfrm>
            <a:off x="1564004" y="4275116"/>
            <a:ext cx="1882141" cy="57365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1909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215" y="-85725"/>
            <a:ext cx="7543800" cy="1450757"/>
          </a:xfrm>
        </p:spPr>
        <p:txBody>
          <a:bodyPr>
            <a:normAutofit/>
          </a:bodyPr>
          <a:lstStyle/>
          <a:p>
            <a:r>
              <a:rPr lang="sk-SK" sz="4000" dirty="0" smtClean="0"/>
              <a:t>Demo-programy k bežným modulom</a:t>
            </a:r>
            <a:endParaRPr lang="sk-SK" sz="40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55294" y="1929553"/>
            <a:ext cx="8391526" cy="436266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k-SK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437" t="21222" r="43626" b="21777"/>
          <a:stretch/>
        </p:blipFill>
        <p:spPr>
          <a:xfrm>
            <a:off x="1280159" y="1971674"/>
            <a:ext cx="5629276" cy="401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23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215" y="-85725"/>
            <a:ext cx="7543800" cy="1450757"/>
          </a:xfrm>
        </p:spPr>
        <p:txBody>
          <a:bodyPr>
            <a:normAutofit/>
          </a:bodyPr>
          <a:lstStyle/>
          <a:p>
            <a:r>
              <a:rPr lang="sk-SK" sz="4000" dirty="0" smtClean="0"/>
              <a:t>Demo-programy k bežným modulom</a:t>
            </a:r>
            <a:endParaRPr lang="sk-SK" sz="40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55294" y="1929553"/>
            <a:ext cx="8391526" cy="436266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k-SK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500" t="31265" r="35750" b="16333"/>
          <a:stretch/>
        </p:blipFill>
        <p:spPr>
          <a:xfrm>
            <a:off x="455294" y="1874519"/>
            <a:ext cx="8480688" cy="411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34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Literatúra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>
                <a:hlinkClick r:id="rId2"/>
              </a:rPr>
              <a:t>https://www.arduinoposlovensky.sk</a:t>
            </a:r>
            <a:r>
              <a:rPr lang="sk-SK" dirty="0" smtClean="0">
                <a:hlinkClick r:id="rId2"/>
              </a:rPr>
              <a:t>/</a:t>
            </a:r>
            <a:r>
              <a:rPr lang="sk-SK" dirty="0" smtClean="0"/>
              <a:t> - všetko o </a:t>
            </a:r>
            <a:r>
              <a:rPr lang="sk-SK" dirty="0" err="1" smtClean="0"/>
              <a:t>Arduine</a:t>
            </a:r>
            <a:r>
              <a:rPr lang="sk-SK" dirty="0" smtClean="0"/>
              <a:t> po slovensky</a:t>
            </a:r>
          </a:p>
          <a:p>
            <a:r>
              <a:rPr lang="sk-SK" dirty="0">
                <a:hlinkClick r:id="rId3"/>
              </a:rPr>
              <a:t>https://techfun.sk</a:t>
            </a:r>
            <a:r>
              <a:rPr lang="sk-SK" dirty="0" smtClean="0">
                <a:hlinkClick r:id="rId3"/>
              </a:rPr>
              <a:t>/</a:t>
            </a:r>
            <a:r>
              <a:rPr lang="sk-SK" dirty="0" smtClean="0"/>
              <a:t> - predajňa </a:t>
            </a:r>
            <a:r>
              <a:rPr lang="sk-SK" dirty="0" err="1" smtClean="0"/>
              <a:t>Arduino</a:t>
            </a:r>
            <a:r>
              <a:rPr lang="sk-SK" dirty="0" smtClean="0"/>
              <a:t> komponentov</a:t>
            </a:r>
          </a:p>
          <a:p>
            <a:r>
              <a:rPr lang="sk-SK" dirty="0">
                <a:hlinkClick r:id="rId4"/>
              </a:rPr>
              <a:t>https://</a:t>
            </a:r>
            <a:r>
              <a:rPr lang="sk-SK" dirty="0" smtClean="0">
                <a:hlinkClick r:id="rId4"/>
              </a:rPr>
              <a:t>www.gme.sk/moduly-raspberry-arduino</a:t>
            </a:r>
            <a:r>
              <a:rPr lang="sk-SK" dirty="0" smtClean="0"/>
              <a:t> - predajňa elektronických súčiastok v Bratislave</a:t>
            </a:r>
          </a:p>
          <a:p>
            <a:r>
              <a:rPr lang="sk-SK" dirty="0" smtClean="0">
                <a:hlinkClick r:id="rId5"/>
              </a:rPr>
              <a:t>http://davinci.fmph.uniba.sk/~kundracik1/arduino/</a:t>
            </a:r>
            <a:endParaRPr lang="sk-SK" dirty="0" smtClean="0"/>
          </a:p>
          <a:p>
            <a:endParaRPr lang="sk-SK" dirty="0" smtClean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89747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Varianty </a:t>
            </a:r>
            <a:r>
              <a:rPr lang="sk-SK" dirty="0" err="1" smtClean="0"/>
              <a:t>Arduina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 smtClean="0"/>
              <a:t>Arduino</a:t>
            </a:r>
            <a:r>
              <a:rPr lang="sk-SK" dirty="0" smtClean="0"/>
              <a:t> </a:t>
            </a:r>
            <a:r>
              <a:rPr lang="sk-SK" dirty="0" err="1" smtClean="0"/>
              <a:t>Uno</a:t>
            </a:r>
            <a:r>
              <a:rPr lang="sk-SK" dirty="0" smtClean="0"/>
              <a:t> (aktuálne ver.3) – štandard</a:t>
            </a:r>
          </a:p>
          <a:p>
            <a:r>
              <a:rPr lang="sk-SK" dirty="0" err="1" smtClean="0"/>
              <a:t>Arduino</a:t>
            </a:r>
            <a:r>
              <a:rPr lang="sk-SK" dirty="0" smtClean="0"/>
              <a:t> Mega – ak treba viac vstupov </a:t>
            </a:r>
            <a:br>
              <a:rPr lang="sk-SK" dirty="0" smtClean="0"/>
            </a:br>
            <a:r>
              <a:rPr lang="sk-SK" dirty="0" smtClean="0"/>
              <a:t>a výstupov</a:t>
            </a:r>
          </a:p>
          <a:p>
            <a:r>
              <a:rPr lang="sk-SK" dirty="0" err="1" smtClean="0"/>
              <a:t>Arduino</a:t>
            </a:r>
            <a:r>
              <a:rPr lang="sk-SK" dirty="0" smtClean="0"/>
              <a:t> </a:t>
            </a:r>
            <a:r>
              <a:rPr lang="sk-SK" dirty="0" err="1" smtClean="0"/>
              <a:t>Nano</a:t>
            </a:r>
            <a:r>
              <a:rPr lang="sk-SK" dirty="0" smtClean="0"/>
              <a:t> – miniatúrna verzia</a:t>
            </a:r>
          </a:p>
          <a:p>
            <a:r>
              <a:rPr lang="sk-SK" dirty="0" err="1" smtClean="0"/>
              <a:t>Arduino</a:t>
            </a:r>
            <a:r>
              <a:rPr lang="sk-SK" dirty="0" smtClean="0"/>
              <a:t> WiFi – </a:t>
            </a:r>
            <a:r>
              <a:rPr lang="sk-SK" dirty="0" err="1" smtClean="0"/>
              <a:t>Uno</a:t>
            </a:r>
            <a:r>
              <a:rPr lang="sk-SK" dirty="0" smtClean="0"/>
              <a:t> + zabudovaná </a:t>
            </a:r>
            <a:br>
              <a:rPr lang="sk-SK" dirty="0" smtClean="0"/>
            </a:br>
            <a:r>
              <a:rPr lang="sk-SK" dirty="0" smtClean="0"/>
              <a:t>komunikácia po sieti (</a:t>
            </a:r>
            <a:r>
              <a:rPr lang="sk-SK" dirty="0" err="1" smtClean="0"/>
              <a:t>IoT</a:t>
            </a:r>
            <a:r>
              <a:rPr lang="sk-SK" dirty="0" smtClean="0"/>
              <a:t>)</a:t>
            </a:r>
          </a:p>
          <a:p>
            <a:r>
              <a:rPr lang="sk-SK" dirty="0" smtClean="0"/>
              <a:t>...</a:t>
            </a:r>
          </a:p>
          <a:p>
            <a:endParaRPr lang="sk-SK" dirty="0" smtClean="0"/>
          </a:p>
          <a:p>
            <a:endParaRPr lang="sk-SK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82829" y="1623060"/>
            <a:ext cx="2767444" cy="1984205"/>
          </a:xfrm>
          <a:prstGeom prst="rect">
            <a:avLst/>
          </a:prstGeom>
        </p:spPr>
      </p:pic>
      <p:pic>
        <p:nvPicPr>
          <p:cNvPr id="2052" name="Picture 4" descr="A000067 Arduino | Vývojová sada mikrokontroléru, Atmega 2560, MCU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133" y="3416345"/>
            <a:ext cx="3459432" cy="186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61951" y="4821433"/>
            <a:ext cx="2604767" cy="1653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9865" y="4633987"/>
            <a:ext cx="2777422" cy="155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5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215" y="-85725"/>
            <a:ext cx="7543800" cy="1450757"/>
          </a:xfrm>
        </p:spPr>
        <p:txBody>
          <a:bodyPr/>
          <a:lstStyle/>
          <a:p>
            <a:r>
              <a:rPr lang="sk-SK" dirty="0" err="1" smtClean="0"/>
              <a:t>Arduino</a:t>
            </a:r>
            <a:r>
              <a:rPr lang="sk-SK" dirty="0" smtClean="0"/>
              <a:t> </a:t>
            </a:r>
            <a:r>
              <a:rPr lang="sk-SK" dirty="0" err="1" smtClean="0"/>
              <a:t>Uno</a:t>
            </a:r>
            <a:endParaRPr lang="sk-SK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60972" y="-194521"/>
            <a:ext cx="5503477" cy="4051935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426719" y="2158154"/>
            <a:ext cx="7543801" cy="429979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 smtClean="0"/>
              <a:t>Napájanie (USB, </a:t>
            </a:r>
            <a:r>
              <a:rPr lang="sk-SK" dirty="0" err="1" smtClean="0"/>
              <a:t>ext</a:t>
            </a:r>
            <a:r>
              <a:rPr lang="sk-SK" dirty="0" smtClean="0"/>
              <a:t>. 7 – 12 V)</a:t>
            </a:r>
          </a:p>
          <a:p>
            <a:r>
              <a:rPr lang="sk-SK" dirty="0" smtClean="0"/>
              <a:t>USB port</a:t>
            </a:r>
          </a:p>
          <a:p>
            <a:r>
              <a:rPr lang="sk-SK" dirty="0" smtClean="0"/>
              <a:t>14 číslic. vstupov/výstupov</a:t>
            </a:r>
          </a:p>
          <a:p>
            <a:r>
              <a:rPr lang="sk-SK" dirty="0" smtClean="0"/>
              <a:t>Z toho 6 vie generovať PWM (~ </a:t>
            </a:r>
            <a:r>
              <a:rPr lang="sk-SK" dirty="0" err="1" smtClean="0"/>
              <a:t>pulzný</a:t>
            </a:r>
            <a:r>
              <a:rPr lang="sk-SK" dirty="0" smtClean="0"/>
              <a:t> analógový výstup)</a:t>
            </a:r>
          </a:p>
          <a:p>
            <a:r>
              <a:rPr lang="sk-SK" dirty="0" smtClean="0"/>
              <a:t>6 analógových vstupov (10-bitový A/D prevodník s 1024 úrovňami)</a:t>
            </a:r>
          </a:p>
          <a:p>
            <a:r>
              <a:rPr lang="sk-SK" dirty="0" smtClean="0"/>
              <a:t>Poskytuje napájacie napätia 5V a 3.3V pre periférie (vzhľadom ku GND)</a:t>
            </a:r>
          </a:p>
          <a:p>
            <a:r>
              <a:rPr lang="sk-SK" dirty="0" smtClean="0"/>
              <a:t>Podpora zberníc I</a:t>
            </a:r>
            <a:r>
              <a:rPr lang="sk-SK" baseline="30000" dirty="0" smtClean="0"/>
              <a:t>2</a:t>
            </a:r>
            <a:r>
              <a:rPr lang="sk-SK" dirty="0" smtClean="0"/>
              <a:t>C (</a:t>
            </a:r>
            <a:r>
              <a:rPr lang="sk-SK" dirty="0" err="1" smtClean="0"/>
              <a:t>piny</a:t>
            </a:r>
            <a:r>
              <a:rPr lang="sk-SK" dirty="0" smtClean="0"/>
              <a:t> A4, A5) a SPI (</a:t>
            </a:r>
            <a:r>
              <a:rPr lang="sk-SK" dirty="0" err="1" smtClean="0"/>
              <a:t>piny</a:t>
            </a:r>
            <a:r>
              <a:rPr lang="sk-SK" dirty="0" smtClean="0"/>
              <a:t> 10 - 13)</a:t>
            </a:r>
          </a:p>
          <a:p>
            <a:endParaRPr lang="sk-SK" dirty="0" smtClean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11352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215" y="-85725"/>
            <a:ext cx="7543800" cy="1450757"/>
          </a:xfrm>
        </p:spPr>
        <p:txBody>
          <a:bodyPr/>
          <a:lstStyle/>
          <a:p>
            <a:r>
              <a:rPr lang="sk-SK" dirty="0" smtClean="0"/>
              <a:t>Digitálne vstupy</a:t>
            </a:r>
            <a:endParaRPr lang="sk-SK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26719" y="215815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 smtClean="0"/>
              <a:t>Logická 1 = napätie blízke 5V (&gt;3.5V)</a:t>
            </a:r>
          </a:p>
          <a:p>
            <a:r>
              <a:rPr lang="sk-SK" dirty="0" smtClean="0"/>
              <a:t>Logická 0 = napätie blízke 0V (&lt;1.2V)</a:t>
            </a:r>
          </a:p>
          <a:p>
            <a:endParaRPr lang="sk-SK" dirty="0" smtClean="0"/>
          </a:p>
          <a:p>
            <a:endParaRPr lang="sk-SK" dirty="0" smtClean="0"/>
          </a:p>
          <a:p>
            <a:endParaRPr lang="sk-SK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19" y="3257549"/>
            <a:ext cx="3585492" cy="2659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236" y="321945"/>
            <a:ext cx="2059305" cy="20593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4531" y="2313517"/>
            <a:ext cx="1985010" cy="19850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0765" y="4169834"/>
            <a:ext cx="3080385" cy="205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215" y="-85725"/>
            <a:ext cx="7543800" cy="1450757"/>
          </a:xfrm>
        </p:spPr>
        <p:txBody>
          <a:bodyPr/>
          <a:lstStyle/>
          <a:p>
            <a:r>
              <a:rPr lang="sk-SK" dirty="0" smtClean="0"/>
              <a:t>Digitálne výstupy</a:t>
            </a:r>
            <a:endParaRPr lang="sk-SK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26719" y="215815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 smtClean="0"/>
              <a:t>Logická 1 = napätie 5V</a:t>
            </a:r>
          </a:p>
          <a:p>
            <a:r>
              <a:rPr lang="sk-SK" dirty="0" smtClean="0"/>
              <a:t>Logická 0 = napätie 0V</a:t>
            </a:r>
          </a:p>
          <a:p>
            <a:r>
              <a:rPr lang="sk-SK" dirty="0" smtClean="0"/>
              <a:t>LED, relé, ...</a:t>
            </a:r>
          </a:p>
          <a:p>
            <a:endParaRPr lang="sk-SK" dirty="0" smtClean="0"/>
          </a:p>
          <a:p>
            <a:endParaRPr lang="sk-SK" dirty="0" smtClean="0"/>
          </a:p>
          <a:p>
            <a:endParaRPr lang="sk-SK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31968" y="3125564"/>
            <a:ext cx="2178822" cy="322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5693" y="90374"/>
            <a:ext cx="4081151" cy="27207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925" t="14260" r="18650" b="15379"/>
          <a:stretch/>
        </p:blipFill>
        <p:spPr>
          <a:xfrm>
            <a:off x="3946207" y="2026709"/>
            <a:ext cx="2971801" cy="21431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496" t="8378" r="24763" b="9722"/>
          <a:stretch/>
        </p:blipFill>
        <p:spPr>
          <a:xfrm>
            <a:off x="5474969" y="2683933"/>
            <a:ext cx="3571875" cy="362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215" y="-85725"/>
            <a:ext cx="7543800" cy="1450757"/>
          </a:xfrm>
        </p:spPr>
        <p:txBody>
          <a:bodyPr/>
          <a:lstStyle/>
          <a:p>
            <a:r>
              <a:rPr lang="sk-SK" dirty="0" smtClean="0"/>
              <a:t>Analógové PWM výstupy</a:t>
            </a:r>
            <a:endParaRPr lang="sk-SK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26719" y="215815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 smtClean="0"/>
              <a:t>Napätie sa v čase mení (frekvencia cca 1 kHz)</a:t>
            </a:r>
          </a:p>
          <a:p>
            <a:r>
              <a:rPr lang="sk-SK" dirty="0" smtClean="0"/>
              <a:t>Číslom 0-255 sa mení dĺžka trvania logickej 1:</a:t>
            </a:r>
          </a:p>
          <a:p>
            <a:endParaRPr lang="sk-SK" dirty="0"/>
          </a:p>
          <a:p>
            <a:endParaRPr lang="sk-SK" dirty="0" smtClean="0"/>
          </a:p>
          <a:p>
            <a:r>
              <a:rPr lang="sk-SK" dirty="0" smtClean="0"/>
              <a:t>Využitie:</a:t>
            </a:r>
          </a:p>
          <a:p>
            <a:pPr lvl="1"/>
            <a:r>
              <a:rPr lang="sk-SK" dirty="0" smtClean="0"/>
              <a:t>Stmievanie svetiel</a:t>
            </a:r>
          </a:p>
          <a:p>
            <a:pPr lvl="1"/>
            <a:r>
              <a:rPr lang="sk-SK" dirty="0" smtClean="0"/>
              <a:t>Riadenie výkonu pece (nie pomocou relé, ale spínacím tranzistorom)</a:t>
            </a:r>
          </a:p>
          <a:p>
            <a:pPr lvl="1"/>
            <a:r>
              <a:rPr lang="sk-SK" dirty="0" err="1"/>
              <a:t>Servomotor</a:t>
            </a:r>
            <a:r>
              <a:rPr lang="sk-SK" dirty="0"/>
              <a:t> (riadenie natočenie ramena</a:t>
            </a:r>
            <a:r>
              <a:rPr lang="sk-SK" dirty="0" smtClean="0"/>
              <a:t>)</a:t>
            </a:r>
          </a:p>
          <a:p>
            <a:endParaRPr lang="sk-SK" dirty="0"/>
          </a:p>
          <a:p>
            <a:endParaRPr lang="sk-SK" dirty="0" smtClean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013" b="5775"/>
          <a:stretch/>
        </p:blipFill>
        <p:spPr>
          <a:xfrm>
            <a:off x="3354356" y="3280410"/>
            <a:ext cx="4966684" cy="113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57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215" y="-85725"/>
            <a:ext cx="7543800" cy="1450757"/>
          </a:xfrm>
        </p:spPr>
        <p:txBody>
          <a:bodyPr/>
          <a:lstStyle/>
          <a:p>
            <a:r>
              <a:rPr lang="sk-SK" dirty="0" smtClean="0"/>
              <a:t>Analógové PWM výstupy</a:t>
            </a:r>
            <a:endParaRPr lang="sk-SK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26719" y="215815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 err="1" smtClean="0"/>
              <a:t>Servomotor</a:t>
            </a:r>
            <a:r>
              <a:rPr lang="sk-SK" dirty="0" smtClean="0"/>
              <a:t> – rameno sa nastaví do polohy 0 – 180 stupňov</a:t>
            </a:r>
          </a:p>
          <a:p>
            <a:pPr lvl="1"/>
            <a:r>
              <a:rPr lang="sk-SK" dirty="0" smtClean="0"/>
              <a:t>Smer kolies auta</a:t>
            </a:r>
          </a:p>
          <a:p>
            <a:pPr lvl="1"/>
            <a:r>
              <a:rPr lang="sk-SK" dirty="0" smtClean="0"/>
              <a:t>Smer kormidla lode</a:t>
            </a:r>
          </a:p>
          <a:p>
            <a:pPr lvl="1"/>
            <a:r>
              <a:rPr lang="sk-SK" dirty="0" smtClean="0"/>
              <a:t>Smer klapiek lietadla</a:t>
            </a:r>
          </a:p>
          <a:p>
            <a:pPr lvl="1"/>
            <a:r>
              <a:rPr lang="sk-SK" dirty="0" smtClean="0"/>
              <a:t>Otváranie brány (klapky)</a:t>
            </a:r>
          </a:p>
          <a:p>
            <a:pPr lvl="1"/>
            <a:endParaRPr lang="sk-SK" dirty="0" smtClean="0"/>
          </a:p>
          <a:p>
            <a:pPr lvl="1"/>
            <a:endParaRPr lang="sk-SK" dirty="0" smtClean="0"/>
          </a:p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6134" y="2642024"/>
            <a:ext cx="5309235" cy="353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11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215" y="-85725"/>
            <a:ext cx="7543800" cy="1450757"/>
          </a:xfrm>
        </p:spPr>
        <p:txBody>
          <a:bodyPr/>
          <a:lstStyle/>
          <a:p>
            <a:r>
              <a:rPr lang="sk-SK" dirty="0" smtClean="0"/>
              <a:t>Analógové vstupy</a:t>
            </a:r>
            <a:endParaRPr lang="sk-SK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26719" y="215815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 smtClean="0"/>
              <a:t>Prevod napätia 0-5V na číslo 0 – 1023</a:t>
            </a:r>
            <a:endParaRPr lang="en-GB" dirty="0" smtClean="0"/>
          </a:p>
          <a:p>
            <a:pPr lvl="1"/>
            <a:r>
              <a:rPr lang="sk-SK" dirty="0" smtClean="0"/>
              <a:t>5V z </a:t>
            </a:r>
            <a:r>
              <a:rPr lang="sk-SK" dirty="0" err="1" smtClean="0"/>
              <a:t>Arduina</a:t>
            </a:r>
            <a:r>
              <a:rPr lang="sk-SK" dirty="0" smtClean="0"/>
              <a:t> dosť kolíše, lepšie je použiť </a:t>
            </a:r>
          </a:p>
          <a:p>
            <a:pPr lvl="1"/>
            <a:r>
              <a:rPr lang="sk-SK" dirty="0" smtClean="0"/>
              <a:t>zabudovanú referenciu 1.1V alebo </a:t>
            </a:r>
          </a:p>
          <a:p>
            <a:pPr lvl="1"/>
            <a:r>
              <a:rPr lang="sk-SK" dirty="0" smtClean="0"/>
              <a:t>externú referenciu  AREF a na ňu pripojiť 3.3V </a:t>
            </a:r>
            <a:br>
              <a:rPr lang="sk-SK" dirty="0" smtClean="0"/>
            </a:br>
            <a:r>
              <a:rPr lang="sk-SK" dirty="0" smtClean="0"/>
              <a:t>z </a:t>
            </a:r>
            <a:r>
              <a:rPr lang="sk-SK" dirty="0" err="1" smtClean="0"/>
              <a:t>Arduina</a:t>
            </a:r>
            <a:r>
              <a:rPr lang="sk-SK" dirty="0" smtClean="0"/>
              <a:t> alebo iný stabilný zdroj napätia</a:t>
            </a:r>
          </a:p>
          <a:p>
            <a:r>
              <a:rPr lang="sk-SK" dirty="0" smtClean="0"/>
              <a:t>Meranie spojite sa meniacich signálov</a:t>
            </a:r>
          </a:p>
          <a:p>
            <a:pPr lvl="1"/>
            <a:endParaRPr lang="sk-SK" dirty="0" smtClean="0"/>
          </a:p>
          <a:p>
            <a:pPr lvl="1"/>
            <a:endParaRPr lang="sk-SK" dirty="0" smtClean="0"/>
          </a:p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2985"/>
          <a:stretch/>
        </p:blipFill>
        <p:spPr>
          <a:xfrm>
            <a:off x="6008596" y="3297058"/>
            <a:ext cx="2043839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1077</TotalTime>
  <Words>740</Words>
  <Application>Microsoft Office PowerPoint</Application>
  <PresentationFormat>On-screen Show (4:3)</PresentationFormat>
  <Paragraphs>211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Courier New</vt:lpstr>
      <vt:lpstr>Retrospect</vt:lpstr>
      <vt:lpstr>Využitie Arduina  pri fyzikálnych experimentoch</vt:lpstr>
      <vt:lpstr>Čo je Arduino</vt:lpstr>
      <vt:lpstr>Varianty Arduina</vt:lpstr>
      <vt:lpstr>Arduino Uno</vt:lpstr>
      <vt:lpstr>Digitálne vstupy</vt:lpstr>
      <vt:lpstr>Digitálne výstupy</vt:lpstr>
      <vt:lpstr>Analógové PWM výstupy</vt:lpstr>
      <vt:lpstr>Analógové PWM výstupy</vt:lpstr>
      <vt:lpstr>Analógové vstupy</vt:lpstr>
      <vt:lpstr>Zbernice</vt:lpstr>
      <vt:lpstr>Zbernica I2C</vt:lpstr>
      <vt:lpstr>Zbernica One-Wire (1-Wire)</vt:lpstr>
      <vt:lpstr>Nadstavby - shieldy</vt:lpstr>
      <vt:lpstr>Ponuka senzorov</vt:lpstr>
      <vt:lpstr>Dielne - senzory</vt:lpstr>
      <vt:lpstr>Arduino IDE</vt:lpstr>
      <vt:lpstr>Funkcie setup() a loop()</vt:lpstr>
      <vt:lpstr>Základné príkazy</vt:lpstr>
      <vt:lpstr>Jednoduchý program Meranie osvetlenia fotorezistorom</vt:lpstr>
      <vt:lpstr>Monitorovanie dát na PC</vt:lpstr>
      <vt:lpstr>Monitorovanie dát na PC</vt:lpstr>
      <vt:lpstr>Demo-programy k bežným modulom</vt:lpstr>
      <vt:lpstr>Demo-programy k bežným modulom</vt:lpstr>
      <vt:lpstr>Demo-programy k bežným modulom</vt:lpstr>
      <vt:lpstr>Demo-programy k bežným modulom</vt:lpstr>
      <vt:lpstr>Literatúra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Využitie Arduina  pri fyzikálnych experimentoch</dc:title>
  <dc:creator>Frantisek Kundracik</dc:creator>
  <cp:lastModifiedBy>Frantisek Kundracik</cp:lastModifiedBy>
  <cp:revision>65</cp:revision>
  <dcterms:created xsi:type="dcterms:W3CDTF">2020-08-13T08:33:38Z</dcterms:created>
  <dcterms:modified xsi:type="dcterms:W3CDTF">2020-11-05T07:10:06Z</dcterms:modified>
</cp:coreProperties>
</file>