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4" r:id="rId9"/>
    <p:sldId id="266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F9A60-2036-6731-3E15-0B797ADD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A96479-218C-F89D-5BE8-D7A224898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DD8F07-7B94-2004-0C1E-402F7AA5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21F27E-A38E-E5BD-2A6F-F827DAE4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E51C1F5-7F07-2103-AD21-5914ACFC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92DEB-4D21-CD59-E5ED-1BB29B9D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8D5C5DA-318D-0AF2-54B8-7EF4BB75B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E93C013-1F41-5AB3-1A79-4EE9C734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49F40F1-2A15-F250-5B57-10A9EB6B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6F3147-F706-CCBD-6986-9FF4A309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DE4D515-F6CD-2512-2244-9BE8A29CA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C1F60B8-966F-4A4B-D280-BF0BFEE6D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764711-E005-4232-6040-45CE39E7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83519D-2CCB-45AA-E3AF-D5B6981D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22DB734-1468-8290-B14C-718F6F5D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8C21-D8B2-1E25-A99F-3BBA9398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33B8EA-5318-A03D-05DF-459FF35E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2170DF-9808-D149-31C7-694C6E28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3649EB-FE11-7066-89C0-92C27E89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CB0820-A570-3A06-78D5-D5A4A897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7D03B-4D12-3391-1224-F06B1E96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C68D4C-7C20-6960-106C-338CA486D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3ABF6A-9503-2C9E-1D3B-7E8D4AF0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C01B0C-0716-897B-CC06-E9A06D05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7EA2C5D-5F81-5562-D914-92CB50FF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7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2FE39-CF43-0604-EDEF-1F98290D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535506-48BA-9FC8-F0ED-9E54AE291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4F820F7-4D03-36B4-C449-6AB66A02C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219F4FC-4047-3AB7-3AF6-63F9FD8D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95ED24-9F31-E1DF-29AE-6F637726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7753A0A-6CD6-2DF5-559B-6F7281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63EC6-2B5F-B68D-9A85-BAFBB3A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E92B7F-B34C-290D-E9AE-44146FDE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F39CEB2-92CD-6C31-97E1-BC96AC52A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11E37F-B788-6E49-8152-8C2327AEB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57F9E45-B69D-1D06-A756-7D53D2D3C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2ECCBDE-FA7E-55D2-0778-680559AE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AF9AD7C-1840-BFCE-A2D9-D9411C98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EF253F6-11B7-F2A2-B007-D3D72229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3B28-A2D8-B30A-6F0F-055AA6AA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B733870-DD86-8E36-A17F-9F40E2A3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A71B32-292D-E69B-2531-ED9B1F8F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4CD8123-E03A-E8D9-19EB-F30AE2B3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FBBD9D7-6447-B591-A6E5-FF145052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A562BE4-AD4C-BA78-A7D5-BADBCE35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6172C9-5123-9D0E-27BA-C5CFD5A5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76871-362A-FE7F-AD71-3B51DB30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FF38EA-DAE5-5B9B-14FF-1B9B64A4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580C7B-FF80-BE8C-8128-A5BE9853A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7FA197-73DB-EA66-D336-5132EB87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60F04E-30A9-9C0C-48C9-6C94113A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D0F229-8E4F-97CD-A786-48B1CE8B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8F21A-0555-E265-98C1-63DC3358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E2D7316-B7EA-030B-E11D-C708CC517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543C05-D662-D19B-BB04-45282193C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C7BECA2-1C63-1408-266A-269A7C23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9BC39CA-9E76-05A3-5753-F7B61A35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DADEF3-B416-F833-3181-F6599D58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6F24E30-E3EA-7CB9-3C7B-499F80E7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6C4027-09EE-7790-C8DE-AFD83E74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B28F3E0-E536-FB14-43D5-03D1540A0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D46F-9E15-4ACD-8FB8-BA58EDE7746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6DB910-2712-5CFF-BEBB-C092F43C9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A4E9F9-98E3-8FB6-5A23-42E573143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4B9-1DDC-402A-83C2-8A3A44BC3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ázok, na ktorom je vzor, symetria, baliaci papier, dlaždica/kachlička&#10;&#10;Automaticky generovaný popis">
            <a:extLst>
              <a:ext uri="{FF2B5EF4-FFF2-40B4-BE49-F238E27FC236}">
                <a16:creationId xmlns:a16="http://schemas.microsoft.com/office/drawing/2014/main" id="{F54660AE-F95D-558A-DF13-F43F1486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0" r="9090" b="120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5A5158-E6C0-583A-AEA5-7981BB2E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Rozpoznávanie</a:t>
            </a:r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u="none" strike="noStrike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umeleckých</a:t>
            </a:r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die</a:t>
            </a:r>
            <a:r>
              <a:rPr lang="sk-SK" sz="44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 - prototyp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076357-4D96-9076-FB7B-CE7EEF5FF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k-SK" sz="2000" dirty="0">
                <a:solidFill>
                  <a:schemeClr val="bg1"/>
                </a:solidFill>
              </a:rPr>
              <a:t>Autor: Laštík Oliver</a:t>
            </a:r>
          </a:p>
          <a:p>
            <a:pPr algn="l"/>
            <a:r>
              <a:rPr lang="sk-SK" sz="2000" dirty="0">
                <a:solidFill>
                  <a:schemeClr val="bg1"/>
                </a:solidFill>
              </a:rPr>
              <a:t>Školiteľ: doc. RNDr. Damas Gruska, PhD.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1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82BA5F-E907-3A69-F936-51944156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Diskusia</a:t>
            </a:r>
            <a:endParaRPr lang="en-US" sz="8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6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40C678-FD39-E45F-D05E-8BA62E06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121" y="1932478"/>
            <a:ext cx="6935759" cy="3134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Ďakujem za pozornosť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004E57-572B-E087-D6A0-E7A51AD8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sk-SK" sz="5600">
                <a:solidFill>
                  <a:schemeClr val="bg1"/>
                </a:solidFill>
              </a:rPr>
              <a:t>Základne komponenty</a:t>
            </a: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E55805-2076-070A-7D0D-DEA4A276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TensorFlow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Keras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Python</a:t>
            </a:r>
            <a:r>
              <a:rPr lang="sk-SK" dirty="0">
                <a:solidFill>
                  <a:schemeClr val="bg1"/>
                </a:solidFill>
              </a:rPr>
              <a:t>(</a:t>
            </a:r>
            <a:r>
              <a:rPr lang="sk-SK" dirty="0" err="1">
                <a:solidFill>
                  <a:schemeClr val="bg1"/>
                </a:solidFill>
              </a:rPr>
              <a:t>version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r>
              <a:rPr lang="sk-SK" dirty="0">
                <a:solidFill>
                  <a:schemeClr val="bg1"/>
                </a:solidFill>
              </a:rPr>
              <a:t>Pomocné knižnice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C0E054-357E-F046-CC6E-26790249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69925"/>
            <a:ext cx="4686295" cy="1325563"/>
          </a:xfrm>
        </p:spPr>
        <p:txBody>
          <a:bodyPr anchor="b">
            <a:normAutofit/>
          </a:bodyPr>
          <a:lstStyle/>
          <a:p>
            <a:r>
              <a:rPr lang="sk-SK" sz="3800">
                <a:solidFill>
                  <a:schemeClr val="bg1"/>
                </a:solidFill>
              </a:rPr>
              <a:t>Dataset</a:t>
            </a: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2B975A-B122-79CF-4D35-201ACD63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8" y="2400304"/>
            <a:ext cx="9229533" cy="34416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https://www.webumenia.sk/ </a:t>
            </a:r>
          </a:p>
          <a:p>
            <a:r>
              <a:rPr lang="sk-SK" dirty="0">
                <a:solidFill>
                  <a:schemeClr val="bg1"/>
                </a:solidFill>
              </a:rPr>
              <a:t>70/15/15</a:t>
            </a:r>
          </a:p>
          <a:p>
            <a:r>
              <a:rPr lang="sk-SK" dirty="0" err="1">
                <a:solidFill>
                  <a:schemeClr val="bg1"/>
                </a:solidFill>
              </a:rPr>
              <a:t>Scaled</a:t>
            </a:r>
            <a:r>
              <a:rPr lang="sk-SK" dirty="0">
                <a:solidFill>
                  <a:schemeClr val="bg1"/>
                </a:solidFill>
              </a:rPr>
              <a:t> – 150/</a:t>
            </a:r>
            <a:r>
              <a:rPr lang="sk-SK" dirty="0" err="1">
                <a:solidFill>
                  <a:schemeClr val="bg1"/>
                </a:solidFill>
              </a:rPr>
              <a:t>author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>
                <a:solidFill>
                  <a:schemeClr val="bg1"/>
                </a:solidFill>
              </a:rPr>
              <a:t>Tiled</a:t>
            </a:r>
            <a:r>
              <a:rPr lang="sk-SK" dirty="0">
                <a:solidFill>
                  <a:schemeClr val="bg1"/>
                </a:solidFill>
              </a:rPr>
              <a:t> – cca. 480/</a:t>
            </a:r>
            <a:r>
              <a:rPr lang="sk-SK" dirty="0" err="1">
                <a:solidFill>
                  <a:schemeClr val="bg1"/>
                </a:solidFill>
              </a:rPr>
              <a:t>author</a:t>
            </a:r>
            <a:r>
              <a:rPr lang="sk-SK" dirty="0">
                <a:solidFill>
                  <a:schemeClr val="bg1"/>
                </a:solidFill>
              </a:rPr>
              <a:t>(299) – cca. 1400/</a:t>
            </a:r>
            <a:r>
              <a:rPr lang="sk-SK" dirty="0" err="1">
                <a:solidFill>
                  <a:schemeClr val="bg1"/>
                </a:solidFill>
              </a:rPr>
              <a:t>author</a:t>
            </a:r>
            <a:r>
              <a:rPr lang="sk-SK" dirty="0">
                <a:solidFill>
                  <a:schemeClr val="bg1"/>
                </a:solidFill>
              </a:rPr>
              <a:t>(224)</a:t>
            </a:r>
          </a:p>
          <a:p>
            <a:r>
              <a:rPr lang="sk-SK" dirty="0" err="1">
                <a:solidFill>
                  <a:schemeClr val="bg1"/>
                </a:solidFill>
              </a:rPr>
              <a:t>Histograms</a:t>
            </a:r>
            <a:r>
              <a:rPr lang="sk-SK" dirty="0">
                <a:solidFill>
                  <a:schemeClr val="bg1"/>
                </a:solidFill>
              </a:rPr>
              <a:t> - 150/</a:t>
            </a:r>
            <a:r>
              <a:rPr lang="sk-SK" dirty="0" err="1">
                <a:solidFill>
                  <a:schemeClr val="bg1"/>
                </a:solidFill>
              </a:rPr>
              <a:t>author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1577A-888F-4E56-B9E4-CC57AC7B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95399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6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1BAF4-2DFD-D4B7-0FED-F17A3B91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Ukážka </a:t>
            </a:r>
            <a:r>
              <a:rPr lang="sk-SK" dirty="0" err="1"/>
              <a:t>datasetu</a:t>
            </a:r>
            <a:endParaRPr lang="en-US" dirty="0"/>
          </a:p>
        </p:txBody>
      </p:sp>
      <p:pic>
        <p:nvPicPr>
          <p:cNvPr id="9" name="Zástupný objekt pre obsah 8" descr="Obrázok, na ktorom je maľovanie, kresba, umenie, vizuálne umenie&#10;&#10;Automaticky generovaný popis">
            <a:extLst>
              <a:ext uri="{FF2B5EF4-FFF2-40B4-BE49-F238E27FC236}">
                <a16:creationId xmlns:a16="http://schemas.microsoft.com/office/drawing/2014/main" id="{0C153BCC-D7B0-3B69-FF57-510D2512C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7" y="3785242"/>
            <a:ext cx="2847975" cy="2847975"/>
          </a:xfrm>
        </p:spPr>
      </p:pic>
      <p:pic>
        <p:nvPicPr>
          <p:cNvPr id="11" name="Obrázok 10" descr="Obrázok, na ktorom je maľovanie, krajina, oblak, umelecká maľba&#10;&#10;Automaticky generovaný popis">
            <a:extLst>
              <a:ext uri="{FF2B5EF4-FFF2-40B4-BE49-F238E27FC236}">
                <a16:creationId xmlns:a16="http://schemas.microsoft.com/office/drawing/2014/main" id="{4BF99D73-7D1B-52FE-B91D-F5F7F1612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1" y="1440857"/>
            <a:ext cx="2847975" cy="2847975"/>
          </a:xfrm>
          <a:prstGeom prst="rect">
            <a:avLst/>
          </a:prstGeom>
        </p:spPr>
      </p:pic>
      <p:pic>
        <p:nvPicPr>
          <p:cNvPr id="13" name="Obrázok 12" descr="Obrázok, na ktorom je tráva, maľovanie, umenie, umelecká maľba&#10;&#10;Automaticky generovaný popis">
            <a:extLst>
              <a:ext uri="{FF2B5EF4-FFF2-40B4-BE49-F238E27FC236}">
                <a16:creationId xmlns:a16="http://schemas.microsoft.com/office/drawing/2014/main" id="{23E5511A-A9E7-19A6-0352-567198847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1" y="4419199"/>
            <a:ext cx="2847975" cy="2847975"/>
          </a:xfrm>
          <a:prstGeom prst="rect">
            <a:avLst/>
          </a:prstGeom>
        </p:spPr>
      </p:pic>
      <p:pic>
        <p:nvPicPr>
          <p:cNvPr id="15" name="Obrázok 14" descr="Obrázok, na ktorom je maľovanie, krajina, oblak, umelecká maľba&#10;&#10;Automaticky generovaný popis">
            <a:extLst>
              <a:ext uri="{FF2B5EF4-FFF2-40B4-BE49-F238E27FC236}">
                <a16:creationId xmlns:a16="http://schemas.microsoft.com/office/drawing/2014/main" id="{8BB5FC07-8106-543B-EBD6-994BF997E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03" y="1440857"/>
            <a:ext cx="2847975" cy="2847975"/>
          </a:xfrm>
          <a:prstGeom prst="rect">
            <a:avLst/>
          </a:prstGeom>
        </p:spPr>
      </p:pic>
      <p:pic>
        <p:nvPicPr>
          <p:cNvPr id="17" name="Obrázok 16" descr="Obrázok, na ktorom je tráva, maľovanie, krajina, umelecká maľba&#10;&#10;Automaticky generovaný popis">
            <a:extLst>
              <a:ext uri="{FF2B5EF4-FFF2-40B4-BE49-F238E27FC236}">
                <a16:creationId xmlns:a16="http://schemas.microsoft.com/office/drawing/2014/main" id="{79B88882-E136-3CB0-02C5-AFE5532C9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03" y="4419199"/>
            <a:ext cx="2847975" cy="2847975"/>
          </a:xfrm>
          <a:prstGeom prst="rect">
            <a:avLst/>
          </a:prstGeom>
        </p:spPr>
      </p:pic>
      <p:pic>
        <p:nvPicPr>
          <p:cNvPr id="19" name="Obrázok 18" descr="Obrázok, na ktorom je text, diagram, vývoj, rad&#10;&#10;Automaticky generovaný popis">
            <a:extLst>
              <a:ext uri="{FF2B5EF4-FFF2-40B4-BE49-F238E27FC236}">
                <a16:creationId xmlns:a16="http://schemas.microsoft.com/office/drawing/2014/main" id="{31017D87-A09A-BCB5-91ED-0A5A8D7C7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" y="1310490"/>
            <a:ext cx="4463994" cy="223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BF81EC-B60C-F6BB-DB68-1E9E2C80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k-SK">
                <a:solidFill>
                  <a:schemeClr val="bg1"/>
                </a:solidFill>
              </a:rPr>
              <a:t>Backbones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E2E777-9020-055D-9ECA-87AED902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InceptionV3 – 82%/80%</a:t>
            </a:r>
          </a:p>
          <a:p>
            <a:r>
              <a:rPr lang="sk-SK" dirty="0">
                <a:solidFill>
                  <a:schemeClr val="bg1"/>
                </a:solidFill>
              </a:rPr>
              <a:t>VGG16 - 78/70%</a:t>
            </a:r>
          </a:p>
          <a:p>
            <a:r>
              <a:rPr lang="sk-SK" dirty="0">
                <a:solidFill>
                  <a:schemeClr val="bg1"/>
                </a:solidFill>
              </a:rPr>
              <a:t>ResNet50 – 14% OF</a:t>
            </a:r>
          </a:p>
          <a:p>
            <a:r>
              <a:rPr lang="sk-SK" dirty="0" err="1">
                <a:solidFill>
                  <a:schemeClr val="bg1"/>
                </a:solidFill>
              </a:rPr>
              <a:t>EfficientNet</a:t>
            </a:r>
            <a:r>
              <a:rPr lang="sk-SK" dirty="0">
                <a:solidFill>
                  <a:schemeClr val="bg1"/>
                </a:solidFill>
              </a:rPr>
              <a:t> – 15% OF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A4E1A-F825-0E03-A93B-CB259F75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/>
              <a:t>Matrixes – inception V3</a:t>
            </a:r>
            <a:endParaRPr lang="en-US" dirty="0"/>
          </a:p>
        </p:txBody>
      </p:sp>
      <p:pic>
        <p:nvPicPr>
          <p:cNvPr id="11" name="Zástupný objekt pre obsah 10" descr="Obrázok, na ktorom je snímka obrazovky, text, diagram, štvorec&#10;&#10;Automaticky generovaný popis">
            <a:extLst>
              <a:ext uri="{FF2B5EF4-FFF2-40B4-BE49-F238E27FC236}">
                <a16:creationId xmlns:a16="http://schemas.microsoft.com/office/drawing/2014/main" id="{3C1DA16E-06A0-4788-53DD-0D26AAE35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8" y="1690688"/>
            <a:ext cx="5439172" cy="4351338"/>
          </a:xfrm>
        </p:spPr>
      </p:pic>
      <p:pic>
        <p:nvPicPr>
          <p:cNvPr id="13" name="Obrázok 12" descr="Obrázok, na ktorom je text, snímka obrazovky, diagram, štvorec&#10;&#10;Automaticky generovaný popis">
            <a:extLst>
              <a:ext uri="{FF2B5EF4-FFF2-40B4-BE49-F238E27FC236}">
                <a16:creationId xmlns:a16="http://schemas.microsoft.com/office/drawing/2014/main" id="{A769A947-F9B0-1C53-52BD-27E4BFBE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1" y="1843119"/>
            <a:ext cx="5613918" cy="44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88396-E021-0F30-B1F5-BBF694A8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365125"/>
            <a:ext cx="10681996" cy="1325563"/>
          </a:xfrm>
        </p:spPr>
        <p:txBody>
          <a:bodyPr/>
          <a:lstStyle/>
          <a:p>
            <a:r>
              <a:rPr lang="sk-SK" dirty="0" err="1"/>
              <a:t>Overflowed</a:t>
            </a:r>
            <a:r>
              <a:rPr lang="sk-SK" dirty="0"/>
              <a:t> </a:t>
            </a:r>
            <a:r>
              <a:rPr lang="sk-SK" dirty="0" err="1"/>
              <a:t>matrix</a:t>
            </a:r>
            <a:r>
              <a:rPr lang="sk-SK" dirty="0"/>
              <a:t> and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fine-tunned</a:t>
            </a:r>
            <a:r>
              <a:rPr lang="sk-SK" dirty="0"/>
              <a:t> </a:t>
            </a:r>
            <a:r>
              <a:rPr lang="sk-SK" dirty="0" err="1"/>
              <a:t>matrix</a:t>
            </a:r>
            <a:endParaRPr lang="en-US" dirty="0"/>
          </a:p>
        </p:txBody>
      </p:sp>
      <p:pic>
        <p:nvPicPr>
          <p:cNvPr id="9" name="Zástupný objekt pre obsah 8" descr="Obrázok, na ktorom je text, snímka obrazovky, rovnobežný, štvorec&#10;&#10;Automaticky generovaný popis">
            <a:extLst>
              <a:ext uri="{FF2B5EF4-FFF2-40B4-BE49-F238E27FC236}">
                <a16:creationId xmlns:a16="http://schemas.microsoft.com/office/drawing/2014/main" id="{164C873D-6121-7FA6-162F-1D32EC4A9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2655"/>
            <a:ext cx="5439172" cy="4351338"/>
          </a:xfrm>
        </p:spPr>
      </p:pic>
      <p:pic>
        <p:nvPicPr>
          <p:cNvPr id="11" name="Obrázok 10" descr="Obrázok, na ktorom je text, snímka obrazovky, diagram, štvorec&#10;&#10;Automaticky generovaný popis">
            <a:extLst>
              <a:ext uri="{FF2B5EF4-FFF2-40B4-BE49-F238E27FC236}">
                <a16:creationId xmlns:a16="http://schemas.microsoft.com/office/drawing/2014/main" id="{11B3B861-BC78-4CD4-6292-53346D8F6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6" y="1802656"/>
            <a:ext cx="54391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6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3CB687-073B-439E-F2C0-F6BF4177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838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Ukážka výstupu finálne skriptu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F749DC41-DA94-F32B-FE58-D0162A76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38" y="1455946"/>
            <a:ext cx="5390898" cy="98921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80492DF6-9F86-85A5-D770-39EC8CA6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8" y="3702874"/>
            <a:ext cx="5390904" cy="19676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00838" y="3209925"/>
            <a:ext cx="53649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>
            <a:extLst>
              <a:ext uri="{FF2B5EF4-FFF2-40B4-BE49-F238E27FC236}">
                <a16:creationId xmlns:a16="http://schemas.microsoft.com/office/drawing/2014/main" id="{7214BB6D-B1EF-6A6B-565E-B2413E2F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8" y="2445160"/>
            <a:ext cx="5390901" cy="125771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A3C11F-06C7-4C4D-A907-4F4DAA9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8747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3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3ABB6-EABE-4378-1D71-EA844120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 </a:t>
            </a:r>
            <a:r>
              <a:rPr lang="en-US" sz="8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bude</a:t>
            </a:r>
            <a:r>
              <a:rPr lang="en-US" sz="8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čas</a:t>
            </a:r>
            <a:endParaRPr lang="en-US" sz="8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07EF12-363C-0A34-5A07-49CB82D6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Cost-sensitive learning</a:t>
            </a:r>
            <a:endParaRPr lang="sk-SK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sk-SK" sz="2000" dirty="0" err="1">
                <a:solidFill>
                  <a:schemeClr val="bg1"/>
                </a:solidFill>
              </a:rPr>
              <a:t>Tweaking</a:t>
            </a:r>
            <a:endParaRPr lang="sk-S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>
                <a:solidFill>
                  <a:schemeClr val="bg1"/>
                </a:solidFill>
              </a:rPr>
              <a:t>Ensemble </a:t>
            </a:r>
            <a:r>
              <a:rPr lang="sk-SK" sz="2000" dirty="0" err="1">
                <a:solidFill>
                  <a:schemeClr val="bg1"/>
                </a:solidFill>
              </a:rPr>
              <a:t>learning</a:t>
            </a:r>
            <a:endParaRPr lang="sk-SK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38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119</Words>
  <Application>Microsoft Office PowerPoint</Application>
  <PresentationFormat>Širokouhlá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Motív Office</vt:lpstr>
      <vt:lpstr>Rozpoznávanie umeleckých diel - prototyp</vt:lpstr>
      <vt:lpstr>Základne komponenty</vt:lpstr>
      <vt:lpstr>Dataset</vt:lpstr>
      <vt:lpstr>Ukážka datasetu</vt:lpstr>
      <vt:lpstr>Backbones</vt:lpstr>
      <vt:lpstr>Matrixes – inception V3</vt:lpstr>
      <vt:lpstr>Overflowed matrix and not fine-tunned matrix</vt:lpstr>
      <vt:lpstr>Ukážka výstupu finálne skriptu</vt:lpstr>
      <vt:lpstr>Ak bude čas</vt:lpstr>
      <vt:lpstr>Diskusia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Rozpoznávanie umeleckých dieľ - prototyp</dc:title>
  <dc:creator>Oliver Laštík</dc:creator>
  <cp:lastModifiedBy>Oliver Laštík</cp:lastModifiedBy>
  <cp:revision>18</cp:revision>
  <dcterms:created xsi:type="dcterms:W3CDTF">2024-04-29T23:19:43Z</dcterms:created>
  <dcterms:modified xsi:type="dcterms:W3CDTF">2024-04-30T00:54:40Z</dcterms:modified>
</cp:coreProperties>
</file>