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84" r:id="rId4"/>
    <p:sldId id="271" r:id="rId5"/>
    <p:sldId id="272" r:id="rId6"/>
    <p:sldId id="283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63" r:id="rId15"/>
    <p:sldId id="280" r:id="rId16"/>
    <p:sldId id="281" r:id="rId17"/>
    <p:sldId id="28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12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408D89-1643-4694-9120-BA4699931EC0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F2BA7A8-BBB8-446C-8202-513D210FAAE0}">
      <dgm:prSet/>
      <dgm:spPr/>
      <dgm:t>
        <a:bodyPr/>
        <a:lstStyle/>
        <a:p>
          <a:r>
            <a:rPr lang="en-US" b="0" dirty="0" err="1"/>
            <a:t>Fragmentácia</a:t>
          </a:r>
          <a:r>
            <a:rPr lang="en-US" b="0" dirty="0"/>
            <a:t> </a:t>
          </a:r>
          <a:r>
            <a:rPr lang="en-US" b="0" dirty="0" err="1"/>
            <a:t>informácií</a:t>
          </a:r>
          <a:r>
            <a:rPr lang="en-US" b="0" dirty="0"/>
            <a:t> o </a:t>
          </a:r>
          <a:r>
            <a:rPr lang="en-US" b="0" dirty="0" err="1"/>
            <a:t>architektúre</a:t>
          </a:r>
          <a:r>
            <a:rPr lang="en-US" b="0" dirty="0"/>
            <a:t> </a:t>
          </a:r>
          <a:r>
            <a:rPr lang="en-US" b="0" dirty="0" err="1"/>
            <a:t>systému</a:t>
          </a:r>
          <a:r>
            <a:rPr lang="sk-SK" b="0" dirty="0"/>
            <a:t>, tooly sa zaoberajú prevažne zdrojovým kódom</a:t>
          </a:r>
          <a:endParaRPr lang="en-US" b="0" dirty="0"/>
        </a:p>
      </dgm:t>
    </dgm:pt>
    <dgm:pt modelId="{52E4A20E-E4EE-47D7-B256-0CBADDA79E9D}" type="parTrans" cxnId="{6EE177DE-E3D2-440C-AC4D-B401CBCD8680}">
      <dgm:prSet/>
      <dgm:spPr/>
      <dgm:t>
        <a:bodyPr/>
        <a:lstStyle/>
        <a:p>
          <a:endParaRPr lang="en-US"/>
        </a:p>
      </dgm:t>
    </dgm:pt>
    <dgm:pt modelId="{CCF41EED-DCA7-4C16-A0DA-A6F0AFE37567}" type="sibTrans" cxnId="{6EE177DE-E3D2-440C-AC4D-B401CBCD8680}">
      <dgm:prSet/>
      <dgm:spPr/>
      <dgm:t>
        <a:bodyPr/>
        <a:lstStyle/>
        <a:p>
          <a:endParaRPr lang="en-US"/>
        </a:p>
      </dgm:t>
    </dgm:pt>
    <dgm:pt modelId="{59B3F2BD-FCBD-439D-ACDC-90D7AA3AE112}">
      <dgm:prSet/>
      <dgm:spPr/>
      <dgm:t>
        <a:bodyPr/>
        <a:lstStyle/>
        <a:p>
          <a:r>
            <a:rPr lang="sk-SK" dirty="0"/>
            <a:t>Časová náročnosť manuálnej analýzy</a:t>
          </a:r>
          <a:endParaRPr lang="en-US" dirty="0"/>
        </a:p>
      </dgm:t>
    </dgm:pt>
    <dgm:pt modelId="{F6A95DF6-0B3A-455B-BC99-DDB38AABE9D3}" type="parTrans" cxnId="{0E0F1B41-BA31-4B02-B5A8-59B2F5147092}">
      <dgm:prSet/>
      <dgm:spPr/>
      <dgm:t>
        <a:bodyPr/>
        <a:lstStyle/>
        <a:p>
          <a:endParaRPr lang="en-US"/>
        </a:p>
      </dgm:t>
    </dgm:pt>
    <dgm:pt modelId="{31698FD7-726B-4193-A7B5-2E8CA623D85B}" type="sibTrans" cxnId="{0E0F1B41-BA31-4B02-B5A8-59B2F5147092}">
      <dgm:prSet/>
      <dgm:spPr/>
      <dgm:t>
        <a:bodyPr/>
        <a:lstStyle/>
        <a:p>
          <a:endParaRPr lang="en-US"/>
        </a:p>
      </dgm:t>
    </dgm:pt>
    <dgm:pt modelId="{00C85A86-19EA-4492-839E-93E4219BA6D7}">
      <dgm:prSet/>
      <dgm:spPr/>
      <dgm:t>
        <a:bodyPr/>
        <a:lstStyle/>
        <a:p>
          <a:r>
            <a:rPr lang="sk-SK" dirty="0"/>
            <a:t>Obnova architektonických závislostí</a:t>
          </a:r>
          <a:endParaRPr lang="en-US" dirty="0"/>
        </a:p>
      </dgm:t>
    </dgm:pt>
    <dgm:pt modelId="{C7B97A55-C944-4C21-A5C9-2E72D1D6D3A4}" type="parTrans" cxnId="{169E556E-80DF-4E63-B4B2-C061B0F67F14}">
      <dgm:prSet/>
      <dgm:spPr/>
      <dgm:t>
        <a:bodyPr/>
        <a:lstStyle/>
        <a:p>
          <a:endParaRPr lang="en-US"/>
        </a:p>
      </dgm:t>
    </dgm:pt>
    <dgm:pt modelId="{4E72A5F8-0A31-4A6F-B70B-7E12B56330F2}" type="sibTrans" cxnId="{169E556E-80DF-4E63-B4B2-C061B0F67F14}">
      <dgm:prSet/>
      <dgm:spPr/>
      <dgm:t>
        <a:bodyPr/>
        <a:lstStyle/>
        <a:p>
          <a:endParaRPr lang="en-US"/>
        </a:p>
      </dgm:t>
    </dgm:pt>
    <dgm:pt modelId="{9890BCED-1E27-47BD-AC75-83696C84F7B0}">
      <dgm:prSet/>
      <dgm:spPr/>
      <dgm:t>
        <a:bodyPr/>
        <a:lstStyle/>
        <a:p>
          <a:r>
            <a:rPr lang="sk-SK" dirty="0"/>
            <a:t>Pokročilá identifikácia architektonických závislostí</a:t>
          </a:r>
          <a:endParaRPr lang="en-US" dirty="0"/>
        </a:p>
      </dgm:t>
    </dgm:pt>
    <dgm:pt modelId="{7E79BBF3-7DD0-450F-9106-BAFAE445C2CF}" type="parTrans" cxnId="{F5A30286-F943-4092-8180-A94BF8FC430C}">
      <dgm:prSet/>
      <dgm:spPr/>
      <dgm:t>
        <a:bodyPr/>
        <a:lstStyle/>
        <a:p>
          <a:endParaRPr lang="en-US"/>
        </a:p>
      </dgm:t>
    </dgm:pt>
    <dgm:pt modelId="{06AD03C8-34F5-45B7-AC85-F899474E751B}" type="sibTrans" cxnId="{F5A30286-F943-4092-8180-A94BF8FC430C}">
      <dgm:prSet/>
      <dgm:spPr/>
      <dgm:t>
        <a:bodyPr/>
        <a:lstStyle/>
        <a:p>
          <a:endParaRPr lang="en-US"/>
        </a:p>
      </dgm:t>
    </dgm:pt>
    <dgm:pt modelId="{A29F9578-2737-4D62-BFC9-7FB67E3B316A}">
      <dgm:prSet/>
      <dgm:spPr/>
      <dgm:t>
        <a:bodyPr/>
        <a:lstStyle/>
        <a:p>
          <a:r>
            <a:rPr lang="sk-SK" b="0" dirty="0"/>
            <a:t>Nedostatočná integrácia nástrojov, nie sú medzi sebou prepojené</a:t>
          </a:r>
          <a:endParaRPr lang="en-US" b="0" dirty="0"/>
        </a:p>
      </dgm:t>
    </dgm:pt>
    <dgm:pt modelId="{EAD72F8D-E494-4D58-8004-FBD97C3FC660}" type="parTrans" cxnId="{ED29B7BC-1F66-4FFB-AE0E-E5134A6A3390}">
      <dgm:prSet/>
      <dgm:spPr/>
      <dgm:t>
        <a:bodyPr/>
        <a:lstStyle/>
        <a:p>
          <a:endParaRPr lang="en-US"/>
        </a:p>
      </dgm:t>
    </dgm:pt>
    <dgm:pt modelId="{08B32F9C-319E-4A16-9DFC-4E35BFE3671C}" type="sibTrans" cxnId="{ED29B7BC-1F66-4FFB-AE0E-E5134A6A3390}">
      <dgm:prSet/>
      <dgm:spPr/>
      <dgm:t>
        <a:bodyPr/>
        <a:lstStyle/>
        <a:p>
          <a:endParaRPr lang="en-US"/>
        </a:p>
      </dgm:t>
    </dgm:pt>
    <dgm:pt modelId="{068997DB-DBB1-4E83-84D7-312162D76A42}">
      <dgm:prSet/>
      <dgm:spPr/>
      <dgm:t>
        <a:bodyPr/>
        <a:lstStyle/>
        <a:p>
          <a:r>
            <a:rPr lang="sk-SK" dirty="0"/>
            <a:t>Dôležité artefakty ako xsd schémy, dockerfile, </a:t>
          </a:r>
          <a:r>
            <a:rPr lang="sk-SK"/>
            <a:t>docker compose a rôzne ďalšie typy artefaktov </a:t>
          </a:r>
          <a:r>
            <a:rPr lang="sk-SK" dirty="0"/>
            <a:t>sú často prehliadané</a:t>
          </a:r>
          <a:endParaRPr lang="en-US" dirty="0"/>
        </a:p>
      </dgm:t>
    </dgm:pt>
    <dgm:pt modelId="{D3AAB3B0-873E-498D-AD8F-89AFD4CFA24D}" type="parTrans" cxnId="{62694074-922B-4798-8DF5-F2816CCD3389}">
      <dgm:prSet/>
      <dgm:spPr/>
      <dgm:t>
        <a:bodyPr/>
        <a:lstStyle/>
        <a:p>
          <a:endParaRPr lang="en-US"/>
        </a:p>
      </dgm:t>
    </dgm:pt>
    <dgm:pt modelId="{A66686EF-C198-4236-B2AD-F7FC4996F34D}" type="sibTrans" cxnId="{62694074-922B-4798-8DF5-F2816CCD3389}">
      <dgm:prSet/>
      <dgm:spPr/>
      <dgm:t>
        <a:bodyPr/>
        <a:lstStyle/>
        <a:p>
          <a:endParaRPr lang="en-US"/>
        </a:p>
      </dgm:t>
    </dgm:pt>
    <dgm:pt modelId="{C14CC208-7965-4C2B-B6C1-ADF721CFDC62}" type="pres">
      <dgm:prSet presAssocID="{21408D89-1643-4694-9120-BA4699931EC0}" presName="Name0" presStyleCnt="0">
        <dgm:presLayoutVars>
          <dgm:dir/>
          <dgm:animLvl val="lvl"/>
          <dgm:resizeHandles val="exact"/>
        </dgm:presLayoutVars>
      </dgm:prSet>
      <dgm:spPr/>
    </dgm:pt>
    <dgm:pt modelId="{ABE4FDCF-86C6-4163-89B1-621A8E291329}" type="pres">
      <dgm:prSet presAssocID="{8F2BA7A8-BBB8-446C-8202-513D210FAAE0}" presName="linNode" presStyleCnt="0"/>
      <dgm:spPr/>
    </dgm:pt>
    <dgm:pt modelId="{E04E474D-BCB4-456A-A573-B7366315D44B}" type="pres">
      <dgm:prSet presAssocID="{8F2BA7A8-BBB8-446C-8202-513D210FAAE0}" presName="parentText" presStyleLbl="node1" presStyleIdx="0" presStyleCnt="6">
        <dgm:presLayoutVars>
          <dgm:chMax val="1"/>
          <dgm:bulletEnabled val="1"/>
        </dgm:presLayoutVars>
      </dgm:prSet>
      <dgm:spPr/>
    </dgm:pt>
    <dgm:pt modelId="{ACF40EBA-92E0-4D61-A2A3-C3C83EAB510D}" type="pres">
      <dgm:prSet presAssocID="{CCF41EED-DCA7-4C16-A0DA-A6F0AFE37567}" presName="sp" presStyleCnt="0"/>
      <dgm:spPr/>
    </dgm:pt>
    <dgm:pt modelId="{3A805D0E-8DF4-45DB-99C5-0E577EF2E9C0}" type="pres">
      <dgm:prSet presAssocID="{A29F9578-2737-4D62-BFC9-7FB67E3B316A}" presName="linNode" presStyleCnt="0"/>
      <dgm:spPr/>
    </dgm:pt>
    <dgm:pt modelId="{895D20FD-43F3-4904-A2DE-68402063F7F6}" type="pres">
      <dgm:prSet presAssocID="{A29F9578-2737-4D62-BFC9-7FB67E3B316A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09950E96-3E54-4FDB-8B2A-97DD0D2C0E75}" type="pres">
      <dgm:prSet presAssocID="{08B32F9C-319E-4A16-9DFC-4E35BFE3671C}" presName="sp" presStyleCnt="0"/>
      <dgm:spPr/>
    </dgm:pt>
    <dgm:pt modelId="{C8844FB3-37BE-4661-BC97-21E2FBA73392}" type="pres">
      <dgm:prSet presAssocID="{59B3F2BD-FCBD-439D-ACDC-90D7AA3AE112}" presName="linNode" presStyleCnt="0"/>
      <dgm:spPr/>
    </dgm:pt>
    <dgm:pt modelId="{80B81B37-A997-4463-87D5-1307386D5702}" type="pres">
      <dgm:prSet presAssocID="{59B3F2BD-FCBD-439D-ACDC-90D7AA3AE112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67084754-B30F-4DA6-9DEC-7EB76FC169E8}" type="pres">
      <dgm:prSet presAssocID="{31698FD7-726B-4193-A7B5-2E8CA623D85B}" presName="sp" presStyleCnt="0"/>
      <dgm:spPr/>
    </dgm:pt>
    <dgm:pt modelId="{4988B881-BC54-4D48-BB1D-EBBBC564B5B0}" type="pres">
      <dgm:prSet presAssocID="{00C85A86-19EA-4492-839E-93E4219BA6D7}" presName="linNode" presStyleCnt="0"/>
      <dgm:spPr/>
    </dgm:pt>
    <dgm:pt modelId="{95364688-AD87-4601-95D9-3E1B0EEED49E}" type="pres">
      <dgm:prSet presAssocID="{00C85A86-19EA-4492-839E-93E4219BA6D7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35D8D20A-BC72-4B30-B51B-A4776BCFB60C}" type="pres">
      <dgm:prSet presAssocID="{4E72A5F8-0A31-4A6F-B70B-7E12B56330F2}" presName="sp" presStyleCnt="0"/>
      <dgm:spPr/>
    </dgm:pt>
    <dgm:pt modelId="{1BCECCB5-5590-418A-8928-CEED3C5BD8F4}" type="pres">
      <dgm:prSet presAssocID="{9890BCED-1E27-47BD-AC75-83696C84F7B0}" presName="linNode" presStyleCnt="0"/>
      <dgm:spPr/>
    </dgm:pt>
    <dgm:pt modelId="{96E35EB7-3853-430D-9B41-23E1EB4DC5CE}" type="pres">
      <dgm:prSet presAssocID="{9890BCED-1E27-47BD-AC75-83696C84F7B0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E7EFB444-1A3B-4ACE-AD9E-35418B5D161A}" type="pres">
      <dgm:prSet presAssocID="{06AD03C8-34F5-45B7-AC85-F899474E751B}" presName="sp" presStyleCnt="0"/>
      <dgm:spPr/>
    </dgm:pt>
    <dgm:pt modelId="{DDC2BD32-0103-41F5-8A7F-72A9A36597E9}" type="pres">
      <dgm:prSet presAssocID="{068997DB-DBB1-4E83-84D7-312162D76A42}" presName="linNode" presStyleCnt="0"/>
      <dgm:spPr/>
    </dgm:pt>
    <dgm:pt modelId="{995FEDEE-F56E-4589-AFB7-9CB7AD65C7AE}" type="pres">
      <dgm:prSet presAssocID="{068997DB-DBB1-4E83-84D7-312162D76A42}" presName="parentText" presStyleLbl="node1" presStyleIdx="5" presStyleCnt="6">
        <dgm:presLayoutVars>
          <dgm:chMax val="1"/>
          <dgm:bulletEnabled val="1"/>
        </dgm:presLayoutVars>
      </dgm:prSet>
      <dgm:spPr/>
    </dgm:pt>
  </dgm:ptLst>
  <dgm:cxnLst>
    <dgm:cxn modelId="{9BB6A817-9965-4983-9F74-1BC620EFDBB8}" type="presOf" srcId="{068997DB-DBB1-4E83-84D7-312162D76A42}" destId="{995FEDEE-F56E-4589-AFB7-9CB7AD65C7AE}" srcOrd="0" destOrd="0" presId="urn:microsoft.com/office/officeart/2005/8/layout/vList5"/>
    <dgm:cxn modelId="{0E0F1B41-BA31-4B02-B5A8-59B2F5147092}" srcId="{21408D89-1643-4694-9120-BA4699931EC0}" destId="{59B3F2BD-FCBD-439D-ACDC-90D7AA3AE112}" srcOrd="2" destOrd="0" parTransId="{F6A95DF6-0B3A-455B-BC99-DDB38AABE9D3}" sibTransId="{31698FD7-726B-4193-A7B5-2E8CA623D85B}"/>
    <dgm:cxn modelId="{1F84D867-7DAB-4D13-AE1E-3C531AF96D9D}" type="presOf" srcId="{21408D89-1643-4694-9120-BA4699931EC0}" destId="{C14CC208-7965-4C2B-B6C1-ADF721CFDC62}" srcOrd="0" destOrd="0" presId="urn:microsoft.com/office/officeart/2005/8/layout/vList5"/>
    <dgm:cxn modelId="{169E556E-80DF-4E63-B4B2-C061B0F67F14}" srcId="{21408D89-1643-4694-9120-BA4699931EC0}" destId="{00C85A86-19EA-4492-839E-93E4219BA6D7}" srcOrd="3" destOrd="0" parTransId="{C7B97A55-C944-4C21-A5C9-2E72D1D6D3A4}" sibTransId="{4E72A5F8-0A31-4A6F-B70B-7E12B56330F2}"/>
    <dgm:cxn modelId="{62694074-922B-4798-8DF5-F2816CCD3389}" srcId="{21408D89-1643-4694-9120-BA4699931EC0}" destId="{068997DB-DBB1-4E83-84D7-312162D76A42}" srcOrd="5" destOrd="0" parTransId="{D3AAB3B0-873E-498D-AD8F-89AFD4CFA24D}" sibTransId="{A66686EF-C198-4236-B2AD-F7FC4996F34D}"/>
    <dgm:cxn modelId="{F5A30286-F943-4092-8180-A94BF8FC430C}" srcId="{21408D89-1643-4694-9120-BA4699931EC0}" destId="{9890BCED-1E27-47BD-AC75-83696C84F7B0}" srcOrd="4" destOrd="0" parTransId="{7E79BBF3-7DD0-450F-9106-BAFAE445C2CF}" sibTransId="{06AD03C8-34F5-45B7-AC85-F899474E751B}"/>
    <dgm:cxn modelId="{59D95A86-DD86-4E01-91E9-F407B520C42D}" type="presOf" srcId="{A29F9578-2737-4D62-BFC9-7FB67E3B316A}" destId="{895D20FD-43F3-4904-A2DE-68402063F7F6}" srcOrd="0" destOrd="0" presId="urn:microsoft.com/office/officeart/2005/8/layout/vList5"/>
    <dgm:cxn modelId="{ED29B7BC-1F66-4FFB-AE0E-E5134A6A3390}" srcId="{21408D89-1643-4694-9120-BA4699931EC0}" destId="{A29F9578-2737-4D62-BFC9-7FB67E3B316A}" srcOrd="1" destOrd="0" parTransId="{EAD72F8D-E494-4D58-8004-FBD97C3FC660}" sibTransId="{08B32F9C-319E-4A16-9DFC-4E35BFE3671C}"/>
    <dgm:cxn modelId="{58B1A6C5-64D0-4C11-AEED-41008FA281A8}" type="presOf" srcId="{9890BCED-1E27-47BD-AC75-83696C84F7B0}" destId="{96E35EB7-3853-430D-9B41-23E1EB4DC5CE}" srcOrd="0" destOrd="0" presId="urn:microsoft.com/office/officeart/2005/8/layout/vList5"/>
    <dgm:cxn modelId="{CF1E30D8-9CF4-477C-B400-8DEFB9849A32}" type="presOf" srcId="{8F2BA7A8-BBB8-446C-8202-513D210FAAE0}" destId="{E04E474D-BCB4-456A-A573-B7366315D44B}" srcOrd="0" destOrd="0" presId="urn:microsoft.com/office/officeart/2005/8/layout/vList5"/>
    <dgm:cxn modelId="{6EE177DE-E3D2-440C-AC4D-B401CBCD8680}" srcId="{21408D89-1643-4694-9120-BA4699931EC0}" destId="{8F2BA7A8-BBB8-446C-8202-513D210FAAE0}" srcOrd="0" destOrd="0" parTransId="{52E4A20E-E4EE-47D7-B256-0CBADDA79E9D}" sibTransId="{CCF41EED-DCA7-4C16-A0DA-A6F0AFE37567}"/>
    <dgm:cxn modelId="{66EBD5DF-518A-4FCD-BC2A-23FC8EF7EED7}" type="presOf" srcId="{59B3F2BD-FCBD-439D-ACDC-90D7AA3AE112}" destId="{80B81B37-A997-4463-87D5-1307386D5702}" srcOrd="0" destOrd="0" presId="urn:microsoft.com/office/officeart/2005/8/layout/vList5"/>
    <dgm:cxn modelId="{3CC509FF-CAA8-45E9-A01E-194DC851EF41}" type="presOf" srcId="{00C85A86-19EA-4492-839E-93E4219BA6D7}" destId="{95364688-AD87-4601-95D9-3E1B0EEED49E}" srcOrd="0" destOrd="0" presId="urn:microsoft.com/office/officeart/2005/8/layout/vList5"/>
    <dgm:cxn modelId="{E8A4E7B5-2DC4-44CA-B938-6412A79C7669}" type="presParOf" srcId="{C14CC208-7965-4C2B-B6C1-ADF721CFDC62}" destId="{ABE4FDCF-86C6-4163-89B1-621A8E291329}" srcOrd="0" destOrd="0" presId="urn:microsoft.com/office/officeart/2005/8/layout/vList5"/>
    <dgm:cxn modelId="{570A3512-EEAE-44BA-852B-0D0E127BEF61}" type="presParOf" srcId="{ABE4FDCF-86C6-4163-89B1-621A8E291329}" destId="{E04E474D-BCB4-456A-A573-B7366315D44B}" srcOrd="0" destOrd="0" presId="urn:microsoft.com/office/officeart/2005/8/layout/vList5"/>
    <dgm:cxn modelId="{ECE4F294-9C9D-489C-BF92-224F18E42AFA}" type="presParOf" srcId="{C14CC208-7965-4C2B-B6C1-ADF721CFDC62}" destId="{ACF40EBA-92E0-4D61-A2A3-C3C83EAB510D}" srcOrd="1" destOrd="0" presId="urn:microsoft.com/office/officeart/2005/8/layout/vList5"/>
    <dgm:cxn modelId="{0D7C7837-003A-48DD-B1FD-CB09BE0FA97B}" type="presParOf" srcId="{C14CC208-7965-4C2B-B6C1-ADF721CFDC62}" destId="{3A805D0E-8DF4-45DB-99C5-0E577EF2E9C0}" srcOrd="2" destOrd="0" presId="urn:microsoft.com/office/officeart/2005/8/layout/vList5"/>
    <dgm:cxn modelId="{778AD704-087A-4262-AA6B-6CA66D315087}" type="presParOf" srcId="{3A805D0E-8DF4-45DB-99C5-0E577EF2E9C0}" destId="{895D20FD-43F3-4904-A2DE-68402063F7F6}" srcOrd="0" destOrd="0" presId="urn:microsoft.com/office/officeart/2005/8/layout/vList5"/>
    <dgm:cxn modelId="{4E2F638F-04F0-4DF7-B370-7AFE80452F49}" type="presParOf" srcId="{C14CC208-7965-4C2B-B6C1-ADF721CFDC62}" destId="{09950E96-3E54-4FDB-8B2A-97DD0D2C0E75}" srcOrd="3" destOrd="0" presId="urn:microsoft.com/office/officeart/2005/8/layout/vList5"/>
    <dgm:cxn modelId="{AEFFC0F8-FF33-4169-975F-7498E41D1198}" type="presParOf" srcId="{C14CC208-7965-4C2B-B6C1-ADF721CFDC62}" destId="{C8844FB3-37BE-4661-BC97-21E2FBA73392}" srcOrd="4" destOrd="0" presId="urn:microsoft.com/office/officeart/2005/8/layout/vList5"/>
    <dgm:cxn modelId="{7074AF09-B5D5-4BAB-93DC-93CC68211D74}" type="presParOf" srcId="{C8844FB3-37BE-4661-BC97-21E2FBA73392}" destId="{80B81B37-A997-4463-87D5-1307386D5702}" srcOrd="0" destOrd="0" presId="urn:microsoft.com/office/officeart/2005/8/layout/vList5"/>
    <dgm:cxn modelId="{18F03A70-9C16-4800-BBD8-22F5BC0602CE}" type="presParOf" srcId="{C14CC208-7965-4C2B-B6C1-ADF721CFDC62}" destId="{67084754-B30F-4DA6-9DEC-7EB76FC169E8}" srcOrd="5" destOrd="0" presId="urn:microsoft.com/office/officeart/2005/8/layout/vList5"/>
    <dgm:cxn modelId="{03E74632-85A0-41C0-A2F9-2DE7EBB4235E}" type="presParOf" srcId="{C14CC208-7965-4C2B-B6C1-ADF721CFDC62}" destId="{4988B881-BC54-4D48-BB1D-EBBBC564B5B0}" srcOrd="6" destOrd="0" presId="urn:microsoft.com/office/officeart/2005/8/layout/vList5"/>
    <dgm:cxn modelId="{CFE17E5E-0621-4677-9EAB-1B89FD8CAC0E}" type="presParOf" srcId="{4988B881-BC54-4D48-BB1D-EBBBC564B5B0}" destId="{95364688-AD87-4601-95D9-3E1B0EEED49E}" srcOrd="0" destOrd="0" presId="urn:microsoft.com/office/officeart/2005/8/layout/vList5"/>
    <dgm:cxn modelId="{395174A8-8D3E-402B-B9E5-C57F3785C8C5}" type="presParOf" srcId="{C14CC208-7965-4C2B-B6C1-ADF721CFDC62}" destId="{35D8D20A-BC72-4B30-B51B-A4776BCFB60C}" srcOrd="7" destOrd="0" presId="urn:microsoft.com/office/officeart/2005/8/layout/vList5"/>
    <dgm:cxn modelId="{37F1A3E6-89ED-4225-B049-1183C0B9B86C}" type="presParOf" srcId="{C14CC208-7965-4C2B-B6C1-ADF721CFDC62}" destId="{1BCECCB5-5590-418A-8928-CEED3C5BD8F4}" srcOrd="8" destOrd="0" presId="urn:microsoft.com/office/officeart/2005/8/layout/vList5"/>
    <dgm:cxn modelId="{F7BACAAF-DED6-454B-94A5-A88F1499B242}" type="presParOf" srcId="{1BCECCB5-5590-418A-8928-CEED3C5BD8F4}" destId="{96E35EB7-3853-430D-9B41-23E1EB4DC5CE}" srcOrd="0" destOrd="0" presId="urn:microsoft.com/office/officeart/2005/8/layout/vList5"/>
    <dgm:cxn modelId="{3E7AD806-524B-490D-8BD6-11B12D02B441}" type="presParOf" srcId="{C14CC208-7965-4C2B-B6C1-ADF721CFDC62}" destId="{E7EFB444-1A3B-4ACE-AD9E-35418B5D161A}" srcOrd="9" destOrd="0" presId="urn:microsoft.com/office/officeart/2005/8/layout/vList5"/>
    <dgm:cxn modelId="{59CFE505-B573-41F8-8D71-EE5A9ED8ACD9}" type="presParOf" srcId="{C14CC208-7965-4C2B-B6C1-ADF721CFDC62}" destId="{DDC2BD32-0103-41F5-8A7F-72A9A36597E9}" srcOrd="10" destOrd="0" presId="urn:microsoft.com/office/officeart/2005/8/layout/vList5"/>
    <dgm:cxn modelId="{FBE7C9D5-3142-4B6B-9ACF-B22FDD2AD124}" type="presParOf" srcId="{DDC2BD32-0103-41F5-8A7F-72A9A36597E9}" destId="{995FEDEE-F56E-4589-AFB7-9CB7AD65C7A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408D89-1643-4694-9120-BA4699931EC0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F2BA7A8-BBB8-446C-8202-513D210FAAE0}">
      <dgm:prSet/>
      <dgm:spPr/>
      <dgm:t>
        <a:bodyPr/>
        <a:lstStyle/>
        <a:p>
          <a:r>
            <a:rPr lang="sk-SK" dirty="0"/>
            <a:t>Analýza existujúcich prác a nástrojov</a:t>
          </a:r>
          <a:endParaRPr lang="en-US" b="0" dirty="0"/>
        </a:p>
      </dgm:t>
    </dgm:pt>
    <dgm:pt modelId="{52E4A20E-E4EE-47D7-B256-0CBADDA79E9D}" type="parTrans" cxnId="{6EE177DE-E3D2-440C-AC4D-B401CBCD8680}">
      <dgm:prSet/>
      <dgm:spPr/>
      <dgm:t>
        <a:bodyPr/>
        <a:lstStyle/>
        <a:p>
          <a:endParaRPr lang="en-US"/>
        </a:p>
      </dgm:t>
    </dgm:pt>
    <dgm:pt modelId="{CCF41EED-DCA7-4C16-A0DA-A6F0AFE37567}" type="sibTrans" cxnId="{6EE177DE-E3D2-440C-AC4D-B401CBCD8680}">
      <dgm:prSet/>
      <dgm:spPr/>
      <dgm:t>
        <a:bodyPr/>
        <a:lstStyle/>
        <a:p>
          <a:endParaRPr lang="en-US"/>
        </a:p>
      </dgm:t>
    </dgm:pt>
    <dgm:pt modelId="{59B3F2BD-FCBD-439D-ACDC-90D7AA3AE112}">
      <dgm:prSet/>
      <dgm:spPr/>
      <dgm:t>
        <a:bodyPr/>
        <a:lstStyle/>
        <a:p>
          <a:r>
            <a:rPr lang="sk-SK" dirty="0"/>
            <a:t>Navrhnúť funkčný prototyp schopný analýzy artefaktov v repozitári</a:t>
          </a:r>
          <a:endParaRPr lang="en-US" dirty="0"/>
        </a:p>
      </dgm:t>
    </dgm:pt>
    <dgm:pt modelId="{F6A95DF6-0B3A-455B-BC99-DDB38AABE9D3}" type="parTrans" cxnId="{0E0F1B41-BA31-4B02-B5A8-59B2F5147092}">
      <dgm:prSet/>
      <dgm:spPr/>
      <dgm:t>
        <a:bodyPr/>
        <a:lstStyle/>
        <a:p>
          <a:endParaRPr lang="en-US"/>
        </a:p>
      </dgm:t>
    </dgm:pt>
    <dgm:pt modelId="{31698FD7-726B-4193-A7B5-2E8CA623D85B}" type="sibTrans" cxnId="{0E0F1B41-BA31-4B02-B5A8-59B2F5147092}">
      <dgm:prSet/>
      <dgm:spPr/>
      <dgm:t>
        <a:bodyPr/>
        <a:lstStyle/>
        <a:p>
          <a:endParaRPr lang="en-US"/>
        </a:p>
      </dgm:t>
    </dgm:pt>
    <dgm:pt modelId="{00C85A86-19EA-4492-839E-93E4219BA6D7}">
      <dgm:prSet/>
      <dgm:spPr/>
      <dgm:t>
        <a:bodyPr/>
        <a:lstStyle/>
        <a:p>
          <a:r>
            <a:rPr lang="sk-SK" dirty="0"/>
            <a:t>Poloautomatická a automatická identifikácia</a:t>
          </a:r>
          <a:endParaRPr lang="en-US" dirty="0"/>
        </a:p>
      </dgm:t>
    </dgm:pt>
    <dgm:pt modelId="{C7B97A55-C944-4C21-A5C9-2E72D1D6D3A4}" type="parTrans" cxnId="{169E556E-80DF-4E63-B4B2-C061B0F67F14}">
      <dgm:prSet/>
      <dgm:spPr/>
      <dgm:t>
        <a:bodyPr/>
        <a:lstStyle/>
        <a:p>
          <a:endParaRPr lang="en-US"/>
        </a:p>
      </dgm:t>
    </dgm:pt>
    <dgm:pt modelId="{4E72A5F8-0A31-4A6F-B70B-7E12B56330F2}" type="sibTrans" cxnId="{169E556E-80DF-4E63-B4B2-C061B0F67F14}">
      <dgm:prSet/>
      <dgm:spPr/>
      <dgm:t>
        <a:bodyPr/>
        <a:lstStyle/>
        <a:p>
          <a:endParaRPr lang="en-US"/>
        </a:p>
      </dgm:t>
    </dgm:pt>
    <dgm:pt modelId="{9890BCED-1E27-47BD-AC75-83696C84F7B0}">
      <dgm:prSet/>
      <dgm:spPr/>
      <dgm:t>
        <a:bodyPr/>
        <a:lstStyle/>
        <a:p>
          <a:r>
            <a:rPr lang="sk-SK" dirty="0"/>
            <a:t>Vizualizácia architektúry</a:t>
          </a:r>
          <a:endParaRPr lang="en-US" dirty="0"/>
        </a:p>
      </dgm:t>
    </dgm:pt>
    <dgm:pt modelId="{7E79BBF3-7DD0-450F-9106-BAFAE445C2CF}" type="parTrans" cxnId="{F5A30286-F943-4092-8180-A94BF8FC430C}">
      <dgm:prSet/>
      <dgm:spPr/>
      <dgm:t>
        <a:bodyPr/>
        <a:lstStyle/>
        <a:p>
          <a:endParaRPr lang="en-US"/>
        </a:p>
      </dgm:t>
    </dgm:pt>
    <dgm:pt modelId="{06AD03C8-34F5-45B7-AC85-F899474E751B}" type="sibTrans" cxnId="{F5A30286-F943-4092-8180-A94BF8FC430C}">
      <dgm:prSet/>
      <dgm:spPr/>
      <dgm:t>
        <a:bodyPr/>
        <a:lstStyle/>
        <a:p>
          <a:endParaRPr lang="en-US"/>
        </a:p>
      </dgm:t>
    </dgm:pt>
    <dgm:pt modelId="{A29F9578-2737-4D62-BFC9-7FB67E3B316A}">
      <dgm:prSet/>
      <dgm:spPr/>
      <dgm:t>
        <a:bodyPr/>
        <a:lstStyle/>
        <a:p>
          <a:r>
            <a:rPr lang="sk-SK" dirty="0"/>
            <a:t>Návrh konceptu extrakcie informácií</a:t>
          </a:r>
          <a:endParaRPr lang="en-US" b="0" dirty="0"/>
        </a:p>
      </dgm:t>
    </dgm:pt>
    <dgm:pt modelId="{EAD72F8D-E494-4D58-8004-FBD97C3FC660}" type="parTrans" cxnId="{ED29B7BC-1F66-4FFB-AE0E-E5134A6A3390}">
      <dgm:prSet/>
      <dgm:spPr/>
      <dgm:t>
        <a:bodyPr/>
        <a:lstStyle/>
        <a:p>
          <a:endParaRPr lang="en-US"/>
        </a:p>
      </dgm:t>
    </dgm:pt>
    <dgm:pt modelId="{08B32F9C-319E-4A16-9DFC-4E35BFE3671C}" type="sibTrans" cxnId="{ED29B7BC-1F66-4FFB-AE0E-E5134A6A3390}">
      <dgm:prSet/>
      <dgm:spPr/>
      <dgm:t>
        <a:bodyPr/>
        <a:lstStyle/>
        <a:p>
          <a:endParaRPr lang="en-US"/>
        </a:p>
      </dgm:t>
    </dgm:pt>
    <dgm:pt modelId="{068997DB-DBB1-4E83-84D7-312162D76A42}">
      <dgm:prSet/>
      <dgm:spPr/>
      <dgm:t>
        <a:bodyPr/>
        <a:lstStyle/>
        <a:p>
          <a:r>
            <a:rPr lang="sk-SK" dirty="0"/>
            <a:t>Dokumentácia získaných výsledkov, ďalšie odporúčania</a:t>
          </a:r>
          <a:endParaRPr lang="en-US" dirty="0"/>
        </a:p>
      </dgm:t>
    </dgm:pt>
    <dgm:pt modelId="{D3AAB3B0-873E-498D-AD8F-89AFD4CFA24D}" type="parTrans" cxnId="{62694074-922B-4798-8DF5-F2816CCD3389}">
      <dgm:prSet/>
      <dgm:spPr/>
      <dgm:t>
        <a:bodyPr/>
        <a:lstStyle/>
        <a:p>
          <a:endParaRPr lang="en-US"/>
        </a:p>
      </dgm:t>
    </dgm:pt>
    <dgm:pt modelId="{A66686EF-C198-4236-B2AD-F7FC4996F34D}" type="sibTrans" cxnId="{62694074-922B-4798-8DF5-F2816CCD3389}">
      <dgm:prSet/>
      <dgm:spPr/>
      <dgm:t>
        <a:bodyPr/>
        <a:lstStyle/>
        <a:p>
          <a:endParaRPr lang="en-US"/>
        </a:p>
      </dgm:t>
    </dgm:pt>
    <dgm:pt modelId="{7B1F59B3-FBBD-41B2-9FC9-744DBBE83AE5}" type="pres">
      <dgm:prSet presAssocID="{21408D89-1643-4694-9120-BA4699931EC0}" presName="vert0" presStyleCnt="0">
        <dgm:presLayoutVars>
          <dgm:dir/>
          <dgm:animOne val="branch"/>
          <dgm:animLvl val="lvl"/>
        </dgm:presLayoutVars>
      </dgm:prSet>
      <dgm:spPr/>
    </dgm:pt>
    <dgm:pt modelId="{72EBCAAE-3399-40D5-A27C-E7A0ABF0C5B9}" type="pres">
      <dgm:prSet presAssocID="{8F2BA7A8-BBB8-446C-8202-513D210FAAE0}" presName="thickLine" presStyleLbl="alignNode1" presStyleIdx="0" presStyleCnt="6"/>
      <dgm:spPr/>
    </dgm:pt>
    <dgm:pt modelId="{60C3AB33-7ED0-4D9A-AA35-7A0D4B8DBDEE}" type="pres">
      <dgm:prSet presAssocID="{8F2BA7A8-BBB8-446C-8202-513D210FAAE0}" presName="horz1" presStyleCnt="0"/>
      <dgm:spPr/>
    </dgm:pt>
    <dgm:pt modelId="{518911EF-2946-4605-9E36-3924DE79046A}" type="pres">
      <dgm:prSet presAssocID="{8F2BA7A8-BBB8-446C-8202-513D210FAAE0}" presName="tx1" presStyleLbl="revTx" presStyleIdx="0" presStyleCnt="6"/>
      <dgm:spPr/>
    </dgm:pt>
    <dgm:pt modelId="{9E73769A-3A43-4209-BDC6-9FF74FF724DB}" type="pres">
      <dgm:prSet presAssocID="{8F2BA7A8-BBB8-446C-8202-513D210FAAE0}" presName="vert1" presStyleCnt="0"/>
      <dgm:spPr/>
    </dgm:pt>
    <dgm:pt modelId="{93AEA8BE-C485-4532-A33A-59D7EFE08CA2}" type="pres">
      <dgm:prSet presAssocID="{A29F9578-2737-4D62-BFC9-7FB67E3B316A}" presName="thickLine" presStyleLbl="alignNode1" presStyleIdx="1" presStyleCnt="6"/>
      <dgm:spPr/>
    </dgm:pt>
    <dgm:pt modelId="{9AFAF4DC-1A27-478C-95DA-57B1E4712D16}" type="pres">
      <dgm:prSet presAssocID="{A29F9578-2737-4D62-BFC9-7FB67E3B316A}" presName="horz1" presStyleCnt="0"/>
      <dgm:spPr/>
    </dgm:pt>
    <dgm:pt modelId="{3541DE1A-9F29-49A1-ADDE-301F84227306}" type="pres">
      <dgm:prSet presAssocID="{A29F9578-2737-4D62-BFC9-7FB67E3B316A}" presName="tx1" presStyleLbl="revTx" presStyleIdx="1" presStyleCnt="6"/>
      <dgm:spPr/>
    </dgm:pt>
    <dgm:pt modelId="{4FCFA32F-60E0-46E2-98BC-B82CCAB06227}" type="pres">
      <dgm:prSet presAssocID="{A29F9578-2737-4D62-BFC9-7FB67E3B316A}" presName="vert1" presStyleCnt="0"/>
      <dgm:spPr/>
    </dgm:pt>
    <dgm:pt modelId="{9CEC7968-24DB-49B1-84E6-D40AE74F1C33}" type="pres">
      <dgm:prSet presAssocID="{59B3F2BD-FCBD-439D-ACDC-90D7AA3AE112}" presName="thickLine" presStyleLbl="alignNode1" presStyleIdx="2" presStyleCnt="6"/>
      <dgm:spPr/>
    </dgm:pt>
    <dgm:pt modelId="{25BC0093-E745-4F55-A1A1-11375A82573B}" type="pres">
      <dgm:prSet presAssocID="{59B3F2BD-FCBD-439D-ACDC-90D7AA3AE112}" presName="horz1" presStyleCnt="0"/>
      <dgm:spPr/>
    </dgm:pt>
    <dgm:pt modelId="{59C46A33-1692-4786-9FF7-E23E1B99CD31}" type="pres">
      <dgm:prSet presAssocID="{59B3F2BD-FCBD-439D-ACDC-90D7AA3AE112}" presName="tx1" presStyleLbl="revTx" presStyleIdx="2" presStyleCnt="6"/>
      <dgm:spPr/>
    </dgm:pt>
    <dgm:pt modelId="{9D5F65F2-2A8B-4573-8BF5-DD79223FE6E0}" type="pres">
      <dgm:prSet presAssocID="{59B3F2BD-FCBD-439D-ACDC-90D7AA3AE112}" presName="vert1" presStyleCnt="0"/>
      <dgm:spPr/>
    </dgm:pt>
    <dgm:pt modelId="{5ABAD822-0EFA-4F05-AF75-4081DE3FB608}" type="pres">
      <dgm:prSet presAssocID="{00C85A86-19EA-4492-839E-93E4219BA6D7}" presName="thickLine" presStyleLbl="alignNode1" presStyleIdx="3" presStyleCnt="6"/>
      <dgm:spPr/>
    </dgm:pt>
    <dgm:pt modelId="{C0E2CACE-EB5B-4666-9882-354BD7E2E0B6}" type="pres">
      <dgm:prSet presAssocID="{00C85A86-19EA-4492-839E-93E4219BA6D7}" presName="horz1" presStyleCnt="0"/>
      <dgm:spPr/>
    </dgm:pt>
    <dgm:pt modelId="{FCE08AB9-2F11-44E9-BDDC-D6FD85549A56}" type="pres">
      <dgm:prSet presAssocID="{00C85A86-19EA-4492-839E-93E4219BA6D7}" presName="tx1" presStyleLbl="revTx" presStyleIdx="3" presStyleCnt="6"/>
      <dgm:spPr/>
    </dgm:pt>
    <dgm:pt modelId="{51FEB179-82E5-40D5-ADEC-D0F9D2E0A439}" type="pres">
      <dgm:prSet presAssocID="{00C85A86-19EA-4492-839E-93E4219BA6D7}" presName="vert1" presStyleCnt="0"/>
      <dgm:spPr/>
    </dgm:pt>
    <dgm:pt modelId="{050F1697-BA0F-416A-BE2F-0C66D40D15A1}" type="pres">
      <dgm:prSet presAssocID="{9890BCED-1E27-47BD-AC75-83696C84F7B0}" presName="thickLine" presStyleLbl="alignNode1" presStyleIdx="4" presStyleCnt="6"/>
      <dgm:spPr/>
    </dgm:pt>
    <dgm:pt modelId="{E6D112E9-C427-41C7-AC13-2FA6E4989ACA}" type="pres">
      <dgm:prSet presAssocID="{9890BCED-1E27-47BD-AC75-83696C84F7B0}" presName="horz1" presStyleCnt="0"/>
      <dgm:spPr/>
    </dgm:pt>
    <dgm:pt modelId="{AC276117-D81D-4651-94E0-EACA14926997}" type="pres">
      <dgm:prSet presAssocID="{9890BCED-1E27-47BD-AC75-83696C84F7B0}" presName="tx1" presStyleLbl="revTx" presStyleIdx="4" presStyleCnt="6"/>
      <dgm:spPr/>
    </dgm:pt>
    <dgm:pt modelId="{E4196278-FADA-47B4-B638-842FBC8ED946}" type="pres">
      <dgm:prSet presAssocID="{9890BCED-1E27-47BD-AC75-83696C84F7B0}" presName="vert1" presStyleCnt="0"/>
      <dgm:spPr/>
    </dgm:pt>
    <dgm:pt modelId="{DA82D2BF-A88B-45EB-A5BF-D0A2081F468B}" type="pres">
      <dgm:prSet presAssocID="{068997DB-DBB1-4E83-84D7-312162D76A42}" presName="thickLine" presStyleLbl="alignNode1" presStyleIdx="5" presStyleCnt="6"/>
      <dgm:spPr/>
    </dgm:pt>
    <dgm:pt modelId="{44F959D0-0FF8-421F-A4EE-C55B23038B8D}" type="pres">
      <dgm:prSet presAssocID="{068997DB-DBB1-4E83-84D7-312162D76A42}" presName="horz1" presStyleCnt="0"/>
      <dgm:spPr/>
    </dgm:pt>
    <dgm:pt modelId="{29840111-250A-4527-A4A1-2AD669EC445F}" type="pres">
      <dgm:prSet presAssocID="{068997DB-DBB1-4E83-84D7-312162D76A42}" presName="tx1" presStyleLbl="revTx" presStyleIdx="5" presStyleCnt="6"/>
      <dgm:spPr/>
    </dgm:pt>
    <dgm:pt modelId="{3088C7EA-B65A-4C56-9782-2813F09F78D1}" type="pres">
      <dgm:prSet presAssocID="{068997DB-DBB1-4E83-84D7-312162D76A42}" presName="vert1" presStyleCnt="0"/>
      <dgm:spPr/>
    </dgm:pt>
  </dgm:ptLst>
  <dgm:cxnLst>
    <dgm:cxn modelId="{0E0F1B41-BA31-4B02-B5A8-59B2F5147092}" srcId="{21408D89-1643-4694-9120-BA4699931EC0}" destId="{59B3F2BD-FCBD-439D-ACDC-90D7AA3AE112}" srcOrd="2" destOrd="0" parTransId="{F6A95DF6-0B3A-455B-BC99-DDB38AABE9D3}" sibTransId="{31698FD7-726B-4193-A7B5-2E8CA623D85B}"/>
    <dgm:cxn modelId="{169E556E-80DF-4E63-B4B2-C061B0F67F14}" srcId="{21408D89-1643-4694-9120-BA4699931EC0}" destId="{00C85A86-19EA-4492-839E-93E4219BA6D7}" srcOrd="3" destOrd="0" parTransId="{C7B97A55-C944-4C21-A5C9-2E72D1D6D3A4}" sibTransId="{4E72A5F8-0A31-4A6F-B70B-7E12B56330F2}"/>
    <dgm:cxn modelId="{0B25ED4F-B27C-470E-BA9E-494394ACAC2C}" type="presOf" srcId="{21408D89-1643-4694-9120-BA4699931EC0}" destId="{7B1F59B3-FBBD-41B2-9FC9-744DBBE83AE5}" srcOrd="0" destOrd="0" presId="urn:microsoft.com/office/officeart/2008/layout/LinedList"/>
    <dgm:cxn modelId="{013C2851-B283-4CDB-9606-8D27F8EA6F38}" type="presOf" srcId="{59B3F2BD-FCBD-439D-ACDC-90D7AA3AE112}" destId="{59C46A33-1692-4786-9FF7-E23E1B99CD31}" srcOrd="0" destOrd="0" presId="urn:microsoft.com/office/officeart/2008/layout/LinedList"/>
    <dgm:cxn modelId="{62694074-922B-4798-8DF5-F2816CCD3389}" srcId="{21408D89-1643-4694-9120-BA4699931EC0}" destId="{068997DB-DBB1-4E83-84D7-312162D76A42}" srcOrd="5" destOrd="0" parTransId="{D3AAB3B0-873E-498D-AD8F-89AFD4CFA24D}" sibTransId="{A66686EF-C198-4236-B2AD-F7FC4996F34D}"/>
    <dgm:cxn modelId="{EDED3559-6D90-45EA-BC7C-0E84AA3A5D5D}" type="presOf" srcId="{00C85A86-19EA-4492-839E-93E4219BA6D7}" destId="{FCE08AB9-2F11-44E9-BDDC-D6FD85549A56}" srcOrd="0" destOrd="0" presId="urn:microsoft.com/office/officeart/2008/layout/LinedList"/>
    <dgm:cxn modelId="{F5A30286-F943-4092-8180-A94BF8FC430C}" srcId="{21408D89-1643-4694-9120-BA4699931EC0}" destId="{9890BCED-1E27-47BD-AC75-83696C84F7B0}" srcOrd="4" destOrd="0" parTransId="{7E79BBF3-7DD0-450F-9106-BAFAE445C2CF}" sibTransId="{06AD03C8-34F5-45B7-AC85-F899474E751B}"/>
    <dgm:cxn modelId="{3B019C99-4B19-461F-9D49-FDCDED20A303}" type="presOf" srcId="{9890BCED-1E27-47BD-AC75-83696C84F7B0}" destId="{AC276117-D81D-4651-94E0-EACA14926997}" srcOrd="0" destOrd="0" presId="urn:microsoft.com/office/officeart/2008/layout/LinedList"/>
    <dgm:cxn modelId="{F679DE9C-454B-4C6F-8958-5911991D8B5A}" type="presOf" srcId="{A29F9578-2737-4D62-BFC9-7FB67E3B316A}" destId="{3541DE1A-9F29-49A1-ADDE-301F84227306}" srcOrd="0" destOrd="0" presId="urn:microsoft.com/office/officeart/2008/layout/LinedList"/>
    <dgm:cxn modelId="{ED29B7BC-1F66-4FFB-AE0E-E5134A6A3390}" srcId="{21408D89-1643-4694-9120-BA4699931EC0}" destId="{A29F9578-2737-4D62-BFC9-7FB67E3B316A}" srcOrd="1" destOrd="0" parTransId="{EAD72F8D-E494-4D58-8004-FBD97C3FC660}" sibTransId="{08B32F9C-319E-4A16-9DFC-4E35BFE3671C}"/>
    <dgm:cxn modelId="{90D9A9BE-DE02-48F3-840E-A2E1DFD5B76D}" type="presOf" srcId="{8F2BA7A8-BBB8-446C-8202-513D210FAAE0}" destId="{518911EF-2946-4605-9E36-3924DE79046A}" srcOrd="0" destOrd="0" presId="urn:microsoft.com/office/officeart/2008/layout/LinedList"/>
    <dgm:cxn modelId="{6EE177DE-E3D2-440C-AC4D-B401CBCD8680}" srcId="{21408D89-1643-4694-9120-BA4699931EC0}" destId="{8F2BA7A8-BBB8-446C-8202-513D210FAAE0}" srcOrd="0" destOrd="0" parTransId="{52E4A20E-E4EE-47D7-B256-0CBADDA79E9D}" sibTransId="{CCF41EED-DCA7-4C16-A0DA-A6F0AFE37567}"/>
    <dgm:cxn modelId="{78F896EE-FAD0-44D0-9E02-FDD1A34C7FED}" type="presOf" srcId="{068997DB-DBB1-4E83-84D7-312162D76A42}" destId="{29840111-250A-4527-A4A1-2AD669EC445F}" srcOrd="0" destOrd="0" presId="urn:microsoft.com/office/officeart/2008/layout/LinedList"/>
    <dgm:cxn modelId="{3E53D6D8-B271-4251-BC94-8A54E5F20B4E}" type="presParOf" srcId="{7B1F59B3-FBBD-41B2-9FC9-744DBBE83AE5}" destId="{72EBCAAE-3399-40D5-A27C-E7A0ABF0C5B9}" srcOrd="0" destOrd="0" presId="urn:microsoft.com/office/officeart/2008/layout/LinedList"/>
    <dgm:cxn modelId="{BCFD0986-B99E-410B-B38A-B73365C4FD2C}" type="presParOf" srcId="{7B1F59B3-FBBD-41B2-9FC9-744DBBE83AE5}" destId="{60C3AB33-7ED0-4D9A-AA35-7A0D4B8DBDEE}" srcOrd="1" destOrd="0" presId="urn:microsoft.com/office/officeart/2008/layout/LinedList"/>
    <dgm:cxn modelId="{51E355AC-4589-4E24-846C-B31EE620870B}" type="presParOf" srcId="{60C3AB33-7ED0-4D9A-AA35-7A0D4B8DBDEE}" destId="{518911EF-2946-4605-9E36-3924DE79046A}" srcOrd="0" destOrd="0" presId="urn:microsoft.com/office/officeart/2008/layout/LinedList"/>
    <dgm:cxn modelId="{5D8A419E-8D1F-4ABA-8FBD-573EAB6E852D}" type="presParOf" srcId="{60C3AB33-7ED0-4D9A-AA35-7A0D4B8DBDEE}" destId="{9E73769A-3A43-4209-BDC6-9FF74FF724DB}" srcOrd="1" destOrd="0" presId="urn:microsoft.com/office/officeart/2008/layout/LinedList"/>
    <dgm:cxn modelId="{3653152F-8010-4F0D-B54F-1EA4A2FA0017}" type="presParOf" srcId="{7B1F59B3-FBBD-41B2-9FC9-744DBBE83AE5}" destId="{93AEA8BE-C485-4532-A33A-59D7EFE08CA2}" srcOrd="2" destOrd="0" presId="urn:microsoft.com/office/officeart/2008/layout/LinedList"/>
    <dgm:cxn modelId="{26A6EC5D-8344-4DCB-A25E-F253B8E1F5A9}" type="presParOf" srcId="{7B1F59B3-FBBD-41B2-9FC9-744DBBE83AE5}" destId="{9AFAF4DC-1A27-478C-95DA-57B1E4712D16}" srcOrd="3" destOrd="0" presId="urn:microsoft.com/office/officeart/2008/layout/LinedList"/>
    <dgm:cxn modelId="{C349C673-0B64-4939-AD4E-B0A8994D13A1}" type="presParOf" srcId="{9AFAF4DC-1A27-478C-95DA-57B1E4712D16}" destId="{3541DE1A-9F29-49A1-ADDE-301F84227306}" srcOrd="0" destOrd="0" presId="urn:microsoft.com/office/officeart/2008/layout/LinedList"/>
    <dgm:cxn modelId="{BEE303B7-E2F5-4B10-AB9D-2197A04A14C5}" type="presParOf" srcId="{9AFAF4DC-1A27-478C-95DA-57B1E4712D16}" destId="{4FCFA32F-60E0-46E2-98BC-B82CCAB06227}" srcOrd="1" destOrd="0" presId="urn:microsoft.com/office/officeart/2008/layout/LinedList"/>
    <dgm:cxn modelId="{11565919-7356-4AAB-8B66-BB6E2A0DA09C}" type="presParOf" srcId="{7B1F59B3-FBBD-41B2-9FC9-744DBBE83AE5}" destId="{9CEC7968-24DB-49B1-84E6-D40AE74F1C33}" srcOrd="4" destOrd="0" presId="urn:microsoft.com/office/officeart/2008/layout/LinedList"/>
    <dgm:cxn modelId="{8372D6F0-F1EA-47EA-9234-CF61C348BF96}" type="presParOf" srcId="{7B1F59B3-FBBD-41B2-9FC9-744DBBE83AE5}" destId="{25BC0093-E745-4F55-A1A1-11375A82573B}" srcOrd="5" destOrd="0" presId="urn:microsoft.com/office/officeart/2008/layout/LinedList"/>
    <dgm:cxn modelId="{98E598AB-D325-41AA-B242-17091EFAC89E}" type="presParOf" srcId="{25BC0093-E745-4F55-A1A1-11375A82573B}" destId="{59C46A33-1692-4786-9FF7-E23E1B99CD31}" srcOrd="0" destOrd="0" presId="urn:microsoft.com/office/officeart/2008/layout/LinedList"/>
    <dgm:cxn modelId="{D0F3AA4C-839E-43DF-93FF-085E495B10FD}" type="presParOf" srcId="{25BC0093-E745-4F55-A1A1-11375A82573B}" destId="{9D5F65F2-2A8B-4573-8BF5-DD79223FE6E0}" srcOrd="1" destOrd="0" presId="urn:microsoft.com/office/officeart/2008/layout/LinedList"/>
    <dgm:cxn modelId="{466A8526-B4AE-41B8-8C0D-16625DDED8D0}" type="presParOf" srcId="{7B1F59B3-FBBD-41B2-9FC9-744DBBE83AE5}" destId="{5ABAD822-0EFA-4F05-AF75-4081DE3FB608}" srcOrd="6" destOrd="0" presId="urn:microsoft.com/office/officeart/2008/layout/LinedList"/>
    <dgm:cxn modelId="{842AA42B-4A41-49C2-AEA4-F6CA8BF2D374}" type="presParOf" srcId="{7B1F59B3-FBBD-41B2-9FC9-744DBBE83AE5}" destId="{C0E2CACE-EB5B-4666-9882-354BD7E2E0B6}" srcOrd="7" destOrd="0" presId="urn:microsoft.com/office/officeart/2008/layout/LinedList"/>
    <dgm:cxn modelId="{0DE56BA1-0461-4748-9594-73CB15AA12AE}" type="presParOf" srcId="{C0E2CACE-EB5B-4666-9882-354BD7E2E0B6}" destId="{FCE08AB9-2F11-44E9-BDDC-D6FD85549A56}" srcOrd="0" destOrd="0" presId="urn:microsoft.com/office/officeart/2008/layout/LinedList"/>
    <dgm:cxn modelId="{B9DF1EA7-6CD7-444C-BB27-7500C1CF3454}" type="presParOf" srcId="{C0E2CACE-EB5B-4666-9882-354BD7E2E0B6}" destId="{51FEB179-82E5-40D5-ADEC-D0F9D2E0A439}" srcOrd="1" destOrd="0" presId="urn:microsoft.com/office/officeart/2008/layout/LinedList"/>
    <dgm:cxn modelId="{5B70E946-1D06-47AF-9B34-6A92E98D62F9}" type="presParOf" srcId="{7B1F59B3-FBBD-41B2-9FC9-744DBBE83AE5}" destId="{050F1697-BA0F-416A-BE2F-0C66D40D15A1}" srcOrd="8" destOrd="0" presId="urn:microsoft.com/office/officeart/2008/layout/LinedList"/>
    <dgm:cxn modelId="{4C533D9E-55F3-42A7-BAF6-36D33AD29C8C}" type="presParOf" srcId="{7B1F59B3-FBBD-41B2-9FC9-744DBBE83AE5}" destId="{E6D112E9-C427-41C7-AC13-2FA6E4989ACA}" srcOrd="9" destOrd="0" presId="urn:microsoft.com/office/officeart/2008/layout/LinedList"/>
    <dgm:cxn modelId="{D8023D86-4752-4EC4-B49C-FD0F0CA7DE59}" type="presParOf" srcId="{E6D112E9-C427-41C7-AC13-2FA6E4989ACA}" destId="{AC276117-D81D-4651-94E0-EACA14926997}" srcOrd="0" destOrd="0" presId="urn:microsoft.com/office/officeart/2008/layout/LinedList"/>
    <dgm:cxn modelId="{F6763E23-6A47-4F5A-9E56-892CC76A713D}" type="presParOf" srcId="{E6D112E9-C427-41C7-AC13-2FA6E4989ACA}" destId="{E4196278-FADA-47B4-B638-842FBC8ED946}" srcOrd="1" destOrd="0" presId="urn:microsoft.com/office/officeart/2008/layout/LinedList"/>
    <dgm:cxn modelId="{53D911D6-E477-449F-9026-1EE029311762}" type="presParOf" srcId="{7B1F59B3-FBBD-41B2-9FC9-744DBBE83AE5}" destId="{DA82D2BF-A88B-45EB-A5BF-D0A2081F468B}" srcOrd="10" destOrd="0" presId="urn:microsoft.com/office/officeart/2008/layout/LinedList"/>
    <dgm:cxn modelId="{C8C830F2-9042-48DF-BD1F-1EDA947ABFAE}" type="presParOf" srcId="{7B1F59B3-FBBD-41B2-9FC9-744DBBE83AE5}" destId="{44F959D0-0FF8-421F-A4EE-C55B23038B8D}" srcOrd="11" destOrd="0" presId="urn:microsoft.com/office/officeart/2008/layout/LinedList"/>
    <dgm:cxn modelId="{A6B76DC2-A9C1-4765-88A8-73E4A208B89F}" type="presParOf" srcId="{44F959D0-0FF8-421F-A4EE-C55B23038B8D}" destId="{29840111-250A-4527-A4A1-2AD669EC445F}" srcOrd="0" destOrd="0" presId="urn:microsoft.com/office/officeart/2008/layout/LinedList"/>
    <dgm:cxn modelId="{381618B5-1E1D-48CC-90DB-C07352905AC4}" type="presParOf" srcId="{44F959D0-0FF8-421F-A4EE-C55B23038B8D}" destId="{3088C7EA-B65A-4C56-9782-2813F09F78D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4E474D-BCB4-456A-A573-B7366315D44B}">
      <dsp:nvSpPr>
        <dsp:cNvPr id="0" name=""/>
        <dsp:cNvSpPr/>
      </dsp:nvSpPr>
      <dsp:spPr>
        <a:xfrm>
          <a:off x="3496905" y="1013"/>
          <a:ext cx="3934018" cy="5899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 err="1"/>
            <a:t>Fragmentácia</a:t>
          </a:r>
          <a:r>
            <a:rPr lang="en-US" sz="1200" b="0" kern="1200" dirty="0"/>
            <a:t> </a:t>
          </a:r>
          <a:r>
            <a:rPr lang="en-US" sz="1200" b="0" kern="1200" dirty="0" err="1"/>
            <a:t>informácií</a:t>
          </a:r>
          <a:r>
            <a:rPr lang="en-US" sz="1200" b="0" kern="1200" dirty="0"/>
            <a:t> o </a:t>
          </a:r>
          <a:r>
            <a:rPr lang="en-US" sz="1200" b="0" kern="1200" dirty="0" err="1"/>
            <a:t>architektúre</a:t>
          </a:r>
          <a:r>
            <a:rPr lang="en-US" sz="1200" b="0" kern="1200" dirty="0"/>
            <a:t> </a:t>
          </a:r>
          <a:r>
            <a:rPr lang="en-US" sz="1200" b="0" kern="1200" dirty="0" err="1"/>
            <a:t>systému</a:t>
          </a:r>
          <a:r>
            <a:rPr lang="sk-SK" sz="1200" b="0" kern="1200" dirty="0"/>
            <a:t>, tooly sa zaoberajú prevažne zdrojovým kódom</a:t>
          </a:r>
          <a:endParaRPr lang="en-US" sz="1200" b="0" kern="1200" dirty="0"/>
        </a:p>
      </dsp:txBody>
      <dsp:txXfrm>
        <a:off x="3525705" y="29813"/>
        <a:ext cx="3876418" cy="532380"/>
      </dsp:txXfrm>
    </dsp:sp>
    <dsp:sp modelId="{895D20FD-43F3-4904-A2DE-68402063F7F6}">
      <dsp:nvSpPr>
        <dsp:cNvPr id="0" name=""/>
        <dsp:cNvSpPr/>
      </dsp:nvSpPr>
      <dsp:spPr>
        <a:xfrm>
          <a:off x="3496905" y="620492"/>
          <a:ext cx="3934018" cy="5899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b="0" kern="1200" dirty="0"/>
            <a:t>Nedostatočná integrácia nástrojov, nie sú medzi sebou prepojené</a:t>
          </a:r>
          <a:endParaRPr lang="en-US" sz="1200" b="0" kern="1200" dirty="0"/>
        </a:p>
      </dsp:txBody>
      <dsp:txXfrm>
        <a:off x="3525705" y="649292"/>
        <a:ext cx="3876418" cy="532380"/>
      </dsp:txXfrm>
    </dsp:sp>
    <dsp:sp modelId="{80B81B37-A997-4463-87D5-1307386D5702}">
      <dsp:nvSpPr>
        <dsp:cNvPr id="0" name=""/>
        <dsp:cNvSpPr/>
      </dsp:nvSpPr>
      <dsp:spPr>
        <a:xfrm>
          <a:off x="3496905" y="1239972"/>
          <a:ext cx="3934018" cy="5899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 dirty="0"/>
            <a:t>Časová náročnosť manuálnej analýzy</a:t>
          </a:r>
          <a:endParaRPr lang="en-US" sz="1200" kern="1200" dirty="0"/>
        </a:p>
      </dsp:txBody>
      <dsp:txXfrm>
        <a:off x="3525705" y="1268772"/>
        <a:ext cx="3876418" cy="532380"/>
      </dsp:txXfrm>
    </dsp:sp>
    <dsp:sp modelId="{95364688-AD87-4601-95D9-3E1B0EEED49E}">
      <dsp:nvSpPr>
        <dsp:cNvPr id="0" name=""/>
        <dsp:cNvSpPr/>
      </dsp:nvSpPr>
      <dsp:spPr>
        <a:xfrm>
          <a:off x="3496905" y="1859452"/>
          <a:ext cx="3934018" cy="5899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 dirty="0"/>
            <a:t>Obnova architektonických závislostí</a:t>
          </a:r>
          <a:endParaRPr lang="en-US" sz="1200" kern="1200" dirty="0"/>
        </a:p>
      </dsp:txBody>
      <dsp:txXfrm>
        <a:off x="3525705" y="1888252"/>
        <a:ext cx="3876418" cy="532380"/>
      </dsp:txXfrm>
    </dsp:sp>
    <dsp:sp modelId="{96E35EB7-3853-430D-9B41-23E1EB4DC5CE}">
      <dsp:nvSpPr>
        <dsp:cNvPr id="0" name=""/>
        <dsp:cNvSpPr/>
      </dsp:nvSpPr>
      <dsp:spPr>
        <a:xfrm>
          <a:off x="3496905" y="2478931"/>
          <a:ext cx="3934018" cy="5899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 dirty="0"/>
            <a:t>Pokročilá identifikácia architektonických závislostí</a:t>
          </a:r>
          <a:endParaRPr lang="en-US" sz="1200" kern="1200" dirty="0"/>
        </a:p>
      </dsp:txBody>
      <dsp:txXfrm>
        <a:off x="3525705" y="2507731"/>
        <a:ext cx="3876418" cy="532380"/>
      </dsp:txXfrm>
    </dsp:sp>
    <dsp:sp modelId="{995FEDEE-F56E-4589-AFB7-9CB7AD65C7AE}">
      <dsp:nvSpPr>
        <dsp:cNvPr id="0" name=""/>
        <dsp:cNvSpPr/>
      </dsp:nvSpPr>
      <dsp:spPr>
        <a:xfrm>
          <a:off x="3496905" y="3098411"/>
          <a:ext cx="3934018" cy="5899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 dirty="0"/>
            <a:t>Dôležité artefakty ako xsd schémy, dockerfile, </a:t>
          </a:r>
          <a:r>
            <a:rPr lang="sk-SK" sz="1200" kern="1200"/>
            <a:t>docker compose a rôzne ďalšie typy artefaktov </a:t>
          </a:r>
          <a:r>
            <a:rPr lang="sk-SK" sz="1200" kern="1200" dirty="0"/>
            <a:t>sú často prehliadané</a:t>
          </a:r>
          <a:endParaRPr lang="en-US" sz="1200" kern="1200" dirty="0"/>
        </a:p>
      </dsp:txBody>
      <dsp:txXfrm>
        <a:off x="3525705" y="3127211"/>
        <a:ext cx="3876418" cy="5323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EBCAAE-3399-40D5-A27C-E7A0ABF0C5B9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8911EF-2946-4605-9E36-3924DE79046A}">
      <dsp:nvSpPr>
        <dsp:cNvPr id="0" name=""/>
        <dsp:cNvSpPr/>
      </dsp:nvSpPr>
      <dsp:spPr>
        <a:xfrm>
          <a:off x="0" y="2703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500" kern="1200" dirty="0"/>
            <a:t>Analýza existujúcich prác a nástrojov</a:t>
          </a:r>
          <a:endParaRPr lang="en-US" sz="2500" b="0" kern="1200" dirty="0"/>
        </a:p>
      </dsp:txBody>
      <dsp:txXfrm>
        <a:off x="0" y="2703"/>
        <a:ext cx="6900512" cy="921789"/>
      </dsp:txXfrm>
    </dsp:sp>
    <dsp:sp modelId="{93AEA8BE-C485-4532-A33A-59D7EFE08CA2}">
      <dsp:nvSpPr>
        <dsp:cNvPr id="0" name=""/>
        <dsp:cNvSpPr/>
      </dsp:nvSpPr>
      <dsp:spPr>
        <a:xfrm>
          <a:off x="0" y="924492"/>
          <a:ext cx="690051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41DE1A-9F29-49A1-ADDE-301F84227306}">
      <dsp:nvSpPr>
        <dsp:cNvPr id="0" name=""/>
        <dsp:cNvSpPr/>
      </dsp:nvSpPr>
      <dsp:spPr>
        <a:xfrm>
          <a:off x="0" y="924492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500" kern="1200" dirty="0"/>
            <a:t>Návrh konceptu extrakcie informácií</a:t>
          </a:r>
          <a:endParaRPr lang="en-US" sz="2500" b="0" kern="1200" dirty="0"/>
        </a:p>
      </dsp:txBody>
      <dsp:txXfrm>
        <a:off x="0" y="924492"/>
        <a:ext cx="6900512" cy="921789"/>
      </dsp:txXfrm>
    </dsp:sp>
    <dsp:sp modelId="{9CEC7968-24DB-49B1-84E6-D40AE74F1C33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C46A33-1692-4786-9FF7-E23E1B99CD31}">
      <dsp:nvSpPr>
        <dsp:cNvPr id="0" name=""/>
        <dsp:cNvSpPr/>
      </dsp:nvSpPr>
      <dsp:spPr>
        <a:xfrm>
          <a:off x="0" y="1846281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500" kern="1200" dirty="0"/>
            <a:t>Navrhnúť funkčný prototyp schopný analýzy artefaktov v repozitári</a:t>
          </a:r>
          <a:endParaRPr lang="en-US" sz="2500" kern="1200" dirty="0"/>
        </a:p>
      </dsp:txBody>
      <dsp:txXfrm>
        <a:off x="0" y="1846281"/>
        <a:ext cx="6900512" cy="921789"/>
      </dsp:txXfrm>
    </dsp:sp>
    <dsp:sp modelId="{5ABAD822-0EFA-4F05-AF75-4081DE3FB608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E08AB9-2F11-44E9-BDDC-D6FD85549A56}">
      <dsp:nvSpPr>
        <dsp:cNvPr id="0" name=""/>
        <dsp:cNvSpPr/>
      </dsp:nvSpPr>
      <dsp:spPr>
        <a:xfrm>
          <a:off x="0" y="2768070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500" kern="1200" dirty="0"/>
            <a:t>Poloautomatická a automatická identifikácia</a:t>
          </a:r>
          <a:endParaRPr lang="en-US" sz="2500" kern="1200" dirty="0"/>
        </a:p>
      </dsp:txBody>
      <dsp:txXfrm>
        <a:off x="0" y="2768070"/>
        <a:ext cx="6900512" cy="921789"/>
      </dsp:txXfrm>
    </dsp:sp>
    <dsp:sp modelId="{050F1697-BA0F-416A-BE2F-0C66D40D15A1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276117-D81D-4651-94E0-EACA14926997}">
      <dsp:nvSpPr>
        <dsp:cNvPr id="0" name=""/>
        <dsp:cNvSpPr/>
      </dsp:nvSpPr>
      <dsp:spPr>
        <a:xfrm>
          <a:off x="0" y="3689859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500" kern="1200" dirty="0"/>
            <a:t>Vizualizácia architektúry</a:t>
          </a:r>
          <a:endParaRPr lang="en-US" sz="2500" kern="1200" dirty="0"/>
        </a:p>
      </dsp:txBody>
      <dsp:txXfrm>
        <a:off x="0" y="3689859"/>
        <a:ext cx="6900512" cy="921789"/>
      </dsp:txXfrm>
    </dsp:sp>
    <dsp:sp modelId="{DA82D2BF-A88B-45EB-A5BF-D0A2081F468B}">
      <dsp:nvSpPr>
        <dsp:cNvPr id="0" name=""/>
        <dsp:cNvSpPr/>
      </dsp:nvSpPr>
      <dsp:spPr>
        <a:xfrm>
          <a:off x="0" y="4611648"/>
          <a:ext cx="690051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840111-250A-4527-A4A1-2AD669EC445F}">
      <dsp:nvSpPr>
        <dsp:cNvPr id="0" name=""/>
        <dsp:cNvSpPr/>
      </dsp:nvSpPr>
      <dsp:spPr>
        <a:xfrm>
          <a:off x="0" y="4611648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500" kern="1200" dirty="0"/>
            <a:t>Dokumentácia získaných výsledkov, ďalšie odporúčania</a:t>
          </a:r>
          <a:endParaRPr lang="en-US" sz="2500" kern="1200" dirty="0"/>
        </a:p>
      </dsp:txBody>
      <dsp:txXfrm>
        <a:off x="0" y="4611648"/>
        <a:ext cx="6900512" cy="921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3BDD7-F512-4449-9B6B-62A3DDB5256F}" type="datetimeFigureOut">
              <a:rPr lang="en-GB" smtClean="0"/>
              <a:t>12/12/2024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EAF00-4746-48DD-BBD4-6D67D1F7C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431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E5BC6-B89B-44D4-A439-2326FBA4A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331FBA-E05A-454A-8F17-D4C8FFAB0F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7033D-5831-4F04-A17D-2D8A64FEF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14947-9E3B-4F79-823E-B53D22848FB3}" type="datetimeFigureOut">
              <a:rPr lang="en-GB" smtClean="0"/>
              <a:t>12/12/2024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AA40F-5059-4D2F-B45F-DA605D25F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94CF61-EC2C-49DE-8776-474248E99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B5D74-C6D9-4B67-A287-2B75241F1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295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8B093-90C7-43DE-B1F0-8621F499C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0A7C7E-EC67-4CAF-818D-178A8C49AD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6F149-4C60-41CC-9F28-59EB6C188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14947-9E3B-4F79-823E-B53D22848FB3}" type="datetimeFigureOut">
              <a:rPr lang="en-GB" smtClean="0"/>
              <a:t>12/12/2024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568B7-9595-4944-96A0-E780BF2E5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199C4-2F6F-4B48-97C7-8F6029348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B5D74-C6D9-4B67-A287-2B75241F1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163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C8B9A5-4B8E-4036-8DF1-30BAFBC883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0DCAE2-0AE1-48BA-95BC-0E704BD4A3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71456-C907-4652-89E1-120B5A4C7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14947-9E3B-4F79-823E-B53D22848FB3}" type="datetimeFigureOut">
              <a:rPr lang="en-GB" smtClean="0"/>
              <a:t>12/12/2024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C8FAB-FD2E-410A-BF81-ECFE62005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BB5D3-4C9C-4645-A91B-3C7F80D22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B5D74-C6D9-4B67-A287-2B75241F1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389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B190E-5D2B-4E8C-875D-BCFFCC725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2344C-8C38-435F-B345-C307C2CEC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27FC9-9614-472B-BE1C-E616DC240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14947-9E3B-4F79-823E-B53D22848FB3}" type="datetimeFigureOut">
              <a:rPr lang="en-GB" smtClean="0"/>
              <a:t>12/12/2024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933DB-4320-40BE-A53A-0A06FA2F0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8C06A-AEA9-4F99-9046-48830214F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B5D74-C6D9-4B67-A287-2B75241F1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237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4C462-FABE-460A-8E2C-1910A0863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943FAE-67D2-4AC8-9739-681BB6D229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FCE84-4EBE-410D-8795-DBB00BDBE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14947-9E3B-4F79-823E-B53D22848FB3}" type="datetimeFigureOut">
              <a:rPr lang="en-GB" smtClean="0"/>
              <a:t>12/12/2024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E5013-5D5A-48BB-B746-1E0AEEE68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93BA8-ED97-4023-8A0E-077DECBAA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B5D74-C6D9-4B67-A287-2B75241F1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207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01787-813B-4CBB-BD2A-FF2DCEBB9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B53D2-9350-4E09-943C-DF8E11FA98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02AD13-6007-4176-803B-8AEBD0523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7BE1BD-EEB2-4BC3-A8EB-16F7F812B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14947-9E3B-4F79-823E-B53D22848FB3}" type="datetimeFigureOut">
              <a:rPr lang="en-GB" smtClean="0"/>
              <a:t>12/12/2024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57103B-EDBE-47BB-8777-E644AE7FA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6063B2-A39D-4926-BC5A-D972A1999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B5D74-C6D9-4B67-A287-2B75241F1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418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55534-47FC-408A-A14F-2FC890AB0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27EBD5-73E2-483B-9E91-732E88380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6CA01A-6608-4B29-9686-DA89E0E9C4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8FDF38-FF11-48BB-BAC0-5A7EFE72F0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6803D3-3969-48C7-A075-375ECF913C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1DD086-2CDC-45E3-B170-1D8967C52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14947-9E3B-4F79-823E-B53D22848FB3}" type="datetimeFigureOut">
              <a:rPr lang="en-GB" smtClean="0"/>
              <a:t>12/12/2024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4E431A-5613-42B9-818D-88C46064A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67FE67-9B90-414E-BBAA-6287B75B7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B5D74-C6D9-4B67-A287-2B75241F1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081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C493A-AA34-4B5D-A8C6-FAED98B87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08CC56-4E36-4B7F-8C1B-3C2A11B14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14947-9E3B-4F79-823E-B53D22848FB3}" type="datetimeFigureOut">
              <a:rPr lang="en-GB" smtClean="0"/>
              <a:t>12/12/2024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894806-3C41-4F5C-8BE2-58115C976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D321D9-2290-448C-8815-E0E5A23F8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B5D74-C6D9-4B67-A287-2B75241F1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529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3C9A5B-2971-466D-9D27-0DC635F66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14947-9E3B-4F79-823E-B53D22848FB3}" type="datetimeFigureOut">
              <a:rPr lang="en-GB" smtClean="0"/>
              <a:t>12/12/2024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3A2CC7-5AF9-4BDC-9FAE-C16F243BE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315F65-A32A-43D5-BBBD-D5BDACEDD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B5D74-C6D9-4B67-A287-2B75241F1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16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0320E-FEE6-4072-9380-519C7E350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E543A-2CD0-47A3-B87D-4222777C7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2D4CB1-9C3C-484A-A10C-DC59B0A136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DBF9E4-4EE8-4C89-8367-A172E16A6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14947-9E3B-4F79-823E-B53D22848FB3}" type="datetimeFigureOut">
              <a:rPr lang="en-GB" smtClean="0"/>
              <a:t>12/12/2024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B36F40-20AA-4A25-A404-033975A12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9F5FD4-45C4-4230-B150-F8C79DD1F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B5D74-C6D9-4B67-A287-2B75241F1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885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B205D-A5B4-4955-984E-06DD379DE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26F5EE-EC13-4C89-9886-70C8FA72A6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8E0240-B531-40C1-AFE7-6B48147B16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C65AB4-2920-4D9D-82C5-D3FE39557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14947-9E3B-4F79-823E-B53D22848FB3}" type="datetimeFigureOut">
              <a:rPr lang="en-GB" smtClean="0"/>
              <a:t>12/12/2024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FB3A47-56DD-4F5B-8C1F-BAC8B6202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925824-1D3D-465E-B79F-327C4B51A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B5D74-C6D9-4B67-A287-2B75241F1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540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DFC88F-5590-4A9A-8E25-7A3F6B80C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960130-7DBF-479B-BF48-7FB32C22F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0AD93-E028-44E8-8959-0E1978384E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14947-9E3B-4F79-823E-B53D22848FB3}" type="datetimeFigureOut">
              <a:rPr lang="en-GB" smtClean="0"/>
              <a:t>12/12/2024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B9320-AA91-426A-ACE3-9221631EEE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556787-3B34-44F4-AD6A-126075AAB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B5D74-C6D9-4B67-A287-2B75241F1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656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4DE87F-E895-4C08-9536-B1B327196D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en-GB" sz="4200"/>
              <a:t>Automatizovaná identifikácia a zobrazenie architektúry softvéru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492E12-FED4-4A40-9CD6-188BB2DA04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algn="l"/>
            <a:r>
              <a:rPr lang="sk-SK" sz="2200" dirty="0"/>
              <a:t>Študent: Bc. Filip Lukáč</a:t>
            </a:r>
          </a:p>
          <a:p>
            <a:pPr algn="l"/>
            <a:r>
              <a:rPr lang="sk-SK" sz="2200" dirty="0"/>
              <a:t>Školiteľ: </a:t>
            </a:r>
            <a:r>
              <a:rPr lang="sv-SE" sz="2200" dirty="0"/>
              <a:t>doc. Ing. Ivan Polášek, PhD.</a:t>
            </a:r>
            <a:r>
              <a:rPr lang="en-US" sz="2200" dirty="0"/>
              <a:t>; </a:t>
            </a:r>
            <a:r>
              <a:rPr lang="sk-SK" sz="2200" dirty="0"/>
              <a:t>Ing. </a:t>
            </a:r>
            <a:r>
              <a:rPr lang="en-US" sz="2200" dirty="0"/>
              <a:t>Marko</a:t>
            </a:r>
            <a:r>
              <a:rPr lang="sk-SK" sz="2200" dirty="0"/>
              <a:t> </a:t>
            </a:r>
            <a:r>
              <a:rPr lang="en-US" sz="2200" dirty="0"/>
              <a:t>Martin</a:t>
            </a:r>
            <a:endParaRPr lang="sk-SK" sz="2200" dirty="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22F85B-BA34-8D66-E4B4-71A972F2B9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70" r="22300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8187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C568C-54AD-0D8B-FF18-C1B52307E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Vývoj detektorov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4CF64-2E63-8BA8-5480-220A890AA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51" y="1373063"/>
            <a:ext cx="6665512" cy="4351338"/>
          </a:xfrm>
        </p:spPr>
        <p:txBody>
          <a:bodyPr/>
          <a:lstStyle/>
          <a:p>
            <a:r>
              <a:rPr lang="sk-SK" dirty="0"/>
              <a:t>Automatizovaná extrakcia dát z docker-compose súborov </a:t>
            </a:r>
            <a:r>
              <a:rPr lang="en-US" dirty="0"/>
              <a:t>bez </a:t>
            </a:r>
            <a:r>
              <a:rPr lang="en-US" dirty="0" err="1"/>
              <a:t>manuálneho</a:t>
            </a:r>
            <a:r>
              <a:rPr lang="en-US" dirty="0"/>
              <a:t> </a:t>
            </a:r>
            <a:r>
              <a:rPr lang="en-US" dirty="0" err="1"/>
              <a:t>zásahu</a:t>
            </a:r>
            <a:endParaRPr lang="sk-SK" dirty="0"/>
          </a:p>
          <a:p>
            <a:r>
              <a:rPr lang="sk-SK" dirty="0"/>
              <a:t>Extrakcia p</a:t>
            </a:r>
            <a:r>
              <a:rPr lang="en-US" dirty="0" err="1"/>
              <a:t>odrobn</a:t>
            </a:r>
            <a:r>
              <a:rPr lang="sk-SK" dirty="0"/>
              <a:t>ých</a:t>
            </a:r>
            <a:r>
              <a:rPr lang="en-US" dirty="0"/>
              <a:t> </a:t>
            </a:r>
            <a:r>
              <a:rPr lang="en-US" dirty="0" err="1"/>
              <a:t>informáci</a:t>
            </a:r>
            <a:r>
              <a:rPr lang="sk-SK" dirty="0"/>
              <a:t>í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úrovni</a:t>
            </a:r>
            <a:r>
              <a:rPr lang="en-US" dirty="0"/>
              <a:t> </a:t>
            </a:r>
            <a:r>
              <a:rPr lang="en-US" dirty="0" err="1"/>
              <a:t>jednotlivých</a:t>
            </a:r>
            <a:r>
              <a:rPr lang="en-US" dirty="0"/>
              <a:t> </a:t>
            </a:r>
            <a:r>
              <a:rPr lang="en-US" dirty="0" err="1"/>
              <a:t>služieb</a:t>
            </a:r>
            <a:r>
              <a:rPr lang="sk-SK" dirty="0"/>
              <a:t>,</a:t>
            </a:r>
            <a:r>
              <a:rPr lang="en-US" dirty="0"/>
              <a:t> ich </a:t>
            </a:r>
            <a:r>
              <a:rPr lang="en-US" dirty="0" err="1"/>
              <a:t>konfigurácie</a:t>
            </a:r>
            <a:r>
              <a:rPr lang="sk-SK" dirty="0"/>
              <a:t> a závislostí</a:t>
            </a:r>
          </a:p>
          <a:p>
            <a:r>
              <a:rPr lang="sk-SK" dirty="0"/>
              <a:t>Generované výstupy sa dajú ďalej spracovávať, detektory možno rozšíriť pre ďalšie spracovanie dát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35085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2531C22-043C-D795-F443-A726A4B1CF7D}"/>
              </a:ext>
            </a:extLst>
          </p:cNvPr>
          <p:cNvSpPr txBox="1"/>
          <p:nvPr/>
        </p:nvSpPr>
        <p:spPr>
          <a:xfrm>
            <a:off x="6521529" y="108183"/>
            <a:ext cx="7391400" cy="6447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 "file": "docker-compose-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dev.yml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 "results": {</a:t>
            </a: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   "file": "docker-compose-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dev.yml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   "services": [</a:t>
            </a: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     {</a:t>
            </a: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"name": "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dev_dataverse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"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container_name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": "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dev_dataverse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"image": "${APP_IMAGE}",</a:t>
            </a: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"user": "payara",</a:t>
            </a: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"ports": ["8080:8080", "4848:4848", "9009:9009"],</a:t>
            </a: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"volumes": ["./docker-dev-volumes/app/data:/dv", "./docker-dev-volumes/app/secrets:/secrets"],</a:t>
            </a: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"command": null,</a:t>
            </a: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"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depends_on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": ["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dev_postgres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", "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dev_solr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", "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dev_dv_initializer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"],</a:t>
            </a: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"environment": {</a:t>
            </a: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"DATAVERSE_DB_HOST": "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postgres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"DATAVERSE_DB_PASSWORD": "secret",</a:t>
            </a: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"DATAVERSE_DB_USER": "${DATAVERSE_DB_USER}",</a:t>
            </a: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"ENABLE_JDWP": "1"</a:t>
            </a: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},</a:t>
            </a: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"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jvm_args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": "-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Ddataverse.files.storage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-driver-id=file1\\n-Ddataverse.files.file1.type=file",</a:t>
            </a: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"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auth_vars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": {</a:t>
            </a: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"DATAVERSE_DB_PASSWORD": "secret"</a:t>
            </a: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},</a:t>
            </a: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"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other_env_vars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": {</a:t>
            </a: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"DATAVERSE_DB_HOST": "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postgres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"DATAVERSE_DB_USER": "${DATAVERSE_DB_USER}",</a:t>
            </a: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"ENABLE_JDWP": "1"</a:t>
            </a: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     },</a:t>
            </a: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     {</a:t>
            </a: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"name": "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dev_postgres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"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container_name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": "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dev_postgres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"image": "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postgres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:${POSTGRES_VERSION}",</a:t>
            </a: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"user": null,</a:t>
            </a: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"ports": ["5432:5432"],</a:t>
            </a: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"volumes": ["./docker-dev-volumes/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postgresql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/data:/var/lib/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postgresql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/data"],</a:t>
            </a: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"command": null,</a:t>
            </a: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"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depends_on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": [],</a:t>
            </a: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"environment": {</a:t>
            </a: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"POSTGRES_USER": "${DATAVERSE_DB_USER}",</a:t>
            </a: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"POSTGRES_PASSWORD": "secret"</a:t>
            </a: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},</a:t>
            </a: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"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jvm_args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": null,</a:t>
            </a: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"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auth_vars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": {</a:t>
            </a: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"POSTGRES_PASSWORD": "secret"</a:t>
            </a: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},</a:t>
            </a: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"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other_env_vars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": {</a:t>
            </a: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"POSTGRES_USER": "${DATAVERSE_DB_USER}"</a:t>
            </a: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   ],</a:t>
            </a: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   "networks": {</a:t>
            </a: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     "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dataverse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": {</a:t>
            </a: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"driver": "bridge"</a:t>
            </a: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1F31D3-31F3-D9B3-B72C-46B956625C03}"/>
              </a:ext>
            </a:extLst>
          </p:cNvPr>
          <p:cNvSpPr txBox="1"/>
          <p:nvPr/>
        </p:nvSpPr>
        <p:spPr>
          <a:xfrm>
            <a:off x="280283" y="416178"/>
            <a:ext cx="7329714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CF8E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function 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56A8F5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docker_compose_dd2json_detector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BCBEC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b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BCBEC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BCBEC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C576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query-files2 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"" "</a:t>
            </a: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docker_docker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-compose" 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BCBEC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-a file | 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CF8E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while 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C576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read 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BCBEC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f; 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CF8E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b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CF8E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CF8E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C576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yaml2json 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BCBEC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$f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BCBEC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rgbClr val="C576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jsontool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C576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BCBEC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-E 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this.file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=\"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BCBEC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$f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\""</a:t>
            </a:r>
            <a:b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CF8E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done 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BCBEC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rgbClr val="C576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jsontool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C576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BCBEC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-g -e 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b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this.results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{</a:t>
            </a:r>
            <a:b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file: </a:t>
            </a: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this.file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services: </a:t>
            </a: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Object.entries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this.services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|| {}).map(([name, service]) =&gt; {</a:t>
            </a:r>
            <a:b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let env = </a:t>
            </a: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Array.isArray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service.environment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 ? </a:t>
            </a: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service.environment.reduce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((acc, entry) =&gt; {</a:t>
            </a:r>
            <a:b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const [key, ...</a:t>
            </a: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valueParts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entry.split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("=");</a:t>
            </a:r>
            <a:b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acc[key] = </a:t>
            </a: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valueParts.join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("=");</a:t>
            </a:r>
            <a:b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return acc;</a:t>
            </a:r>
            <a:b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 }, {})</a:t>
            </a:r>
            <a:b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 : </a:t>
            </a: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service.environment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|| {};</a:t>
            </a:r>
            <a:b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const </a:t>
            </a: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jvmArgs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env.JVM_ARGS</a:t>
            </a:r>
            <a:b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 ? </a:t>
            </a: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env.JVM_ARGS.split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(/(?:\\n|(?=-))/g).filter(Boolean).map(</a:t>
            </a: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=&gt; </a:t>
            </a: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arg.trim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  <a:b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 : [];</a:t>
            </a:r>
            <a:b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if (</a:t>
            </a: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jvmArgs.length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&gt; 0) {</a:t>
            </a:r>
            <a:b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env.JVM_ARGS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jvmArgs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} else {</a:t>
            </a:r>
            <a:b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 delete </a:t>
            </a: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env.JVM_ARGS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}</a:t>
            </a:r>
            <a:b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const command = </a:t>
            </a: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Array.isArray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service.command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 ? </a:t>
            </a: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service.command.filter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(Boolean)</a:t>
            </a:r>
            <a:b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 : </a:t>
            </a: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service.command</a:t>
            </a:r>
            <a:b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 ? [</a:t>
            </a: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service.command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b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 : [];</a:t>
            </a:r>
            <a:b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return {</a:t>
            </a:r>
            <a:b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 name,</a:t>
            </a:r>
            <a:b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container_name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service.container_name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|| null,</a:t>
            </a:r>
            <a:b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 image: </a:t>
            </a: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service.image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|| null,</a:t>
            </a:r>
            <a:b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 user: </a:t>
            </a: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service.user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|| null,</a:t>
            </a:r>
            <a:b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 ports: </a:t>
            </a: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service.ports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|| [],</a:t>
            </a:r>
            <a:b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 volumes: </a:t>
            </a: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service.volumes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|| [],</a:t>
            </a:r>
            <a:b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 command,</a:t>
            </a:r>
            <a:b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depends_on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service.depends_on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|| [],</a:t>
            </a:r>
            <a:b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 environment: env</a:t>
            </a:r>
            <a:b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};</a:t>
            </a:r>
            <a:b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}),</a:t>
            </a:r>
            <a:b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networks: </a:t>
            </a: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this.networks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|| {}</a:t>
            </a:r>
            <a:b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};</a:t>
            </a:r>
            <a:b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this;</a:t>
            </a:r>
            <a:b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AAB7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' 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BCBEC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-a file results -j</a:t>
            </a:r>
            <a:b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BCBEC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BCBEC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E6DE38-5E25-40B2-ED1C-D6D740C3EF16}"/>
              </a:ext>
            </a:extLst>
          </p:cNvPr>
          <p:cNvSpPr txBox="1"/>
          <p:nvPr/>
        </p:nvSpPr>
        <p:spPr>
          <a:xfrm>
            <a:off x="1374876" y="6279103"/>
            <a:ext cx="609487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200" dirty="0"/>
              <a:t>Docker-compose to json detektor</a:t>
            </a:r>
            <a:endParaRPr lang="en-US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71955F-847B-B965-C851-AFB19593A441}"/>
              </a:ext>
            </a:extLst>
          </p:cNvPr>
          <p:cNvSpPr txBox="1"/>
          <p:nvPr/>
        </p:nvSpPr>
        <p:spPr>
          <a:xfrm>
            <a:off x="7897596" y="6347683"/>
            <a:ext cx="609487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200" dirty="0"/>
              <a:t>Príklad výstupu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53384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E3AF1-CDF7-A8A4-F011-CFCF27B37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Záver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30557-D59F-6143-3C32-5BDC67DF8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Preskúmanie existujúcich nástrojov schopných reverzného inžinierstva</a:t>
            </a:r>
          </a:p>
          <a:p>
            <a:r>
              <a:rPr lang="sk-SK" dirty="0"/>
              <a:t>Návrh prototypu na spracovanie dockerfile a docker-compose súborov</a:t>
            </a:r>
          </a:p>
          <a:p>
            <a:r>
              <a:rPr lang="sk-SK" dirty="0"/>
              <a:t>Automatizovaná extrakcia dát</a:t>
            </a:r>
          </a:p>
          <a:p>
            <a:r>
              <a:rPr lang="sk-SK" dirty="0"/>
              <a:t>Graphviz vizualizácie</a:t>
            </a:r>
          </a:p>
          <a:p>
            <a:r>
              <a:rPr lang="sk-SK" dirty="0"/>
              <a:t>Možnosť ďalšieho rozvoja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651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B93D9-87B8-ECF9-B0BD-585DD760A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3220" y="2766218"/>
            <a:ext cx="10515600" cy="1325563"/>
          </a:xfrm>
        </p:spPr>
        <p:txBody>
          <a:bodyPr/>
          <a:lstStyle/>
          <a:p>
            <a:r>
              <a:rPr lang="sk-SK" dirty="0"/>
              <a:t>Ďakujem za pozornosť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708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057C1-13B2-4E2C-BB40-F00173507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Literatúra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2C7D2-2897-4A1D-8A23-9C4312DCE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sz="2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DE ARAÚJO FERREIRA, Ricardo Jorge. Recovery of Software Architecture from Code Repositories. 2022.</a:t>
            </a:r>
            <a:endParaRPr lang="sk-SK" sz="2400" b="1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lang="sk-SK" sz="2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JEAN DE DIEU, Musengamana, et al. Mining architectural information: A systematic mapping study. Empirical Software Engineering, 2024, 29.4: 1-59.</a:t>
            </a:r>
          </a:p>
          <a:p>
            <a:r>
              <a:rPr lang="en-US" sz="2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SHAHIN, </a:t>
            </a:r>
            <a:r>
              <a:rPr lang="en-US" sz="24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Mojtaba</a:t>
            </a:r>
            <a:r>
              <a:rPr lang="en-US" sz="2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; LIANG, Peng; BABAR, Muhammad Ali. A systematic review of software architecture visualization techniques. Journal of Systems and Software, 2014, 94: 161-185.</a:t>
            </a:r>
            <a:endParaRPr lang="sk-SK" sz="2400" b="1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lang="en-GB" sz="2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LÓPEZ, Claudia, et al. Visualization and comparison of architecture rationale with semantic web technologies. </a:t>
            </a:r>
            <a:r>
              <a:rPr lang="en-GB" sz="2400" b="1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Journal of Systems and Software</a:t>
            </a:r>
            <a:r>
              <a:rPr lang="en-GB" sz="2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2009, 82.8: 1198-1210.</a:t>
            </a:r>
            <a:r>
              <a:rPr lang="sk-SK" sz="2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r>
              <a:rPr lang="en-GB" sz="2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FITTKAU, Florian; KRAUSE, Alexander; HASSELBRING, Wilhelm. Software landscape and application visualization for system comprehension with </a:t>
            </a:r>
            <a:r>
              <a:rPr lang="en-GB" sz="24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ExplorViz</a:t>
            </a:r>
            <a:r>
              <a:rPr lang="en-GB" sz="2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 </a:t>
            </a:r>
            <a:r>
              <a:rPr lang="en-GB" sz="2400" b="1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Information and software technology</a:t>
            </a:r>
            <a:r>
              <a:rPr lang="en-GB" sz="2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2017, 87: 259-277.</a:t>
            </a:r>
            <a:endParaRPr lang="sk-SK" sz="2400" b="1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GB" sz="2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IBRAHIM, Khaled, et al. Context-Aware Expert for Software Architecture Recovery (CAESAR): An automated approach for recovering software architectures. Journal of King Saud University-Computer and Information Sciences, 2023, 35.8: 101706.</a:t>
            </a:r>
          </a:p>
          <a:p>
            <a:r>
              <a:rPr lang="en-GB" sz="2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SHAHIN, </a:t>
            </a:r>
            <a:r>
              <a:rPr lang="en-GB" sz="24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Mojtaba</a:t>
            </a:r>
            <a:r>
              <a:rPr lang="en-GB" sz="2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; LIANG, Peng; BABAR, Muhammad Ali. A systematic review of software architecture visualization techniques. </a:t>
            </a:r>
            <a:r>
              <a:rPr lang="en-GB" sz="2400" b="1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Journal of Systems and Software</a:t>
            </a:r>
            <a:r>
              <a:rPr lang="en-GB" sz="2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2014, 94: 161-185.</a:t>
            </a:r>
          </a:p>
          <a:p>
            <a:r>
              <a:rPr lang="en-GB" sz="2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LUTELLIER, </a:t>
            </a:r>
            <a:r>
              <a:rPr lang="en-GB" sz="24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Thibaud</a:t>
            </a:r>
            <a:r>
              <a:rPr lang="en-GB" sz="2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et al. Measuring the impact of code dependencies on software architecture recovery techniques. IEEE Transactions on Software Engineering, 2017, 44.2: 159-181.</a:t>
            </a:r>
          </a:p>
          <a:p>
            <a:endParaRPr lang="sk-SK" sz="24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36697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9B9E8A9-352D-4DCB-9485-C777000D4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BBA599-78D4-7585-2C38-F52BBF615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72784" cy="1536192"/>
          </a:xfrm>
        </p:spPr>
        <p:txBody>
          <a:bodyPr anchor="b">
            <a:normAutofit/>
          </a:bodyPr>
          <a:lstStyle/>
          <a:p>
            <a:r>
              <a:rPr lang="pt-BR" sz="3300" b="1" i="0">
                <a:effectLst/>
                <a:latin typeface="Arial" panose="020B0604020202020204" pitchFamily="34" charset="0"/>
              </a:rPr>
              <a:t>Recovery of Software Architecture from Code Repositories</a:t>
            </a:r>
            <a:endParaRPr lang="en-US" sz="33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2A9B0E5-C2C1-4B85-99A9-117A659D5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A8AEACA-9535-4BE8-A91B-8BE82BA54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2FE378-96CE-991D-CB98-3F0E09330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1574" y="331311"/>
            <a:ext cx="1934641" cy="28346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5F48E-4B62-1521-0497-C483F379A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3355848"/>
            <a:ext cx="6272784" cy="2825496"/>
          </a:xfrm>
        </p:spPr>
        <p:txBody>
          <a:bodyPr>
            <a:normAutofit/>
          </a:bodyPr>
          <a:lstStyle/>
          <a:p>
            <a:r>
              <a:rPr lang="en-US" sz="2200"/>
              <a:t>Met</a:t>
            </a:r>
            <a:r>
              <a:rPr lang="sk-SK" sz="2200"/>
              <a:t>ódy dynamickej a statickej analýzy kódu</a:t>
            </a:r>
          </a:p>
          <a:p>
            <a:r>
              <a:rPr lang="sk-SK" sz="2200"/>
              <a:t>Vizualizácie architektúry, dockerizovaných služieb</a:t>
            </a:r>
          </a:p>
          <a:p>
            <a:r>
              <a:rPr lang="sk-SK" sz="2200"/>
              <a:t>Extrakcia architektonických prvkov alebo metadát</a:t>
            </a:r>
          </a:p>
          <a:p>
            <a:r>
              <a:rPr lang="sk-SK" sz="2200"/>
              <a:t>Anti-patterny, hodnotenie kvality kódu</a:t>
            </a:r>
          </a:p>
          <a:p>
            <a:r>
              <a:rPr lang="sk-SK" sz="2200"/>
              <a:t>Data mining </a:t>
            </a:r>
            <a:endParaRPr lang="en-US" sz="2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B33BD9-0E02-B300-269D-9178C65F7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6628" y="3343830"/>
            <a:ext cx="3964532" cy="283464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515AFB-5C8D-4F49-A49E-61F3B11A1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 ARAÚJO FERREIRA, Ricardo Jorge. Recovery of Software Architecture from Code Repositories. 2022.</a:t>
            </a:r>
          </a:p>
        </p:txBody>
      </p:sp>
    </p:spTree>
    <p:extLst>
      <p:ext uri="{BB962C8B-B14F-4D97-AF65-F5344CB8AC3E}">
        <p14:creationId xmlns:p14="http://schemas.microsoft.com/office/powerpoint/2010/main" val="354539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9B9E8A9-352D-4DCB-9485-C777000D4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D252C5-16F0-CEC1-83F2-11E097A08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72784" cy="1536192"/>
          </a:xfrm>
        </p:spPr>
        <p:txBody>
          <a:bodyPr anchor="b">
            <a:normAutofit/>
          </a:bodyPr>
          <a:lstStyle/>
          <a:p>
            <a:r>
              <a:rPr lang="en-US" sz="2500" b="1" i="0">
                <a:effectLst/>
                <a:latin typeface="Arial" panose="020B0604020202020204" pitchFamily="34" charset="0"/>
              </a:rPr>
              <a:t>A systematic review of software architecture visualization techniques. Journal of Systems and Software</a:t>
            </a:r>
            <a:endParaRPr lang="en-US" sz="25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2A9B0E5-C2C1-4B85-99A9-117A659D5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A8AEACA-9535-4BE8-A91B-8BE82BA54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E1F7D9-E2B2-3D2D-23E8-030CA12515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955" r="1" b="12579"/>
          <a:stretch/>
        </p:blipFill>
        <p:spPr>
          <a:xfrm>
            <a:off x="7684008" y="933627"/>
            <a:ext cx="4229773" cy="163000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9E137-D247-BE61-2118-B3DCEC8C6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3355848"/>
            <a:ext cx="6272784" cy="2825496"/>
          </a:xfrm>
        </p:spPr>
        <p:txBody>
          <a:bodyPr>
            <a:normAutofit/>
          </a:bodyPr>
          <a:lstStyle/>
          <a:p>
            <a:r>
              <a:rPr lang="en-US" sz="2200" dirty="0"/>
              <a:t>R</a:t>
            </a:r>
            <a:r>
              <a:rPr lang="sk-SK" sz="2200" dirty="0"/>
              <a:t>ôzne techniky vizualizácie pomocou statických, dynamických a vývojových dát</a:t>
            </a:r>
          </a:p>
          <a:p>
            <a:r>
              <a:rPr lang="sk-SK" sz="2200" dirty="0"/>
              <a:t>Kritériá hodnotenia vizualizácií a ich techník</a:t>
            </a:r>
          </a:p>
          <a:p>
            <a:r>
              <a:rPr lang="sk-SK" sz="2200" dirty="0"/>
              <a:t>Aplikácie techník vizualizácie- refaktoring, vzdelávanie</a:t>
            </a:r>
          </a:p>
          <a:p>
            <a:r>
              <a:rPr lang="sk-SK" sz="2200" dirty="0"/>
              <a:t>Dôraz na systematický prístup k vizualizácii architektúry</a:t>
            </a:r>
          </a:p>
          <a:p>
            <a:endParaRPr lang="en-US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84A998-A80B-91B5-58B7-899C941443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" b="1981"/>
          <a:stretch/>
        </p:blipFill>
        <p:spPr>
          <a:xfrm>
            <a:off x="7684008" y="3719462"/>
            <a:ext cx="4229773" cy="20833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6B1B40-29A3-F364-D8E3-7252CA356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6579" y="6356350"/>
            <a:ext cx="6573409" cy="365125"/>
          </a:xfrm>
        </p:spPr>
        <p:txBody>
          <a:bodyPr/>
          <a:lstStyle/>
          <a:p>
            <a:r>
              <a:rPr lang="en-US" dirty="0"/>
              <a:t>SHAHIN, </a:t>
            </a:r>
            <a:r>
              <a:rPr lang="en-US" dirty="0" err="1"/>
              <a:t>Mojtaba</a:t>
            </a:r>
            <a:r>
              <a:rPr lang="en-US" dirty="0"/>
              <a:t>; LIANG, Peng; BABAR, Muhammad Ali. A systematic review of software architecture visualization techniques. Journal of Systems and Software, 2014, 94: 161-185.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267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1F975-3F65-3446-B3B1-D96020A1F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40" y="1138265"/>
            <a:ext cx="4544762" cy="1401183"/>
          </a:xfrm>
        </p:spPr>
        <p:txBody>
          <a:bodyPr anchor="t">
            <a:normAutofit/>
          </a:bodyPr>
          <a:lstStyle/>
          <a:p>
            <a:r>
              <a:rPr lang="en-GB" sz="2200" b="1" i="0">
                <a:effectLst/>
                <a:latin typeface="Arial" panose="020B0604020202020204" pitchFamily="34" charset="0"/>
              </a:rPr>
              <a:t>Measuring the impact of code dependencies on software architecture recovery techniques</a:t>
            </a:r>
            <a:endParaRPr lang="en-US" sz="220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462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18A47-A61F-3335-B4A3-C76598DE9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40" y="2551176"/>
            <a:ext cx="4544762" cy="3602935"/>
          </a:xfrm>
        </p:spPr>
        <p:txBody>
          <a:bodyPr>
            <a:normAutofit/>
          </a:bodyPr>
          <a:lstStyle/>
          <a:p>
            <a:r>
              <a:rPr lang="en-US" sz="2000"/>
              <a:t>Clustering, hierarchick</a:t>
            </a:r>
            <a:r>
              <a:rPr lang="sk-SK" sz="2000"/>
              <a:t>á identifikácia systému</a:t>
            </a:r>
          </a:p>
          <a:p>
            <a:r>
              <a:rPr lang="sk-SK" sz="2000"/>
              <a:t>Meranie presnosti techník (presnosť, pokrytie, kombinácia presnosti a pokrytia)</a:t>
            </a:r>
          </a:p>
          <a:p>
            <a:r>
              <a:rPr lang="sk-SK" sz="2000"/>
              <a:t>Závislosť k</a:t>
            </a:r>
            <a:r>
              <a:rPr lang="en-US" sz="2000"/>
              <a:t>val</a:t>
            </a:r>
            <a:r>
              <a:rPr lang="sk-SK" sz="2000"/>
              <a:t>ity</a:t>
            </a:r>
            <a:r>
              <a:rPr lang="en-US" sz="2000"/>
              <a:t> rekonštrukcie</a:t>
            </a:r>
            <a:endParaRPr lang="sk-SK" sz="2000"/>
          </a:p>
          <a:p>
            <a:r>
              <a:rPr lang="sk-SK" sz="2000"/>
              <a:t>Hybridný prístup (statické a dynamické závislosti)</a:t>
            </a:r>
            <a:endParaRPr lang="en-US" sz="2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62F857-510C-5835-20B5-49AC26406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6602" y="2165613"/>
            <a:ext cx="6624468" cy="264978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46A17D-1517-85A1-6F30-6C3DB4B39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7353" y="6356350"/>
            <a:ext cx="6624468" cy="365125"/>
          </a:xfrm>
        </p:spPr>
        <p:txBody>
          <a:bodyPr/>
          <a:lstStyle/>
          <a:p>
            <a:r>
              <a:rPr lang="en-US" dirty="0"/>
              <a:t>LUTELLIER, </a:t>
            </a:r>
            <a:r>
              <a:rPr lang="en-US" dirty="0" err="1"/>
              <a:t>Thibaud</a:t>
            </a:r>
            <a:r>
              <a:rPr lang="en-US" dirty="0"/>
              <a:t>, et al. Measuring the impact of code dependencies on software architecture recovery techniques. IEEE Transactions on Software Engineering, 2017, 44.2: 159-181.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8861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7EFEEF-B86F-4674-B5AF-F52470346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sk-SK" sz="4000" dirty="0">
                <a:solidFill>
                  <a:srgbClr val="FFFFFF"/>
                </a:solidFill>
              </a:rPr>
              <a:t>Motivácia</a:t>
            </a:r>
            <a:endParaRPr lang="en-GB" sz="4000" dirty="0">
              <a:solidFill>
                <a:srgbClr val="FFFFFF"/>
              </a:solidFill>
            </a:endParaRPr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92D21942-CB26-9BB5-2C74-EA06DC0E02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7133659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7082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7EFEEF-B86F-4674-B5AF-F52470346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Ciele Pr</a:t>
            </a:r>
            <a:r>
              <a:rPr lang="sk-SK" sz="5400"/>
              <a:t>áce</a:t>
            </a:r>
            <a:endParaRPr lang="en-GB" sz="5400"/>
          </a:p>
        </p:txBody>
      </p:sp>
      <p:sp>
        <p:nvSpPr>
          <p:cNvPr id="48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92D21942-CB26-9BB5-2C74-EA06DC0E02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0960258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9876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81D5C-2271-883F-74D5-8DD31C368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Súčasné riešenia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B4FB6-31F6-FB21-EDA4-F70E8B28A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54463" cy="4351338"/>
          </a:xfrm>
        </p:spPr>
        <p:txBody>
          <a:bodyPr/>
          <a:lstStyle/>
          <a:p>
            <a:r>
              <a:rPr lang="sk-SK" dirty="0"/>
              <a:t>Analýza zdrojového kódu – </a:t>
            </a:r>
            <a:r>
              <a:rPr lang="en-US" dirty="0"/>
              <a:t>SonarQube</a:t>
            </a:r>
            <a:r>
              <a:rPr lang="sk-SK" dirty="0"/>
              <a:t>, PMD , Checkstyle</a:t>
            </a:r>
          </a:p>
          <a:p>
            <a:r>
              <a:rPr lang="sk-SK" dirty="0"/>
              <a:t>Vizualizačné nástroje – PlantUML, Graphviz, Visual Paradigm</a:t>
            </a:r>
          </a:p>
          <a:p>
            <a:r>
              <a:rPr lang="sk-SK" dirty="0"/>
              <a:t>Výskumné nástroje – Modular Moose,  ExplorViz, Caesar</a:t>
            </a:r>
            <a:endParaRPr lang="en-US" dirty="0"/>
          </a:p>
        </p:txBody>
      </p:sp>
      <p:pic>
        <p:nvPicPr>
          <p:cNvPr id="1026" name="Picture 2" descr="Analyzing a Project with SonarQube - Amplify DX Documentation">
            <a:extLst>
              <a:ext uri="{FF2B5EF4-FFF2-40B4-BE49-F238E27FC236}">
                <a16:creationId xmlns:a16="http://schemas.microsoft.com/office/drawing/2014/main" id="{658B125D-8956-C9DB-6A89-028179FC8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339" y="264816"/>
            <a:ext cx="4732443" cy="285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16516B-F704-E0D6-E501-819AAFEE71A6}"/>
              </a:ext>
            </a:extLst>
          </p:cNvPr>
          <p:cNvSpPr txBox="1"/>
          <p:nvPr/>
        </p:nvSpPr>
        <p:spPr>
          <a:xfrm>
            <a:off x="7879195" y="3093758"/>
            <a:ext cx="609487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000" dirty="0"/>
              <a:t>Analýza projektu pomocou SonarQube</a:t>
            </a:r>
            <a:endParaRPr lang="en-US" sz="1000" dirty="0"/>
          </a:p>
        </p:txBody>
      </p:sp>
      <p:pic>
        <p:nvPicPr>
          <p:cNvPr id="7" name="Picture 6" descr="A black and white image of a triangle">
            <a:extLst>
              <a:ext uri="{FF2B5EF4-FFF2-40B4-BE49-F238E27FC236}">
                <a16:creationId xmlns:a16="http://schemas.microsoft.com/office/drawing/2014/main" id="{D7B86465-E299-11FB-FE13-81B57EBAE4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219" y="3877306"/>
            <a:ext cx="6696781" cy="9922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C6B477-2F33-75D3-28B6-751D0434256E}"/>
              </a:ext>
            </a:extLst>
          </p:cNvPr>
          <p:cNvSpPr txBox="1"/>
          <p:nvPr/>
        </p:nvSpPr>
        <p:spPr>
          <a:xfrm>
            <a:off x="7371720" y="4869599"/>
            <a:ext cx="609487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000" dirty="0"/>
              <a:t>Graphviz vizualizácia docker servisu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10336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FB8B0-F5E7-E768-AAF9-0932184B8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5598" y="1138036"/>
            <a:ext cx="5598202" cy="1402470"/>
          </a:xfrm>
        </p:spPr>
        <p:txBody>
          <a:bodyPr anchor="t">
            <a:normAutofit/>
          </a:bodyPr>
          <a:lstStyle/>
          <a:p>
            <a:r>
              <a:rPr lang="en-US" sz="3200"/>
              <a:t>Výskum a Práca na Prototypoch</a:t>
            </a:r>
          </a:p>
        </p:txBody>
      </p:sp>
      <p:pic>
        <p:nvPicPr>
          <p:cNvPr id="2050" name="Picture 2" descr="7 tools for visualizing a codebase | by Ming | Medium">
            <a:extLst>
              <a:ext uri="{FF2B5EF4-FFF2-40B4-BE49-F238E27FC236}">
                <a16:creationId xmlns:a16="http://schemas.microsoft.com/office/drawing/2014/main" id="{561FCCA5-568D-3CAD-2D13-0926AF5F6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0358" y="742891"/>
            <a:ext cx="1907513" cy="308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5" name="Straight Connector 2054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58738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D0B7A-2C1C-343D-D8F9-3ECCE71F2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4034" y="2031321"/>
            <a:ext cx="5444382" cy="3591207"/>
          </a:xfrm>
        </p:spPr>
        <p:txBody>
          <a:bodyPr>
            <a:normAutofit fontScale="92500" lnSpcReduction="10000"/>
          </a:bodyPr>
          <a:lstStyle/>
          <a:p>
            <a:r>
              <a:rPr lang="en-US" sz="1700" dirty="0"/>
              <a:t>Research n</a:t>
            </a:r>
            <a:r>
              <a:rPr lang="sk-SK" sz="1700" dirty="0"/>
              <a:t>ástrojov schopných reverzného inžinierstva</a:t>
            </a:r>
          </a:p>
          <a:p>
            <a:pPr lvl="1"/>
            <a:r>
              <a:rPr lang="sk-SK" sz="1300" dirty="0"/>
              <a:t>Moose</a:t>
            </a:r>
          </a:p>
          <a:p>
            <a:pPr lvl="1"/>
            <a:r>
              <a:rPr lang="sk-SK" sz="1300" dirty="0"/>
              <a:t>Caesar</a:t>
            </a:r>
          </a:p>
          <a:p>
            <a:pPr lvl="1"/>
            <a:r>
              <a:rPr lang="sk-SK" sz="1300" dirty="0"/>
              <a:t>Explorviz</a:t>
            </a:r>
            <a:endParaRPr lang="en-US" sz="1300" dirty="0"/>
          </a:p>
          <a:p>
            <a:r>
              <a:rPr lang="en-US" sz="1700" dirty="0" err="1"/>
              <a:t>Analýza</a:t>
            </a:r>
            <a:r>
              <a:rPr lang="en-US" sz="1700" dirty="0"/>
              <a:t> </a:t>
            </a:r>
            <a:r>
              <a:rPr lang="en-US" sz="1700" dirty="0" err="1"/>
              <a:t>nástrojov</a:t>
            </a:r>
            <a:r>
              <a:rPr lang="en-US" sz="1700" dirty="0"/>
              <a:t> </a:t>
            </a:r>
            <a:r>
              <a:rPr lang="en-US" sz="1700" dirty="0" err="1"/>
              <a:t>na</a:t>
            </a:r>
            <a:r>
              <a:rPr lang="en-US" sz="1700" dirty="0"/>
              <a:t> </a:t>
            </a:r>
            <a:r>
              <a:rPr lang="en-US" sz="1700" dirty="0" err="1"/>
              <a:t>vizualizáciu</a:t>
            </a:r>
            <a:r>
              <a:rPr lang="en-US" sz="1700" dirty="0"/>
              <a:t> XSD </a:t>
            </a:r>
            <a:r>
              <a:rPr lang="en-US" sz="1700" dirty="0" err="1"/>
              <a:t>schém</a:t>
            </a:r>
            <a:r>
              <a:rPr lang="sk-SK" sz="1700" dirty="0"/>
              <a:t>:</a:t>
            </a:r>
          </a:p>
          <a:p>
            <a:pPr lvl="1"/>
            <a:r>
              <a:rPr lang="sk-SK" sz="1300" dirty="0"/>
              <a:t>Altova XML spy</a:t>
            </a:r>
          </a:p>
          <a:p>
            <a:pPr lvl="1"/>
            <a:r>
              <a:rPr lang="sk-SK" sz="1300" dirty="0"/>
              <a:t>Oxygen XML</a:t>
            </a:r>
          </a:p>
          <a:p>
            <a:pPr lvl="1"/>
            <a:r>
              <a:rPr lang="sk-SK" sz="1300" dirty="0"/>
              <a:t>Visual Paradigm</a:t>
            </a:r>
          </a:p>
          <a:p>
            <a:pPr lvl="1"/>
            <a:endParaRPr lang="sk-SK" sz="1700" dirty="0"/>
          </a:p>
          <a:p>
            <a:r>
              <a:rPr lang="sk-SK" sz="1700" dirty="0"/>
              <a:t>Práca s docker a docker compose</a:t>
            </a:r>
          </a:p>
          <a:p>
            <a:pPr lvl="1"/>
            <a:r>
              <a:rPr lang="sk-SK" sz="1300" dirty="0"/>
              <a:t>Vytvorenie prototypu na spracovanie Dockerfile a </a:t>
            </a:r>
            <a:r>
              <a:rPr lang="sk-SK" sz="1300"/>
              <a:t>docker-compose súborov</a:t>
            </a:r>
          </a:p>
          <a:p>
            <a:pPr lvl="1"/>
            <a:r>
              <a:rPr lang="sk-SK" sz="1300"/>
              <a:t>Analýza </a:t>
            </a:r>
            <a:r>
              <a:rPr lang="sk-SK" sz="1300" dirty="0"/>
              <a:t>a testovanie existujúcich nástrojov</a:t>
            </a:r>
            <a:r>
              <a:rPr lang="en-US" sz="1300" dirty="0"/>
              <a:t> </a:t>
            </a:r>
            <a:r>
              <a:rPr lang="en-US" sz="1300" dirty="0" err="1"/>
              <a:t>ako</a:t>
            </a:r>
            <a:r>
              <a:rPr lang="en-US" sz="1300" dirty="0"/>
              <a:t> docker-compose-viz, </a:t>
            </a:r>
            <a:r>
              <a:rPr lang="en-US" sz="1300" dirty="0" err="1"/>
              <a:t>dockerviz</a:t>
            </a:r>
            <a:r>
              <a:rPr lang="en-US" sz="1300" dirty="0"/>
              <a:t>, docker-visualizer</a:t>
            </a:r>
            <a:endParaRPr lang="sk-SK" sz="1300" dirty="0"/>
          </a:p>
          <a:p>
            <a:pPr marL="457200" lvl="1" indent="0">
              <a:buNone/>
            </a:pPr>
            <a:r>
              <a:rPr lang="sk-SK" sz="1700" dirty="0"/>
              <a:t>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A9CBD5-4B8D-1992-E306-AF39555AD8E2}"/>
              </a:ext>
            </a:extLst>
          </p:cNvPr>
          <p:cNvSpPr txBox="1"/>
          <p:nvPr/>
        </p:nvSpPr>
        <p:spPr>
          <a:xfrm>
            <a:off x="2570358" y="3688426"/>
            <a:ext cx="609487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200" dirty="0"/>
              <a:t>docker-compose-viz vizualizácia</a:t>
            </a:r>
            <a:endParaRPr lang="en-US" sz="1200" dirty="0"/>
          </a:p>
        </p:txBody>
      </p:sp>
      <p:pic>
        <p:nvPicPr>
          <p:cNvPr id="7" name="Picture 6" descr="A screenshot of a computer screen">
            <a:extLst>
              <a:ext uri="{FF2B5EF4-FFF2-40B4-BE49-F238E27FC236}">
                <a16:creationId xmlns:a16="http://schemas.microsoft.com/office/drawing/2014/main" id="{B7588785-419C-BFED-91A5-2F3EB196D7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53" y="3965425"/>
            <a:ext cx="3229072" cy="22192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04B579-F98D-AA9E-0F96-77FAC3DD07B1}"/>
              </a:ext>
            </a:extLst>
          </p:cNvPr>
          <p:cNvSpPr txBox="1"/>
          <p:nvPr/>
        </p:nvSpPr>
        <p:spPr>
          <a:xfrm>
            <a:off x="399553" y="6150778"/>
            <a:ext cx="609487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200" dirty="0"/>
              <a:t>Ukážka vizualizácie EJB_JAR acces timeout type, Oxygen XML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23962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D2C47-0012-5A61-4CD3-FB269D5B2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Prečo</a:t>
            </a:r>
            <a:r>
              <a:rPr lang="en-US" dirty="0"/>
              <a:t> </a:t>
            </a:r>
            <a:r>
              <a:rPr lang="en-US" dirty="0" err="1"/>
              <a:t>Dockerfile</a:t>
            </a:r>
            <a:r>
              <a:rPr lang="en-US" dirty="0"/>
              <a:t>, Docker Compose a XSD </a:t>
            </a:r>
            <a:r>
              <a:rPr lang="en-US" dirty="0" err="1"/>
              <a:t>schémy</a:t>
            </a:r>
            <a:r>
              <a:rPr lang="sk-SK" dirty="0"/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A4A84-0016-9BBB-C160-EFF3A6226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Dockerfile</a:t>
            </a:r>
            <a:r>
              <a:rPr lang="en-US" dirty="0"/>
              <a:t> a Docker Compose </a:t>
            </a:r>
            <a:r>
              <a:rPr lang="sk-SK" dirty="0"/>
              <a:t>sú</a:t>
            </a:r>
            <a:r>
              <a:rPr lang="en-US" dirty="0"/>
              <a:t> </a:t>
            </a:r>
            <a:r>
              <a:rPr lang="en-US" dirty="0" err="1"/>
              <a:t>základné</a:t>
            </a:r>
            <a:r>
              <a:rPr lang="en-US" dirty="0"/>
              <a:t> </a:t>
            </a:r>
            <a:r>
              <a:rPr lang="en-US" dirty="0" err="1"/>
              <a:t>prvky</a:t>
            </a:r>
            <a:r>
              <a:rPr lang="en-US" dirty="0"/>
              <a:t> pre </a:t>
            </a:r>
            <a:r>
              <a:rPr lang="en-US" dirty="0" err="1"/>
              <a:t>konfiguráciu</a:t>
            </a:r>
            <a:r>
              <a:rPr lang="en-US" dirty="0"/>
              <a:t> a </a:t>
            </a:r>
            <a:r>
              <a:rPr lang="en-US" dirty="0" err="1"/>
              <a:t>nasadenie</a:t>
            </a:r>
            <a:r>
              <a:rPr lang="en-US" dirty="0"/>
              <a:t> </a:t>
            </a:r>
            <a:r>
              <a:rPr lang="en-US" dirty="0" err="1"/>
              <a:t>aplikácií</a:t>
            </a:r>
            <a:r>
              <a:rPr lang="en-US" dirty="0"/>
              <a:t> v </a:t>
            </a:r>
            <a:r>
              <a:rPr lang="en-US" dirty="0" err="1"/>
              <a:t>kontajneroch</a:t>
            </a:r>
            <a:endParaRPr lang="sk-SK" dirty="0"/>
          </a:p>
          <a:p>
            <a:r>
              <a:rPr lang="sk-SK" dirty="0"/>
              <a:t>XSD schémy definujú štruktúru dátových modelov a zabezpečujú validáciu XML dokumentov</a:t>
            </a:r>
          </a:p>
          <a:p>
            <a:r>
              <a:rPr lang="sk-SK" dirty="0"/>
              <a:t>Nedostatok vizualizačných nástrojov, a aj keď existujú, nie sú veľmi flexibilné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620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1F55C5D-1648-4BE3-932D-8CADBF3F6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1B2920-DF09-CE77-083B-995DE751F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67512"/>
            <a:ext cx="10908792" cy="10698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600" dirty="0" err="1"/>
              <a:t>Ukážky</a:t>
            </a:r>
            <a:r>
              <a:rPr lang="en-US" sz="4600" dirty="0"/>
              <a:t> </a:t>
            </a:r>
            <a:r>
              <a:rPr lang="en-US" sz="4600" dirty="0" err="1"/>
              <a:t>výsledkov</a:t>
            </a:r>
            <a:r>
              <a:rPr lang="en-US" sz="4600" dirty="0"/>
              <a:t> </a:t>
            </a:r>
            <a:r>
              <a:rPr lang="en-US" sz="4600" dirty="0" err="1"/>
              <a:t>spracovaných</a:t>
            </a:r>
            <a:r>
              <a:rPr lang="en-US" sz="4600" dirty="0"/>
              <a:t> XSD </a:t>
            </a:r>
            <a:r>
              <a:rPr lang="en-US" sz="4600" dirty="0" err="1"/>
              <a:t>schém</a:t>
            </a:r>
            <a:endParaRPr lang="en-US" sz="4600" dirty="0"/>
          </a:p>
        </p:txBody>
      </p:sp>
      <p:sp>
        <p:nvSpPr>
          <p:cNvPr id="23" name="sketch line">
            <a:extLst>
              <a:ext uri="{FF2B5EF4-FFF2-40B4-BE49-F238E27FC236}">
                <a16:creationId xmlns:a16="http://schemas.microsoft.com/office/drawing/2014/main" id="{A38E1331-B5A6-44BE-BF4E-EE6C2FD2A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0000" y="1776977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744583 w 4572000"/>
              <a:gd name="connsiteY1" fmla="*/ 0 h 18288"/>
              <a:gd name="connsiteX2" fmla="*/ 1352006 w 4572000"/>
              <a:gd name="connsiteY2" fmla="*/ 0 h 18288"/>
              <a:gd name="connsiteX3" fmla="*/ 2050869 w 4572000"/>
              <a:gd name="connsiteY3" fmla="*/ 0 h 18288"/>
              <a:gd name="connsiteX4" fmla="*/ 2612571 w 4572000"/>
              <a:gd name="connsiteY4" fmla="*/ 0 h 18288"/>
              <a:gd name="connsiteX5" fmla="*/ 3357154 w 4572000"/>
              <a:gd name="connsiteY5" fmla="*/ 0 h 18288"/>
              <a:gd name="connsiteX6" fmla="*/ 401029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265714 w 4572000"/>
              <a:gd name="connsiteY10" fmla="*/ 18288 h 18288"/>
              <a:gd name="connsiteX11" fmla="*/ 2521131 w 4572000"/>
              <a:gd name="connsiteY11" fmla="*/ 18288 h 18288"/>
              <a:gd name="connsiteX12" fmla="*/ 1867989 w 4572000"/>
              <a:gd name="connsiteY12" fmla="*/ 18288 h 18288"/>
              <a:gd name="connsiteX13" fmla="*/ 1352006 w 4572000"/>
              <a:gd name="connsiteY13" fmla="*/ 18288 h 18288"/>
              <a:gd name="connsiteX14" fmla="*/ 83602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335213" y="-5275"/>
                  <a:pt x="446637" y="2749"/>
                  <a:pt x="744583" y="0"/>
                </a:cubicBezTo>
                <a:cubicBezTo>
                  <a:pt x="1042529" y="-2749"/>
                  <a:pt x="1223095" y="8165"/>
                  <a:pt x="1352006" y="0"/>
                </a:cubicBezTo>
                <a:cubicBezTo>
                  <a:pt x="1480917" y="-8165"/>
                  <a:pt x="1803308" y="16240"/>
                  <a:pt x="2050869" y="0"/>
                </a:cubicBezTo>
                <a:cubicBezTo>
                  <a:pt x="2298430" y="-16240"/>
                  <a:pt x="2464656" y="-22054"/>
                  <a:pt x="2612571" y="0"/>
                </a:cubicBezTo>
                <a:cubicBezTo>
                  <a:pt x="2760486" y="22054"/>
                  <a:pt x="3034874" y="11895"/>
                  <a:pt x="3357154" y="0"/>
                </a:cubicBezTo>
                <a:cubicBezTo>
                  <a:pt x="3679434" y="-11895"/>
                  <a:pt x="3778145" y="-10841"/>
                  <a:pt x="4010297" y="0"/>
                </a:cubicBezTo>
                <a:cubicBezTo>
                  <a:pt x="4242449" y="10841"/>
                  <a:pt x="4385860" y="17261"/>
                  <a:pt x="4572000" y="0"/>
                </a:cubicBezTo>
                <a:cubicBezTo>
                  <a:pt x="4571443" y="8172"/>
                  <a:pt x="4571244" y="10948"/>
                  <a:pt x="4572000" y="18288"/>
                </a:cubicBezTo>
                <a:cubicBezTo>
                  <a:pt x="4352099" y="1269"/>
                  <a:pt x="4065933" y="40755"/>
                  <a:pt x="3873137" y="18288"/>
                </a:cubicBezTo>
                <a:cubicBezTo>
                  <a:pt x="3680341" y="-4179"/>
                  <a:pt x="3486903" y="33471"/>
                  <a:pt x="3265714" y="18288"/>
                </a:cubicBezTo>
                <a:cubicBezTo>
                  <a:pt x="3044525" y="3105"/>
                  <a:pt x="2683548" y="-1073"/>
                  <a:pt x="2521131" y="18288"/>
                </a:cubicBezTo>
                <a:cubicBezTo>
                  <a:pt x="2358714" y="37649"/>
                  <a:pt x="2132855" y="34593"/>
                  <a:pt x="1867989" y="18288"/>
                </a:cubicBezTo>
                <a:cubicBezTo>
                  <a:pt x="1603123" y="1983"/>
                  <a:pt x="1605373" y="2886"/>
                  <a:pt x="1352006" y="18288"/>
                </a:cubicBezTo>
                <a:cubicBezTo>
                  <a:pt x="1098639" y="33690"/>
                  <a:pt x="962100" y="16241"/>
                  <a:pt x="836023" y="18288"/>
                </a:cubicBezTo>
                <a:cubicBezTo>
                  <a:pt x="709946" y="20335"/>
                  <a:pt x="193668" y="-307"/>
                  <a:pt x="0" y="18288"/>
                </a:cubicBezTo>
                <a:cubicBezTo>
                  <a:pt x="-277" y="11188"/>
                  <a:pt x="-244" y="5848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58188" y="7508"/>
                  <a:pt x="361578" y="-27091"/>
                  <a:pt x="561703" y="0"/>
                </a:cubicBezTo>
                <a:cubicBezTo>
                  <a:pt x="761828" y="27091"/>
                  <a:pt x="1133811" y="14547"/>
                  <a:pt x="1306286" y="0"/>
                </a:cubicBezTo>
                <a:cubicBezTo>
                  <a:pt x="1478761" y="-14547"/>
                  <a:pt x="1809594" y="13320"/>
                  <a:pt x="2050869" y="0"/>
                </a:cubicBezTo>
                <a:cubicBezTo>
                  <a:pt x="2292144" y="-13320"/>
                  <a:pt x="2409269" y="-14334"/>
                  <a:pt x="2612571" y="0"/>
                </a:cubicBezTo>
                <a:cubicBezTo>
                  <a:pt x="2815873" y="14334"/>
                  <a:pt x="3025009" y="33536"/>
                  <a:pt x="3311434" y="0"/>
                </a:cubicBezTo>
                <a:cubicBezTo>
                  <a:pt x="3597859" y="-33536"/>
                  <a:pt x="3695431" y="-13462"/>
                  <a:pt x="3827417" y="0"/>
                </a:cubicBezTo>
                <a:cubicBezTo>
                  <a:pt x="3959403" y="13462"/>
                  <a:pt x="4360180" y="899"/>
                  <a:pt x="4572000" y="0"/>
                </a:cubicBezTo>
                <a:cubicBezTo>
                  <a:pt x="4572481" y="8890"/>
                  <a:pt x="4572898" y="10033"/>
                  <a:pt x="4572000" y="18288"/>
                </a:cubicBezTo>
                <a:cubicBezTo>
                  <a:pt x="4356830" y="5817"/>
                  <a:pt x="4021942" y="41441"/>
                  <a:pt x="3873137" y="18288"/>
                </a:cubicBezTo>
                <a:cubicBezTo>
                  <a:pt x="3724332" y="-4865"/>
                  <a:pt x="3494019" y="36771"/>
                  <a:pt x="3174274" y="18288"/>
                </a:cubicBezTo>
                <a:cubicBezTo>
                  <a:pt x="2854529" y="-195"/>
                  <a:pt x="2861023" y="5963"/>
                  <a:pt x="2658291" y="18288"/>
                </a:cubicBezTo>
                <a:cubicBezTo>
                  <a:pt x="2455559" y="30613"/>
                  <a:pt x="2309968" y="11711"/>
                  <a:pt x="2050869" y="18288"/>
                </a:cubicBezTo>
                <a:cubicBezTo>
                  <a:pt x="1791770" y="24865"/>
                  <a:pt x="1671115" y="-4587"/>
                  <a:pt x="1306286" y="18288"/>
                </a:cubicBezTo>
                <a:cubicBezTo>
                  <a:pt x="941457" y="41163"/>
                  <a:pt x="838619" y="-9452"/>
                  <a:pt x="653143" y="18288"/>
                </a:cubicBezTo>
                <a:cubicBezTo>
                  <a:pt x="467667" y="46028"/>
                  <a:pt x="308702" y="9245"/>
                  <a:pt x="0" y="18288"/>
                </a:cubicBezTo>
                <a:cubicBezTo>
                  <a:pt x="-4" y="10872"/>
                  <a:pt x="388" y="674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95915077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screenshot of a chat&#10;&#10;Description automatically generated">
            <a:extLst>
              <a:ext uri="{FF2B5EF4-FFF2-40B4-BE49-F238E27FC236}">
                <a16:creationId xmlns:a16="http://schemas.microsoft.com/office/drawing/2014/main" id="{01EBD119-F929-9990-B599-968DF205C8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3" y="3045172"/>
            <a:ext cx="2832069" cy="27400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E4D0317-E71A-C1C0-F298-5D6238F88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067" y="1945665"/>
            <a:ext cx="2589658" cy="3609280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AF7DD0C8-8A1B-182B-AB58-6C9F8A0B0D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440" y="2175919"/>
            <a:ext cx="902321" cy="3609279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6A176C3B-F9DD-3671-1CA1-197B127FFD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255" y="2610546"/>
            <a:ext cx="1615152" cy="360927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3BBC8D6-6B39-87D2-45DC-0A0A26032897}"/>
              </a:ext>
            </a:extLst>
          </p:cNvPr>
          <p:cNvSpPr txBox="1"/>
          <p:nvPr/>
        </p:nvSpPr>
        <p:spPr>
          <a:xfrm>
            <a:off x="1147018" y="5814346"/>
            <a:ext cx="609487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200" dirty="0"/>
              <a:t>Ukážky vizualizácie rôznej granularity, Oxygen XML</a:t>
            </a:r>
            <a:endParaRPr lang="en-US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101724-4AED-3659-9A51-1A5DCE373266}"/>
              </a:ext>
            </a:extLst>
          </p:cNvPr>
          <p:cNvSpPr txBox="1"/>
          <p:nvPr/>
        </p:nvSpPr>
        <p:spPr>
          <a:xfrm>
            <a:off x="5898989" y="5384274"/>
            <a:ext cx="609487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200" dirty="0"/>
              <a:t>Altova XML dokumentácia XSD schémy</a:t>
            </a:r>
            <a:endParaRPr lang="en-US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FE4AAC-3663-635B-7C35-671AD1152381}"/>
              </a:ext>
            </a:extLst>
          </p:cNvPr>
          <p:cNvSpPr txBox="1"/>
          <p:nvPr/>
        </p:nvSpPr>
        <p:spPr>
          <a:xfrm>
            <a:off x="9821632" y="6219825"/>
            <a:ext cx="609487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200" dirty="0"/>
              <a:t>Ukážka z xsd viewer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99338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969999-3C77-2084-023F-502A31799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sk-SK" sz="5400"/>
              <a:t>Docker vizualizácia, prototyp</a:t>
            </a:r>
            <a:endParaRPr lang="en-US" sz="54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5A86E-5EC7-8CB5-83CF-1A5FBDF0B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sk-SK" sz="2400" dirty="0"/>
              <a:t>Práca s dockerfile a docker-compose</a:t>
            </a:r>
          </a:p>
          <a:p>
            <a:r>
              <a:rPr lang="en-US" sz="2400" dirty="0" err="1"/>
              <a:t>Identifikácia</a:t>
            </a:r>
            <a:r>
              <a:rPr lang="en-US" sz="2400" dirty="0"/>
              <a:t> </a:t>
            </a:r>
            <a:r>
              <a:rPr lang="en-US" sz="2400" dirty="0" err="1"/>
              <a:t>služieb</a:t>
            </a:r>
            <a:r>
              <a:rPr lang="en-US" sz="2400" dirty="0"/>
              <a:t> a </a:t>
            </a:r>
            <a:r>
              <a:rPr lang="en-US" sz="2400" dirty="0" err="1"/>
              <a:t>závislostí</a:t>
            </a:r>
            <a:endParaRPr lang="sk-SK" sz="2400" dirty="0"/>
          </a:p>
          <a:p>
            <a:r>
              <a:rPr lang="sk-SK" sz="2400" dirty="0"/>
              <a:t>Vizualizácia </a:t>
            </a:r>
          </a:p>
          <a:p>
            <a:r>
              <a:rPr lang="sk-SK" sz="2400" dirty="0"/>
              <a:t>Vytváranie diagramov pomocou graphviz</a:t>
            </a:r>
          </a:p>
        </p:txBody>
      </p:sp>
    </p:spTree>
    <p:extLst>
      <p:ext uri="{BB962C8B-B14F-4D97-AF65-F5344CB8AC3E}">
        <p14:creationId xmlns:p14="http://schemas.microsoft.com/office/powerpoint/2010/main" val="3446710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855A890-B60B-4670-9DC2-69DC05015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85B9EF-AE64-A602-F0C9-7D76CFD49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467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/>
              <a:t>Ukážky výsledkov prototypov na spracovanie dockerfile a docker-compose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22480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042549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283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diagram of a computer&#10;&#10;Description automatically generated">
            <a:extLst>
              <a:ext uri="{FF2B5EF4-FFF2-40B4-BE49-F238E27FC236}">
                <a16:creationId xmlns:a16="http://schemas.microsoft.com/office/drawing/2014/main" id="{59BB43F9-99A6-1B17-88AE-38CE28025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982" y="3503088"/>
            <a:ext cx="3703320" cy="1147964"/>
          </a:xfrm>
          <a:prstGeom prst="rect">
            <a:avLst/>
          </a:prstGeom>
        </p:spPr>
      </p:pic>
      <p:pic>
        <p:nvPicPr>
          <p:cNvPr id="5" name="Picture 4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418D1203-6ABA-F50D-8E47-80D5D003A0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723" y="763444"/>
            <a:ext cx="3703320" cy="8239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36FBE89-BC56-B6FC-D624-1ED2B0D896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967" y="4796296"/>
            <a:ext cx="3703320" cy="4351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B28CA1-9EE6-18E5-627F-F93553D49E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188" y="2757388"/>
            <a:ext cx="7860199" cy="55021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98F58C6-60DC-7A68-2FD3-55BA082E8B1F}"/>
              </a:ext>
            </a:extLst>
          </p:cNvPr>
          <p:cNvSpPr txBox="1"/>
          <p:nvPr/>
        </p:nvSpPr>
        <p:spPr>
          <a:xfrm>
            <a:off x="6418388" y="1670232"/>
            <a:ext cx="609487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/>
              <a:t>Vizualizacia</a:t>
            </a:r>
            <a:r>
              <a:rPr lang="en-US" sz="1200" dirty="0"/>
              <a:t> docker-compose, </a:t>
            </a:r>
            <a:r>
              <a:rPr lang="en-US" sz="1200" dirty="0" err="1"/>
              <a:t>minimalistick</a:t>
            </a:r>
            <a:r>
              <a:rPr lang="sk-SK" sz="1200" dirty="0"/>
              <a:t>á</a:t>
            </a:r>
            <a:endParaRPr lang="en-US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DC8F9F-665F-070F-7DA7-625100A7168B}"/>
              </a:ext>
            </a:extLst>
          </p:cNvPr>
          <p:cNvSpPr txBox="1"/>
          <p:nvPr/>
        </p:nvSpPr>
        <p:spPr>
          <a:xfrm>
            <a:off x="6980313" y="3387548"/>
            <a:ext cx="609487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200" dirty="0"/>
              <a:t>Detailná vizualizácia</a:t>
            </a:r>
            <a:endParaRPr lang="en-US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AE4C8C-0469-F5B1-C7A9-049D64791FD2}"/>
              </a:ext>
            </a:extLst>
          </p:cNvPr>
          <p:cNvSpPr txBox="1"/>
          <p:nvPr/>
        </p:nvSpPr>
        <p:spPr>
          <a:xfrm>
            <a:off x="4764352" y="5347033"/>
            <a:ext cx="609487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200" dirty="0"/>
              <a:t>Vizualizácie v závislosti od služby</a:t>
            </a:r>
            <a:endParaRPr lang="en-US" sz="1200" dirty="0"/>
          </a:p>
        </p:txBody>
      </p:sp>
      <p:pic>
        <p:nvPicPr>
          <p:cNvPr id="22" name="Picture 21" descr="A diagram of a company&#10;&#10;Description automatically generated">
            <a:extLst>
              <a:ext uri="{FF2B5EF4-FFF2-40B4-BE49-F238E27FC236}">
                <a16:creationId xmlns:a16="http://schemas.microsoft.com/office/drawing/2014/main" id="{A3BC104D-4228-1819-F2FF-AD002924DE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934" y="3244896"/>
            <a:ext cx="1546262" cy="2431646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0AF43743-97B6-E0F3-D428-F9C472AFD783}"/>
              </a:ext>
            </a:extLst>
          </p:cNvPr>
          <p:cNvSpPr txBox="1"/>
          <p:nvPr/>
        </p:nvSpPr>
        <p:spPr>
          <a:xfrm>
            <a:off x="8842476" y="5762534"/>
            <a:ext cx="609487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200" dirty="0"/>
              <a:t>Vizualizácia dockerfile následnosti commandov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7349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1708</Words>
  <Application>Microsoft Office PowerPoint</Application>
  <PresentationFormat>Widescreen</PresentationFormat>
  <Paragraphs>158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Office Theme</vt:lpstr>
      <vt:lpstr>Automatizovaná identifikácia a zobrazenie architektúry softvéru</vt:lpstr>
      <vt:lpstr>Motivácia</vt:lpstr>
      <vt:lpstr>Ciele Práce</vt:lpstr>
      <vt:lpstr>Súčasné riešenia</vt:lpstr>
      <vt:lpstr>Výskum a Práca na Prototypoch</vt:lpstr>
      <vt:lpstr>Prečo Dockerfile, Docker Compose a XSD schémy?</vt:lpstr>
      <vt:lpstr>Ukážky výsledkov spracovaných XSD schém</vt:lpstr>
      <vt:lpstr>Docker vizualizácia, prototyp</vt:lpstr>
      <vt:lpstr>Ukážky výsledkov prototypov na spracovanie dockerfile a docker-compose</vt:lpstr>
      <vt:lpstr>Vývoj detektorov</vt:lpstr>
      <vt:lpstr>PowerPoint Presentation</vt:lpstr>
      <vt:lpstr>Záver</vt:lpstr>
      <vt:lpstr>Ďakujem za pozornosť</vt:lpstr>
      <vt:lpstr>Literatúra</vt:lpstr>
      <vt:lpstr>Recovery of Software Architecture from Code Repositories</vt:lpstr>
      <vt:lpstr>A systematic review of software architecture visualization techniques. Journal of Systems and Software</vt:lpstr>
      <vt:lpstr>Measuring the impact of code dependencies on software architecture recovery techniques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Automatizovaná identifikácia a zobrazenie architektúry softvéru</dc:title>
  <dc:creator>Lukáč Filip</dc:creator>
  <cp:lastModifiedBy>Filip Lukáč</cp:lastModifiedBy>
  <cp:revision>109</cp:revision>
  <dcterms:created xsi:type="dcterms:W3CDTF">2024-05-11T20:49:12Z</dcterms:created>
  <dcterms:modified xsi:type="dcterms:W3CDTF">2024-12-12T21:30:54Z</dcterms:modified>
</cp:coreProperties>
</file>