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Yeseva One" panose="020B0604020202020204" charset="-18"/>
      <p:regular r:id="rId17"/>
    </p:embeddedFont>
    <p:embeddedFont>
      <p:font typeface="Libre Baskerville" panose="020B0604020202020204" charset="0"/>
      <p:regular r:id="rId18"/>
    </p:embeddedFont>
    <p:embeddedFont>
      <p:font typeface="Libre Baskerville Italics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49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10" Type="http://schemas.openxmlformats.org/officeDocument/2006/relationships/image" Target="../media/image11.jpe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hyperlink" Target="https://www.researchgate.net/publication/224101620_Model-driven_development_The_good_the_bad_and_the_ugly#fullTextFileConten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ublication/4250888_Model-driven_Development_of_Complex_Software_A_Research_Roadmap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ublication/220772579_Executable_and_Translatable_UML_-_How_Difficult_Can_it_Be/citations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hyperlink" Target="https://ieeexplore.ieee.org/stamp/stamp.jsp?arnumber=6130677&amp;casa_token=vbvDxu3V80wAAAAA:R-_GBHB5rXgdn2ewAiDfguDTEx9TnRYnZblnNuv8JVGBAqDaeu95URt5L727sNRitUjCM4n_UT_HBw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ublication/388029054_Executable_Multi-Layered_Software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ublication/300252108_Software_Model_Creation_with_Multidimensional_UML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96560" y="6548906"/>
            <a:ext cx="11721636" cy="222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599" spc="28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Školiteľ: doc. Ing. Ivan Polášek, PhD.</a:t>
            </a:r>
          </a:p>
          <a:p>
            <a:pPr algn="ctr">
              <a:lnSpc>
                <a:spcPts val="4535"/>
              </a:lnSpc>
            </a:pPr>
            <a:r>
              <a:rPr lang="en-US" sz="3599" spc="28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Diplomant: Saša Snidová</a:t>
            </a:r>
          </a:p>
          <a:p>
            <a:pPr algn="ctr">
              <a:lnSpc>
                <a:spcPts val="4535"/>
              </a:lnSpc>
            </a:pPr>
            <a:endParaRPr lang="en-US" sz="3599" spc="287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>
              <a:lnSpc>
                <a:spcPts val="3599"/>
              </a:lnSpc>
            </a:pPr>
            <a:endParaRPr lang="en-US" sz="3599" spc="287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" name="Freeform 6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09937" y="3244252"/>
            <a:ext cx="11294881" cy="2855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77"/>
              </a:lnSpc>
            </a:pPr>
            <a:r>
              <a:rPr lang="en-US" sz="10977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Návrh softvéru pomocou MDD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692" y="706403"/>
            <a:ext cx="18068616" cy="236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Progres s architektúrou Blackboard</a:t>
            </a:r>
          </a:p>
        </p:txBody>
      </p:sp>
      <p:sp>
        <p:nvSpPr>
          <p:cNvPr id="3" name="Freeform 3"/>
          <p:cNvSpPr/>
          <p:nvPr/>
        </p:nvSpPr>
        <p:spPr>
          <a:xfrm>
            <a:off x="15843670" y="-1051814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62200" y="4071739"/>
            <a:ext cx="14182900" cy="4514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6" lvl="1" indent="-399413" algn="l">
              <a:lnSpc>
                <a:spcPts val="4439"/>
              </a:lnSpc>
              <a:buFont typeface="Arial"/>
              <a:buChar char="•"/>
            </a:pP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Inšpirácia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diplomová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práca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Bc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Ondrej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Richnák</a:t>
            </a: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l">
              <a:lnSpc>
                <a:spcPts val="4439"/>
              </a:lnSpc>
            </a:pP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798826" lvl="1" indent="-399413" algn="l">
              <a:lnSpc>
                <a:spcPts val="4439"/>
              </a:lnSpc>
              <a:buFont typeface="Arial"/>
              <a:buChar char="•"/>
            </a:pP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Príprava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vlastných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vstupných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dát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symptómy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diagnózy</a:t>
            </a: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l">
              <a:lnSpc>
                <a:spcPts val="4439"/>
              </a:lnSpc>
            </a:pP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798826" lvl="1" indent="-399413" algn="l">
              <a:lnSpc>
                <a:spcPts val="4439"/>
              </a:lnSpc>
              <a:buFont typeface="Arial"/>
              <a:buChar char="•"/>
            </a:pP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Zámer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vylepšiť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návrh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štruktúrnej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behaviorálnej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aj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vizualizačnej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stránke</a:t>
            </a: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l">
              <a:lnSpc>
                <a:spcPts val="4439"/>
              </a:lnSpc>
            </a:pP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760621" y="6299264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7"/>
                </a:lnTo>
                <a:lnTo>
                  <a:pt x="0" y="6721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35881" y="1071643"/>
            <a:ext cx="16196015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Interpreter - Regex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4837271" y="6275636"/>
            <a:ext cx="7704374" cy="484187"/>
            <a:chOff x="4837271" y="6275636"/>
            <a:chExt cx="7704374" cy="484187"/>
          </a:xfrm>
        </p:grpSpPr>
        <p:sp>
          <p:nvSpPr>
            <p:cNvPr id="11" name="TextBox 11"/>
            <p:cNvSpPr txBox="1"/>
            <p:nvPr/>
          </p:nvSpPr>
          <p:spPr>
            <a:xfrm>
              <a:off x="5323404" y="6310721"/>
              <a:ext cx="7218241" cy="41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EA– </a:t>
              </a:r>
              <a:r>
                <a:rPr lang="en-US" sz="3000" dirty="0" err="1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vytvorený</a:t>
              </a:r>
              <a:r>
                <a:rPr lang="en-US" sz="3000" dirty="0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 UML class diagram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837271" y="6275636"/>
              <a:ext cx="848458" cy="484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3500" dirty="0">
                  <a:solidFill>
                    <a:srgbClr val="000000"/>
                  </a:solidFill>
                  <a:latin typeface="Yeseva One"/>
                  <a:ea typeface="Yeseva One"/>
                  <a:cs typeface="Yeseva One"/>
                  <a:sym typeface="Yeseva One"/>
                </a:rPr>
                <a:t>1.</a:t>
              </a: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4837271" y="7110413"/>
            <a:ext cx="8478694" cy="484187"/>
            <a:chOff x="4837271" y="7110413"/>
            <a:chExt cx="8478694" cy="484187"/>
          </a:xfrm>
        </p:grpSpPr>
        <p:sp>
          <p:nvSpPr>
            <p:cNvPr id="13" name="TextBox 13"/>
            <p:cNvSpPr txBox="1"/>
            <p:nvPr/>
          </p:nvSpPr>
          <p:spPr>
            <a:xfrm>
              <a:off x="4837271" y="7110413"/>
              <a:ext cx="848458" cy="484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3500" dirty="0">
                  <a:solidFill>
                    <a:srgbClr val="000000"/>
                  </a:solidFill>
                  <a:latin typeface="Yeseva One"/>
                  <a:ea typeface="Yeseva One"/>
                  <a:cs typeface="Yeseva One"/>
                  <a:sym typeface="Yeseva One"/>
                </a:rPr>
                <a:t>2.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342998" y="7151979"/>
              <a:ext cx="7972967" cy="41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Import do </a:t>
              </a:r>
              <a:r>
                <a:rPr lang="en-US" sz="3000" dirty="0" err="1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AnimArchu</a:t>
              </a:r>
              <a:r>
                <a:rPr lang="en-US" sz="3000" dirty="0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vo</a:t>
              </a:r>
              <a:r>
                <a:rPr lang="en-US" sz="3000" dirty="0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formáte</a:t>
              </a:r>
              <a:r>
                <a:rPr lang="en-US" sz="3000" dirty="0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 XMI</a:t>
              </a: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4837271" y="8774113"/>
            <a:ext cx="6976385" cy="484187"/>
            <a:chOff x="4837271" y="8774113"/>
            <a:chExt cx="6976385" cy="484187"/>
          </a:xfrm>
        </p:grpSpPr>
        <p:sp>
          <p:nvSpPr>
            <p:cNvPr id="15" name="TextBox 15"/>
            <p:cNvSpPr txBox="1"/>
            <p:nvPr/>
          </p:nvSpPr>
          <p:spPr>
            <a:xfrm>
              <a:off x="5368023" y="8822531"/>
              <a:ext cx="6445633" cy="41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3000" dirty="0" err="1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Vytvorená</a:t>
              </a:r>
              <a:r>
                <a:rPr lang="en-US" sz="3000" dirty="0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kompletná</a:t>
              </a:r>
              <a:r>
                <a:rPr lang="en-US" sz="3000" dirty="0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animácia</a:t>
              </a:r>
              <a:endPara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837271" y="8774113"/>
              <a:ext cx="848458" cy="484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3500" dirty="0">
                  <a:solidFill>
                    <a:srgbClr val="000000"/>
                  </a:solidFill>
                  <a:latin typeface="Yeseva One"/>
                  <a:ea typeface="Yeseva One"/>
                  <a:cs typeface="Yeseva One"/>
                  <a:sym typeface="Yeseva One"/>
                </a:rPr>
                <a:t>4.</a:t>
              </a: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4837271" y="7942262"/>
            <a:ext cx="8613459" cy="484189"/>
            <a:chOff x="4837271" y="7942262"/>
            <a:chExt cx="8613459" cy="484189"/>
          </a:xfrm>
        </p:grpSpPr>
        <p:sp>
          <p:nvSpPr>
            <p:cNvPr id="17" name="TextBox 17"/>
            <p:cNvSpPr txBox="1"/>
            <p:nvPr/>
          </p:nvSpPr>
          <p:spPr>
            <a:xfrm>
              <a:off x="4837271" y="7942262"/>
              <a:ext cx="848458" cy="484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3500">
                  <a:solidFill>
                    <a:srgbClr val="000000"/>
                  </a:solidFill>
                  <a:latin typeface="Yeseva One"/>
                  <a:ea typeface="Yeseva One"/>
                  <a:cs typeface="Yeseva One"/>
                  <a:sym typeface="Yeseva One"/>
                </a:rPr>
                <a:t>3.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342998" y="8012113"/>
              <a:ext cx="8107732" cy="41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3000" dirty="0" err="1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Napísaný</a:t>
              </a:r>
              <a:r>
                <a:rPr lang="en-US" sz="3000" dirty="0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 OAL script </a:t>
              </a:r>
              <a:r>
                <a:rPr lang="en-US" sz="3000" dirty="0" err="1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na</a:t>
              </a:r>
              <a:r>
                <a:rPr lang="en-US" sz="3000" dirty="0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popis</a:t>
              </a:r>
              <a:r>
                <a:rPr lang="en-US" sz="3000" dirty="0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správania</a:t>
              </a:r>
              <a:endPara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3024673"/>
            <a:ext cx="2847468" cy="55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409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Inšpirácia: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75852" y="3085793"/>
            <a:ext cx="8333258" cy="845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2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Design Patterns, Gamma et al. (1994) - </a:t>
            </a:r>
          </a:p>
          <a:p>
            <a:pPr algn="l">
              <a:lnSpc>
                <a:spcPts val="3299"/>
              </a:lnSpc>
            </a:pPr>
            <a:r>
              <a:rPr lang="en-US" sz="32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Vzor</a:t>
            </a:r>
            <a:r>
              <a:rPr lang="en-US" sz="32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Interpreter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46750" y="5344029"/>
            <a:ext cx="3858204" cy="55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409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Môj postup:</a:t>
            </a:r>
          </a:p>
        </p:txBody>
      </p:sp>
      <p:sp>
        <p:nvSpPr>
          <p:cNvPr id="6" name="Freeform 6"/>
          <p:cNvSpPr/>
          <p:nvPr/>
        </p:nvSpPr>
        <p:spPr>
          <a:xfrm>
            <a:off x="3182213" y="2184018"/>
            <a:ext cx="12271885" cy="7956771"/>
          </a:xfrm>
          <a:custGeom>
            <a:avLst/>
            <a:gdLst/>
            <a:ahLst/>
            <a:cxnLst/>
            <a:rect l="l" t="t" r="r" b="b"/>
            <a:pathLst>
              <a:path w="12271885" h="7956771">
                <a:moveTo>
                  <a:pt x="0" y="0"/>
                </a:moveTo>
                <a:lnTo>
                  <a:pt x="12271885" y="0"/>
                </a:lnTo>
                <a:lnTo>
                  <a:pt x="12271885" y="7956771"/>
                </a:lnTo>
                <a:lnTo>
                  <a:pt x="0" y="79567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00395" y="2332184"/>
            <a:ext cx="13558302" cy="7660441"/>
          </a:xfrm>
          <a:custGeom>
            <a:avLst/>
            <a:gdLst/>
            <a:ahLst/>
            <a:cxnLst/>
            <a:rect l="l" t="t" r="r" b="b"/>
            <a:pathLst>
              <a:path w="13558302" h="7660441">
                <a:moveTo>
                  <a:pt x="0" y="0"/>
                </a:moveTo>
                <a:lnTo>
                  <a:pt x="13558303" y="0"/>
                </a:lnTo>
                <a:lnTo>
                  <a:pt x="13558303" y="7660441"/>
                </a:lnTo>
                <a:lnTo>
                  <a:pt x="0" y="76604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30879" y="2294345"/>
            <a:ext cx="6500316" cy="7531915"/>
          </a:xfrm>
          <a:custGeom>
            <a:avLst/>
            <a:gdLst/>
            <a:ahLst/>
            <a:cxnLst/>
            <a:rect l="l" t="t" r="r" b="b"/>
            <a:pathLst>
              <a:path w="6500316" h="7531915">
                <a:moveTo>
                  <a:pt x="0" y="0"/>
                </a:moveTo>
                <a:lnTo>
                  <a:pt x="6500316" y="0"/>
                </a:lnTo>
                <a:lnTo>
                  <a:pt x="6500316" y="7531914"/>
                </a:lnTo>
                <a:lnTo>
                  <a:pt x="0" y="7531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4520" end="11.1"/>
                </p14:media>
              </p:ext>
            </p:extLst>
          </p:nvPr>
        </p:nvPicPr>
        <p:blipFill>
          <a:blip r:embed="rId10"/>
          <a:srcRect l="9300" t="14519" r="9487" b="3875"/>
          <a:stretch>
            <a:fillRect/>
          </a:stretch>
        </p:blipFill>
        <p:spPr>
          <a:xfrm>
            <a:off x="1028700" y="1087213"/>
            <a:ext cx="16276546" cy="919978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399909" y="81666"/>
            <a:ext cx="9543909" cy="947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12"/>
              </a:lnSpc>
            </a:pPr>
            <a:r>
              <a:rPr lang="en-US" sz="7112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Animácia - Regex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70335" y="336877"/>
            <a:ext cx="18087464" cy="236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Observer – Smart domácnosť</a:t>
            </a:r>
          </a:p>
          <a:p>
            <a:pPr algn="ctr">
              <a:lnSpc>
                <a:spcPts val="9060"/>
              </a:lnSpc>
            </a:pPr>
            <a:endParaRPr lang="en-US" sz="9060">
              <a:solidFill>
                <a:srgbClr val="000000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911940" y="865991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4" y="0"/>
                </a:lnTo>
                <a:lnTo>
                  <a:pt x="6626484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0171" y="1626435"/>
            <a:ext cx="17087657" cy="8386491"/>
          </a:xfrm>
          <a:custGeom>
            <a:avLst/>
            <a:gdLst/>
            <a:ahLst/>
            <a:cxnLst/>
            <a:rect l="l" t="t" r="r" b="b"/>
            <a:pathLst>
              <a:path w="17087657" h="8386491">
                <a:moveTo>
                  <a:pt x="0" y="0"/>
                </a:moveTo>
                <a:lnTo>
                  <a:pt x="17087658" y="0"/>
                </a:lnTo>
                <a:lnTo>
                  <a:pt x="17087658" y="8386491"/>
                </a:lnTo>
                <a:lnTo>
                  <a:pt x="0" y="83864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9875" b="-7410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10783" y="-2435746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3837750" y="514701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7"/>
                </a:lnTo>
                <a:lnTo>
                  <a:pt x="0" y="6721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4435482" y="67569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0557" y="1422400"/>
            <a:ext cx="14577007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Záver a ďalšie kroky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5522" y="4369128"/>
            <a:ext cx="9096007" cy="382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Dokončenie OAL skriptu pre Observer</a:t>
            </a:r>
          </a:p>
          <a:p>
            <a:pPr algn="l"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47700" lvl="1" indent="-323850" algn="l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Návrh triedneho diagramu + OAL pre architektúru Blackboard</a:t>
            </a:r>
          </a:p>
          <a:p>
            <a:pPr algn="l"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47700" lvl="1" indent="-323850" algn="l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Generovanie Python kódu zo spracovaného modelu</a:t>
            </a:r>
          </a:p>
          <a:p>
            <a:pPr algn="l"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47700" lvl="1" indent="-323850" algn="l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Overenie, či je výsledný kód funkčný (znalostný systém)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11529" y="4340553"/>
            <a:ext cx="6295322" cy="34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39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Zapojenie študentov =&gt; testovanie zrozumiteľnosti modelov</a:t>
            </a:r>
          </a:p>
          <a:p>
            <a:pPr algn="l">
              <a:lnSpc>
                <a:spcPts val="3390"/>
              </a:lnSpc>
            </a:pPr>
            <a:endParaRPr lang="en-US" sz="3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47700" lvl="1" indent="-323850" algn="l">
              <a:lnSpc>
                <a:spcPts val="339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Zber spätnej väzby a vyhodnotenie, či animované modely zlepšujú pochopenie softvérového návrhu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5522" y="3537278"/>
            <a:ext cx="6938665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Na čom budem pokračovať: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77518" y="3537278"/>
            <a:ext cx="4817715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Výskumná časť: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83182" y="3632200"/>
            <a:ext cx="11721636" cy="325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Ďakujem za pozornosť</a:t>
            </a:r>
          </a:p>
        </p:txBody>
      </p:sp>
      <p:sp>
        <p:nvSpPr>
          <p:cNvPr id="4" name="Freeform 4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422400"/>
            <a:ext cx="8496705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Cieľ práce</a:t>
            </a:r>
          </a:p>
        </p:txBody>
      </p:sp>
      <p:sp>
        <p:nvSpPr>
          <p:cNvPr id="3" name="Freeform 3"/>
          <p:cNvSpPr/>
          <p:nvPr/>
        </p:nvSpPr>
        <p:spPr>
          <a:xfrm>
            <a:off x="14974758" y="-1597025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4" y="0"/>
                </a:lnTo>
                <a:lnTo>
                  <a:pt x="6626484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66137">
            <a:off x="-3418323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8" y="0"/>
                </a:lnTo>
                <a:lnTo>
                  <a:pt x="5210768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755510">
            <a:off x="14794855" y="6358401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85926" y="3163570"/>
            <a:ext cx="16781999" cy="6173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6" lvl="1" indent="-399413" algn="l">
              <a:lnSpc>
                <a:spcPts val="3699"/>
              </a:lnSpc>
              <a:buFont typeface="Arial"/>
              <a:buChar char="•"/>
            </a:pP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Návrh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vylepšenej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verzie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prípadovej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štúdie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pre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vybraný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architektonický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štýl</a:t>
            </a: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l">
              <a:lnSpc>
                <a:spcPts val="3699"/>
              </a:lnSpc>
            </a:pP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798826" lvl="1" indent="-399413" algn="l">
              <a:lnSpc>
                <a:spcPts val="3699"/>
              </a:lnSpc>
              <a:buFont typeface="Arial"/>
              <a:buChar char="•"/>
            </a:pP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Využitie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prístupu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Model-Driven Development (MDD)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návrh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animáciu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modelu</a:t>
            </a: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l">
              <a:lnSpc>
                <a:spcPts val="3699"/>
              </a:lnSpc>
            </a:pP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798826" lvl="1" indent="-399413" algn="l">
              <a:lnSpc>
                <a:spcPts val="3699"/>
              </a:lnSpc>
              <a:buFont typeface="Arial"/>
              <a:buChar char="•"/>
            </a:pP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Model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vytvorený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pomocou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xUML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 OAL</a:t>
            </a:r>
          </a:p>
          <a:p>
            <a:pPr algn="l">
              <a:lnSpc>
                <a:spcPts val="3699"/>
              </a:lnSpc>
            </a:pP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798826" lvl="1" indent="-399413" algn="l">
              <a:lnSpc>
                <a:spcPts val="3699"/>
              </a:lnSpc>
              <a:buFont typeface="Arial"/>
              <a:buChar char="•"/>
            </a:pP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Rozšírenie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katalógu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sk-SK" sz="3699" dirty="0" smtClean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architektonických</a:t>
            </a:r>
            <a:r>
              <a:rPr lang="en-US" sz="3699" dirty="0" smtClean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štýlov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 </a:t>
            </a:r>
            <a:r>
              <a:rPr lang="sk-SK" sz="3699" dirty="0" smtClean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návrhových </a:t>
            </a:r>
            <a:r>
              <a:rPr lang="en-US" sz="3699" dirty="0" err="1" smtClean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vzorov</a:t>
            </a:r>
            <a:r>
              <a:rPr lang="en-US" sz="3699" dirty="0" smtClean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modelovanie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testovanie</a:t>
            </a: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l">
              <a:lnSpc>
                <a:spcPts val="3699"/>
              </a:lnSpc>
            </a:pP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798826" lvl="1" indent="-399413" algn="l">
              <a:lnSpc>
                <a:spcPts val="3699"/>
              </a:lnSpc>
              <a:buFont typeface="Arial"/>
              <a:buChar char="•"/>
            </a:pP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Testovanie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funkčnosti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cez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vygenerovaný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zdrojový</a:t>
            </a:r>
            <a:r>
              <a:rPr lang="en-US" sz="36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kód</a:t>
            </a: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l">
              <a:lnSpc>
                <a:spcPts val="3699"/>
              </a:lnSpc>
            </a:pPr>
            <a:endParaRPr lang="en-US" sz="36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04802" y="-18288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4" y="0"/>
                </a:lnTo>
                <a:lnTo>
                  <a:pt x="6626484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3404492" y="5908088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8" y="0"/>
                </a:lnTo>
                <a:lnTo>
                  <a:pt x="5210768" y="6721137"/>
                </a:lnTo>
                <a:lnTo>
                  <a:pt x="0" y="6721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5976791" y="7051593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571085" y="6390324"/>
            <a:ext cx="1443793" cy="1445838"/>
          </a:xfrm>
          <a:custGeom>
            <a:avLst/>
            <a:gdLst/>
            <a:ahLst/>
            <a:cxnLst/>
            <a:rect l="l" t="t" r="r" b="b"/>
            <a:pathLst>
              <a:path w="1443793" h="1445838">
                <a:moveTo>
                  <a:pt x="0" y="0"/>
                </a:moveTo>
                <a:lnTo>
                  <a:pt x="1443793" y="0"/>
                </a:lnTo>
                <a:lnTo>
                  <a:pt x="1443793" y="1445838"/>
                </a:lnTo>
                <a:lnTo>
                  <a:pt x="0" y="14458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9341" t="-26508" r="-24005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23152" y="6390324"/>
            <a:ext cx="1481650" cy="1445838"/>
          </a:xfrm>
          <a:custGeom>
            <a:avLst/>
            <a:gdLst/>
            <a:ahLst/>
            <a:cxnLst/>
            <a:rect l="l" t="t" r="r" b="b"/>
            <a:pathLst>
              <a:path w="1481650" h="1445838">
                <a:moveTo>
                  <a:pt x="0" y="0"/>
                </a:moveTo>
                <a:lnTo>
                  <a:pt x="1481650" y="0"/>
                </a:lnTo>
                <a:lnTo>
                  <a:pt x="1481650" y="1445838"/>
                </a:lnTo>
                <a:lnTo>
                  <a:pt x="0" y="14458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6769" t="-21434" r="-11939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97289" y="6338423"/>
            <a:ext cx="1476630" cy="1420557"/>
          </a:xfrm>
          <a:custGeom>
            <a:avLst/>
            <a:gdLst/>
            <a:ahLst/>
            <a:cxnLst/>
            <a:rect l="l" t="t" r="r" b="b"/>
            <a:pathLst>
              <a:path w="1476630" h="1420557">
                <a:moveTo>
                  <a:pt x="0" y="0"/>
                </a:moveTo>
                <a:lnTo>
                  <a:pt x="1476631" y="0"/>
                </a:lnTo>
                <a:lnTo>
                  <a:pt x="1476631" y="1420557"/>
                </a:lnTo>
                <a:lnTo>
                  <a:pt x="0" y="14205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5107" t="-21193" r="-1593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0122" y="734259"/>
            <a:ext cx="17825316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Modelovo</a:t>
            </a:r>
            <a:r>
              <a:rPr lang="en-US" sz="9060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</a:t>
            </a:r>
            <a:r>
              <a:rPr lang="en-US" sz="9060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riadený</a:t>
            </a:r>
            <a:r>
              <a:rPr lang="en-US" sz="9060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</a:t>
            </a:r>
            <a:r>
              <a:rPr lang="en-US" sz="9060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vývoj</a:t>
            </a:r>
            <a:r>
              <a:rPr lang="en-US" sz="9060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(MDD)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04751" y="5426881"/>
            <a:ext cx="1499480" cy="51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3899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MDD: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67507" y="5481173"/>
            <a:ext cx="10370887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Model nie je dokumentácia – je to vývojový nástroj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6241" y="2464551"/>
            <a:ext cx="2374844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299" u="sng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9" tooltip="https://www.researchgate.net/publication/224101620_Model-driven_development_The_good_the_bad_and_the_ugly#fullTextFileContent"/>
              </a:rPr>
              <a:t>Článok</a:t>
            </a:r>
            <a:r>
              <a:rPr lang="en-US" sz="3299" u="sng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9" tooltip="https://www.researchgate.net/publication/224101620_Model-driven_development_The_good_the_bad_and_the_ugly#fullTextFileContent"/>
              </a:rPr>
              <a:t> č.1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95002" y="8508475"/>
            <a:ext cx="393795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riziko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zlyhania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bez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porozumenia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70344" y="7532794"/>
            <a:ext cx="5330520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endParaRPr dirty="0"/>
          </a:p>
          <a:p>
            <a:pPr algn="ctr">
              <a:lnSpc>
                <a:spcPts val="3960"/>
              </a:lnSpc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komplexnosť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</a:t>
            </a:r>
          </a:p>
          <a:p>
            <a:pPr algn="ctr">
              <a:lnSpc>
                <a:spcPts val="3960"/>
              </a:lnSpc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závislosť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nástrojoch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</a:t>
            </a:r>
          </a:p>
          <a:p>
            <a:pPr algn="ctr">
              <a:lnSpc>
                <a:spcPts val="3960"/>
              </a:lnSpc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prechod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medzi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modelom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kódom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>
              <a:lnSpc>
                <a:spcPts val="3960"/>
              </a:lnSpc>
            </a:pP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39825" y="7532794"/>
            <a:ext cx="5330520" cy="245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endParaRPr dirty="0"/>
          </a:p>
          <a:p>
            <a:pPr algn="ctr">
              <a:lnSpc>
                <a:spcPts val="3960"/>
              </a:lnSpc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menej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chýb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</a:t>
            </a:r>
          </a:p>
          <a:p>
            <a:pPr algn="ctr">
              <a:lnSpc>
                <a:spcPts val="3960"/>
              </a:lnSpc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viac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opakovateľnosti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zrýchlenie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vývoja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>
              <a:lnSpc>
                <a:spcPts val="3960"/>
              </a:lnSpc>
            </a:pP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754492" y="2340726"/>
            <a:ext cx="1237742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21"/>
              </a:lnSpc>
            </a:pPr>
            <a:r>
              <a:rPr lang="en-GB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Brent </a:t>
            </a:r>
            <a:r>
              <a:rPr lang="en-GB" sz="3444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Hailpern</a:t>
            </a:r>
            <a:r>
              <a:rPr lang="en-GB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and </a:t>
            </a:r>
            <a:r>
              <a:rPr lang="en-GB" sz="3444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Peri</a:t>
            </a:r>
            <a:r>
              <a:rPr lang="en-GB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GB" sz="3444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Tarr</a:t>
            </a:r>
            <a:r>
              <a:rPr lang="en-GB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. Model-driven development: The good, the bad, </a:t>
            </a:r>
            <a:r>
              <a:rPr lang="en-GB" sz="3444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and</a:t>
            </a:r>
            <a:r>
              <a:rPr lang="sk-SK" sz="3444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GB" sz="3444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the </a:t>
            </a:r>
            <a:r>
              <a:rPr lang="en-GB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ugly. IBM Systems Journal, 45(3):451–461, 02 </a:t>
            </a:r>
            <a:r>
              <a:rPr lang="en-GB" sz="3444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2006</a:t>
            </a:r>
            <a:endParaRPr lang="en-US" sz="3444" i="1" dirty="0">
              <a:solidFill>
                <a:srgbClr val="000000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77176" y="-713904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2130729" y="6299264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8" y="0"/>
                </a:lnTo>
                <a:lnTo>
                  <a:pt x="5210768" y="6721137"/>
                </a:lnTo>
                <a:lnTo>
                  <a:pt x="0" y="6721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738488">
            <a:off x="330403" y="-207457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4794855" y="654346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70146" y="749553"/>
            <a:ext cx="12607030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UML ako základ MDD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76724" y="2513591"/>
            <a:ext cx="13131010" cy="2279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2"/>
              </a:lnSpc>
            </a:pPr>
            <a:r>
              <a:rPr lang="en-GB" sz="3440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Robert France and Bernhard </a:t>
            </a:r>
            <a:r>
              <a:rPr lang="en-GB" sz="3440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Rumpe</a:t>
            </a:r>
            <a:r>
              <a:rPr lang="en-GB" sz="3440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. Model-driven development of complex soft-ware: A research roadmap. In Proceedings of the Future of Software Engineering(FOSE ’07), pages 37–54. IEEE Computer Society, 06 </a:t>
            </a:r>
            <a:r>
              <a:rPr lang="en-GB" sz="3440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2007</a:t>
            </a:r>
            <a:endParaRPr lang="en-US" sz="3440" i="1" dirty="0">
              <a:solidFill>
                <a:srgbClr val="000000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599316"/>
            <a:ext cx="2374844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299" u="sng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8" tooltip="https://www.researchgate.net/publication/4250888_Model-driven_Development_of_Complex_Software_A_Research_Roadmap"/>
              </a:rPr>
              <a:t>Článok č.2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67547" y="6077820"/>
            <a:ext cx="14075334" cy="2637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4854" lvl="1" indent="-412427" algn="l">
              <a:lnSpc>
                <a:spcPts val="7182"/>
              </a:lnSpc>
              <a:buFont typeface="Arial"/>
              <a:buChar char="•"/>
            </a:pPr>
            <a:r>
              <a:rPr lang="en-US" sz="382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UML = základný jazyk MDD</a:t>
            </a:r>
          </a:p>
          <a:p>
            <a:pPr marL="824854" lvl="1" indent="-412427" algn="l">
              <a:lnSpc>
                <a:spcPts val="7182"/>
              </a:lnSpc>
              <a:buFont typeface="Arial"/>
              <a:buChar char="•"/>
            </a:pPr>
            <a:r>
              <a:rPr lang="en-US" sz="382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Model = detailná špecifikácia systému, nie len náčrt</a:t>
            </a:r>
          </a:p>
          <a:p>
            <a:pPr marL="824854" lvl="1" indent="-412427" algn="l">
              <a:lnSpc>
                <a:spcPts val="7182"/>
              </a:lnSpc>
              <a:buFont typeface="Arial"/>
              <a:buChar char="•"/>
            </a:pPr>
            <a:r>
              <a:rPr lang="en-US" sz="382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Transformácie model → kód = kľúčová výzva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78038">
            <a:off x="12902194" y="-269655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28805" y="734259"/>
            <a:ext cx="13288236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xUML a OAL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2961" y="2337464"/>
            <a:ext cx="1335817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6"/>
              </a:lnSpc>
            </a:pPr>
            <a:r>
              <a:rPr lang="en-US" sz="3440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Håkan</a:t>
            </a:r>
            <a:r>
              <a:rPr lang="en-US" sz="3440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Burden, </a:t>
            </a:r>
            <a:r>
              <a:rPr lang="en-US" sz="3440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Rogardt</a:t>
            </a:r>
            <a:r>
              <a:rPr lang="en-US" sz="3440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Heldal, and Toni </a:t>
            </a:r>
            <a:r>
              <a:rPr lang="en-US" sz="3440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Siljamäki</a:t>
            </a:r>
            <a:r>
              <a:rPr lang="en-US" sz="3440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. Executable and </a:t>
            </a:r>
            <a:r>
              <a:rPr lang="en-US" sz="3440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translatable</a:t>
            </a:r>
            <a:r>
              <a:rPr lang="sk-SK" sz="3440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440" i="1" dirty="0" err="1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uml</a:t>
            </a:r>
            <a:r>
              <a:rPr lang="en-US" sz="3440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440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– how difficult can it be? In 18th Asia Pacific Software Engineering Conference</a:t>
            </a:r>
            <a:r>
              <a:rPr lang="en-US" sz="3440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,</a:t>
            </a:r>
            <a:r>
              <a:rPr lang="sk-SK" sz="3440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440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pages </a:t>
            </a:r>
            <a:r>
              <a:rPr lang="en-US" sz="3440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114–121, Ho Chi Minh City, Vietnam, 2011.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86200" y="5578090"/>
            <a:ext cx="10032391" cy="3547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4854" lvl="1" indent="-412427" algn="l">
              <a:lnSpc>
                <a:spcPts val="7182"/>
              </a:lnSpc>
              <a:buFont typeface="Arial"/>
              <a:buChar char="•"/>
            </a:pP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xUML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=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vykonateľný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model UML</a:t>
            </a:r>
          </a:p>
          <a:p>
            <a:pPr marL="824854" lvl="1" indent="-412427" algn="l">
              <a:lnSpc>
                <a:spcPts val="7182"/>
              </a:lnSpc>
              <a:buFont typeface="Arial"/>
              <a:buChar char="•"/>
            </a:pP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OAL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definuje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správanie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objektov</a:t>
            </a:r>
            <a:endParaRPr lang="en-US" sz="382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824854" lvl="1" indent="-412427" algn="l">
              <a:lnSpc>
                <a:spcPts val="7182"/>
              </a:lnSpc>
              <a:buFont typeface="Arial"/>
              <a:buChar char="•"/>
            </a:pP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xUML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+ OAL →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možná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náhrada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klasického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kódu</a:t>
            </a:r>
            <a:endParaRPr lang="en-US" sz="382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8165" y="2461289"/>
            <a:ext cx="2374844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299" u="sng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8" tooltip="https://ieeexplore.ieee.org/stamp/stamp.jsp?arnumber=6130677&amp;casa_token=vbvDxu3V80wAAAAA:R-_GBHB5rXgdn2ewAiDfguDTEx9TnRYnZblnNuv8JVGBAqDaeu95URt5L727sNRitUjCM4n_UT_HBw"/>
              </a:rPr>
              <a:t>Článok</a:t>
            </a:r>
            <a:r>
              <a:rPr lang="en-US" sz="3299" u="sng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8" tooltip="https://ieeexplore.ieee.org/stamp/stamp.jsp?arnumber=6130677&amp;casa_token=vbvDxu3V80wAAAAA:R-_GBHB5rXgdn2ewAiDfguDTEx9TnRYnZblnNuv8JVGBAqDaeu95URt5L727sNRitUjCM4n_UT_HBw"/>
              </a:rPr>
              <a:t> č.3</a:t>
            </a:r>
            <a:endParaRPr lang="en-US" sz="3299" u="sng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  <a:hlinkClick r:id="rId9" tooltip="https://ieeexplore.ieee.org/stamp/stamp.jsp?arnumber=6130677&amp;casa_token=vbvDxu3V80wAAAAA:R-_GBHB5rXgdn2ewAiDfguDTEx9TnRYnZblnNuv8JVGBAqDaeu95URt5L727sNRitUjCM4n_UT_HB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88466" y="913945"/>
            <a:ext cx="13976118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AnimArch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613194"/>
            <a:ext cx="2374844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299" u="sng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8" tooltip="https://www.researchgate.net/publication/388029054_Executable_Multi-Layered_Software"/>
              </a:rPr>
              <a:t>Článok č.4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09316" y="2489369"/>
            <a:ext cx="1297633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6"/>
              </a:lnSpc>
            </a:pPr>
            <a:r>
              <a:rPr lang="en-US" sz="3440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Lukáš</a:t>
            </a:r>
            <a:r>
              <a:rPr lang="en-US" sz="3440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440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Radoský</a:t>
            </a:r>
            <a:r>
              <a:rPr lang="en-US" sz="3440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and Ivan </a:t>
            </a:r>
            <a:r>
              <a:rPr lang="en-US" sz="3440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Polášek</a:t>
            </a:r>
            <a:r>
              <a:rPr lang="en-US" sz="3440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. Executable multi-layered software models. </a:t>
            </a:r>
            <a:r>
              <a:rPr lang="en-US" sz="3440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In</a:t>
            </a:r>
            <a:r>
              <a:rPr lang="sk-SK" sz="3440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440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Proceedings </a:t>
            </a:r>
            <a:r>
              <a:rPr lang="en-US" sz="3440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of the 2024 International Workshop on Designing Software (Designing’24), </a:t>
            </a:r>
            <a:r>
              <a:rPr lang="en-US" sz="3440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2024</a:t>
            </a:r>
            <a:endParaRPr lang="en-US" sz="3440" i="1" dirty="0">
              <a:solidFill>
                <a:srgbClr val="000000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89548" y="4905375"/>
            <a:ext cx="15869752" cy="3547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4854" lvl="1" indent="-412427" algn="l">
              <a:lnSpc>
                <a:spcPts val="7182"/>
              </a:lnSpc>
              <a:buFont typeface="Arial"/>
              <a:buChar char="•"/>
            </a:pP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AnimArch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=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vizualizácia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modelu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+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správania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v 3D</a:t>
            </a:r>
          </a:p>
          <a:p>
            <a:pPr marL="824854" lvl="1" indent="-412427" algn="l">
              <a:lnSpc>
                <a:spcPts val="7182"/>
              </a:lnSpc>
              <a:buFont typeface="Arial"/>
              <a:buChar char="•"/>
            </a:pP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prepája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modelovanie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vykonateľnosťou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generovaním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kódu</a:t>
            </a:r>
            <a:endParaRPr lang="en-US" sz="382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824854" lvl="1" indent="-412427" algn="l">
              <a:lnSpc>
                <a:spcPts val="7182"/>
              </a:lnSpc>
              <a:buFont typeface="Arial"/>
              <a:buChar char="•"/>
            </a:pP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xUML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triedny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diagram + OAL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skripty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→ </a:t>
            </a:r>
            <a:r>
              <a:rPr lang="en-US" sz="382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animovaný</a:t>
            </a:r>
            <a:r>
              <a:rPr lang="en-US" sz="382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model</a:t>
            </a:r>
          </a:p>
        </p:txBody>
      </p:sp>
      <p:sp>
        <p:nvSpPr>
          <p:cNvPr id="6" name="Freeform 6"/>
          <p:cNvSpPr/>
          <p:nvPr/>
        </p:nvSpPr>
        <p:spPr>
          <a:xfrm>
            <a:off x="2199846" y="2407994"/>
            <a:ext cx="13678400" cy="6668220"/>
          </a:xfrm>
          <a:custGeom>
            <a:avLst/>
            <a:gdLst/>
            <a:ahLst/>
            <a:cxnLst/>
            <a:rect l="l" t="t" r="r" b="b"/>
            <a:pathLst>
              <a:path w="13678400" h="6668220">
                <a:moveTo>
                  <a:pt x="0" y="0"/>
                </a:moveTo>
                <a:lnTo>
                  <a:pt x="13678400" y="0"/>
                </a:lnTo>
                <a:lnTo>
                  <a:pt x="13678400" y="6668220"/>
                </a:lnTo>
                <a:lnTo>
                  <a:pt x="0" y="66682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786093"/>
            <a:ext cx="16461853" cy="236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Vizualizácia</a:t>
            </a:r>
            <a:r>
              <a:rPr lang="en-US" sz="9060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</a:t>
            </a:r>
            <a:r>
              <a:rPr lang="en-US" sz="9060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modelov</a:t>
            </a:r>
            <a:r>
              <a:rPr lang="en-US" sz="9060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: Multidimensional UML</a:t>
            </a:r>
          </a:p>
        </p:txBody>
      </p:sp>
      <p:sp>
        <p:nvSpPr>
          <p:cNvPr id="3" name="Freeform 3"/>
          <p:cNvSpPr/>
          <p:nvPr/>
        </p:nvSpPr>
        <p:spPr>
          <a:xfrm>
            <a:off x="14974758" y="-891162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66137">
            <a:off x="-3051622" y="5309254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7"/>
                </a:lnTo>
                <a:lnTo>
                  <a:pt x="0" y="6721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588435">
            <a:off x="-14052" y="-2201297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755510">
            <a:off x="15211273" y="6358401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4" y="0"/>
                </a:lnTo>
                <a:lnTo>
                  <a:pt x="4096054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28165" y="3682039"/>
            <a:ext cx="2374844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299" u="sng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8" tooltip="https://www.researchgate.net/publication/300252108_Software_Model_Creation_with_Multidimensional_UML"/>
              </a:rPr>
              <a:t>Článok č.5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34178" y="3605839"/>
            <a:ext cx="12377426" cy="2734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444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Lukáš</a:t>
            </a:r>
            <a:r>
              <a:rPr lang="en-US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444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Gregorovič</a:t>
            </a:r>
            <a:r>
              <a:rPr lang="en-US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, Ivan </a:t>
            </a:r>
            <a:r>
              <a:rPr lang="en-US" sz="3444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Polášek</a:t>
            </a:r>
            <a:r>
              <a:rPr lang="en-US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, and </a:t>
            </a:r>
            <a:r>
              <a:rPr lang="en-US" sz="3444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Branislav</a:t>
            </a:r>
            <a:r>
              <a:rPr lang="en-US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444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Sobota</a:t>
            </a:r>
            <a:r>
              <a:rPr lang="en-US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. Software model </a:t>
            </a:r>
            <a:r>
              <a:rPr lang="en-US" sz="3444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creation</a:t>
            </a:r>
            <a:r>
              <a:rPr lang="sk-SK" sz="3444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444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with </a:t>
            </a:r>
            <a:r>
              <a:rPr lang="en-US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multidimensional </a:t>
            </a:r>
            <a:r>
              <a:rPr lang="en-US" sz="3444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uml</a:t>
            </a:r>
            <a:r>
              <a:rPr lang="en-US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. In Information and Communication Technology –</a:t>
            </a:r>
            <a:r>
              <a:rPr lang="en-US" sz="3444" i="1" dirty="0" err="1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EurAsia</a:t>
            </a:r>
            <a:r>
              <a:rPr lang="en-US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Conference, volume 9357. Springer, 10 2015. Lecture Notes in </a:t>
            </a:r>
            <a:r>
              <a:rPr lang="en-US" sz="3444" i="1" dirty="0" smtClean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Computer </a:t>
            </a:r>
            <a:r>
              <a:rPr lang="en-US" sz="3444" i="1" dirty="0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Science.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67000" y="6877127"/>
            <a:ext cx="14075334" cy="2659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4854" lvl="1" indent="-412427" algn="l">
              <a:lnSpc>
                <a:spcPts val="7182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Zložité</a:t>
            </a:r>
            <a:r>
              <a:rPr lang="en-US" sz="32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systémy</a:t>
            </a:r>
            <a:r>
              <a:rPr lang="en-US" sz="32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</a:t>
            </a:r>
            <a:r>
              <a:rPr lang="en-US" sz="32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vyžadujú</a:t>
            </a:r>
            <a:r>
              <a:rPr lang="en-US" sz="32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prehľadné</a:t>
            </a:r>
            <a:r>
              <a:rPr lang="en-US" sz="32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zobrazenie</a:t>
            </a:r>
            <a:endParaRPr lang="en-US" sz="32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824854" lvl="1" indent="-412427" algn="l">
              <a:lnSpc>
                <a:spcPts val="7182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Multidimensional UML - </a:t>
            </a:r>
            <a:r>
              <a:rPr lang="en-US" sz="32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rozdelenie</a:t>
            </a:r>
            <a:r>
              <a:rPr lang="en-US" sz="32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modelu</a:t>
            </a:r>
            <a:r>
              <a:rPr lang="en-US" sz="32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vrstiev</a:t>
            </a:r>
            <a:endParaRPr lang="en-US" sz="32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824854" lvl="1" indent="-412427" algn="l">
              <a:lnSpc>
                <a:spcPts val="7182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3D </a:t>
            </a:r>
            <a:r>
              <a:rPr lang="en-US" sz="32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zobrazenie</a:t>
            </a:r>
            <a:r>
              <a:rPr lang="en-US" sz="32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štruktúry</a:t>
            </a:r>
            <a:r>
              <a:rPr lang="en-US" sz="32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vzorov</a:t>
            </a:r>
            <a:r>
              <a:rPr lang="en-US" sz="32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správania</a:t>
            </a:r>
            <a:endParaRPr lang="en-US" sz="32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2757025" y="6549095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72974" y="1028700"/>
            <a:ext cx="1825364" cy="1825364"/>
          </a:xfrm>
          <a:custGeom>
            <a:avLst/>
            <a:gdLst/>
            <a:ahLst/>
            <a:cxnLst/>
            <a:rect l="l" t="t" r="r" b="b"/>
            <a:pathLst>
              <a:path w="1825364" h="1825364">
                <a:moveTo>
                  <a:pt x="0" y="0"/>
                </a:moveTo>
                <a:lnTo>
                  <a:pt x="1825364" y="0"/>
                </a:lnTo>
                <a:lnTo>
                  <a:pt x="1825364" y="1825364"/>
                </a:lnTo>
                <a:lnTo>
                  <a:pt x="0" y="18253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1200" y="2433252"/>
            <a:ext cx="1892245" cy="1924603"/>
          </a:xfrm>
          <a:custGeom>
            <a:avLst/>
            <a:gdLst/>
            <a:ahLst/>
            <a:cxnLst/>
            <a:rect l="l" t="t" r="r" b="b"/>
            <a:pathLst>
              <a:path w="1892245" h="1924603">
                <a:moveTo>
                  <a:pt x="0" y="0"/>
                </a:moveTo>
                <a:lnTo>
                  <a:pt x="1892245" y="0"/>
                </a:lnTo>
                <a:lnTo>
                  <a:pt x="1892245" y="1924604"/>
                </a:lnTo>
                <a:lnTo>
                  <a:pt x="0" y="19246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1758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52805" y="923634"/>
            <a:ext cx="12351009" cy="236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Príprava prostredia a nástrojov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0940" y="5028378"/>
            <a:ext cx="4636008" cy="354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28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Unity – vývojové prostredie, v ktorom AnimArch beží</a:t>
            </a:r>
          </a:p>
          <a:p>
            <a:pPr algn="l">
              <a:lnSpc>
                <a:spcPts val="2800"/>
              </a:lnSpc>
            </a:pPr>
            <a:endParaRPr lang="en-US" sz="28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4521" lvl="1" indent="-302261" algn="l">
              <a:lnSpc>
                <a:spcPts val="28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Projekt úspešne nainštalovaný a spustený</a:t>
            </a:r>
          </a:p>
          <a:p>
            <a:pPr algn="l">
              <a:lnSpc>
                <a:spcPts val="2800"/>
              </a:lnSpc>
            </a:pPr>
            <a:endParaRPr lang="en-US" sz="28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4521" lvl="1" indent="-302261" algn="l">
              <a:lnSpc>
                <a:spcPts val="28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Oboznámenie sa s prostredím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47638" y="4904553"/>
            <a:ext cx="5154582" cy="360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3" lvl="1" indent="-291467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Nástroj na vytváranie UML class diagramov</a:t>
            </a:r>
          </a:p>
          <a:p>
            <a:pPr algn="l">
              <a:lnSpc>
                <a:spcPts val="4050"/>
              </a:lnSpc>
            </a:pPr>
            <a:endParaRPr lang="en-US" sz="27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582933" lvl="1" indent="-291467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Export diagramov vo formáte XMI (xUML-2.0) → vstup pre AnimArch</a:t>
            </a:r>
          </a:p>
          <a:p>
            <a:pPr algn="l">
              <a:lnSpc>
                <a:spcPts val="4350"/>
              </a:lnSpc>
            </a:pPr>
            <a:endParaRPr lang="en-US" sz="27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840370" y="5048250"/>
            <a:ext cx="4852055" cy="42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Textový jazyk na opis správania objektov</a:t>
            </a:r>
          </a:p>
          <a:p>
            <a:pPr algn="l"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47700" lvl="1" indent="-323850" algn="l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Využívaný na vytvorenie animácie modelu</a:t>
            </a:r>
          </a:p>
          <a:p>
            <a:pPr algn="l"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47700" lvl="1" indent="-323850" algn="l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Základy syntaxe, typické konštrukcie</a:t>
            </a:r>
          </a:p>
          <a:p>
            <a:pPr algn="l"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52773" y="4151481"/>
            <a:ext cx="3004694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AnimArch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54399" y="4151481"/>
            <a:ext cx="4947821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Enterprise Architect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8618" y="4151481"/>
            <a:ext cx="1342595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1576684" y="6299264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8" y="0"/>
                </a:lnTo>
                <a:lnTo>
                  <a:pt x="5210768" y="6721137"/>
                </a:lnTo>
                <a:lnTo>
                  <a:pt x="0" y="6721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4638722" y="6937160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62174" y="863272"/>
            <a:ext cx="12363652" cy="236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Výber štýlu a návrhových vzorov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8271" y="3800331"/>
            <a:ext cx="16291029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Zvolené vzory musia zobrazovať dynamiku systému – správy, reakcie, spoluprácu.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7295" y="4980637"/>
            <a:ext cx="8496705" cy="70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1"/>
              </a:lnSpc>
            </a:pPr>
            <a:r>
              <a:rPr lang="en-US" sz="526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Architektonický štýl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62595" y="4980637"/>
            <a:ext cx="8496705" cy="70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1"/>
              </a:lnSpc>
            </a:pPr>
            <a:r>
              <a:rPr lang="en-US" sz="526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Návrhové vzory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7414" y="6162976"/>
            <a:ext cx="4434804" cy="53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5" lvl="1" indent="-431797" algn="l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Blackboard-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12867" y="6493866"/>
            <a:ext cx="4434804" cy="53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5" lvl="1" indent="-431797" algn="l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Interpreter -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12867" y="7755419"/>
            <a:ext cx="4434804" cy="53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5" lvl="1" indent="-431797">
              <a:lnSpc>
                <a:spcPts val="3999"/>
              </a:lnSpc>
              <a:buFont typeface="Arial"/>
              <a:buChar char="•"/>
            </a:pPr>
            <a:r>
              <a:rPr lang="en-US" sz="3999" dirty="0" smtClean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Observer</a:t>
            </a:r>
            <a:r>
              <a:rPr lang="sk-SK" sz="3999" dirty="0" smtClean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9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547671" y="6493866"/>
            <a:ext cx="2092639" cy="53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Regex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313751" y="7755419"/>
            <a:ext cx="2878708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dirty="0" smtClean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Smart </a:t>
            </a:r>
            <a:endParaRPr lang="en-US" sz="39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domácnosť</a:t>
            </a:r>
            <a:endParaRPr lang="en-US" sz="39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760918" y="6162976"/>
            <a:ext cx="2811214" cy="153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Systém</a:t>
            </a:r>
            <a:r>
              <a:rPr lang="en-US" sz="39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</a:t>
            </a:r>
            <a:r>
              <a:rPr lang="en-US" sz="39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detekciu</a:t>
            </a:r>
            <a:r>
              <a:rPr lang="en-US" sz="3999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chorôb</a:t>
            </a:r>
            <a:endParaRPr lang="en-US" sz="3999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627</Words>
  <Application>Microsoft Office PowerPoint</Application>
  <PresentationFormat>Vlastná</PresentationFormat>
  <Paragraphs>115</Paragraphs>
  <Slides>15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Yeseva One</vt:lpstr>
      <vt:lpstr>Arial</vt:lpstr>
      <vt:lpstr>Libre Baskerville</vt:lpstr>
      <vt:lpstr>Libre Baskerville Italics</vt:lpstr>
      <vt:lpstr>Calibri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Saša Snidová</dc:title>
  <cp:lastModifiedBy>Saša Snidová</cp:lastModifiedBy>
  <cp:revision>21</cp:revision>
  <dcterms:created xsi:type="dcterms:W3CDTF">2006-08-16T00:00:00Z</dcterms:created>
  <dcterms:modified xsi:type="dcterms:W3CDTF">2025-05-15T22:22:37Z</dcterms:modified>
  <dc:identifier>DAGmBQOZ-JE</dc:identifier>
</cp:coreProperties>
</file>